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7"/>
  </p:notesMasterIdLst>
  <p:sldIdLst>
    <p:sldId id="395" r:id="rId5"/>
    <p:sldId id="325" r:id="rId6"/>
    <p:sldId id="536" r:id="rId7"/>
    <p:sldId id="398" r:id="rId8"/>
    <p:sldId id="399" r:id="rId9"/>
    <p:sldId id="400" r:id="rId10"/>
    <p:sldId id="402" r:id="rId11"/>
    <p:sldId id="403" r:id="rId12"/>
    <p:sldId id="405" r:id="rId13"/>
    <p:sldId id="407" r:id="rId14"/>
    <p:sldId id="408" r:id="rId15"/>
    <p:sldId id="409" r:id="rId16"/>
    <p:sldId id="410" r:id="rId17"/>
    <p:sldId id="411" r:id="rId18"/>
    <p:sldId id="487" r:id="rId19"/>
    <p:sldId id="413" r:id="rId20"/>
    <p:sldId id="414" r:id="rId21"/>
    <p:sldId id="420" r:id="rId22"/>
    <p:sldId id="421" r:id="rId23"/>
    <p:sldId id="422" r:id="rId24"/>
    <p:sldId id="423" r:id="rId25"/>
    <p:sldId id="424" r:id="rId26"/>
    <p:sldId id="534" r:id="rId27"/>
    <p:sldId id="535" r:id="rId28"/>
    <p:sldId id="488" r:id="rId29"/>
    <p:sldId id="497" r:id="rId30"/>
    <p:sldId id="427" r:id="rId31"/>
    <p:sldId id="429" r:id="rId32"/>
    <p:sldId id="430" r:id="rId33"/>
    <p:sldId id="511" r:id="rId34"/>
    <p:sldId id="512" r:id="rId35"/>
    <p:sldId id="475" r:id="rId36"/>
    <p:sldId id="540" r:id="rId37"/>
    <p:sldId id="531" r:id="rId38"/>
    <p:sldId id="532" r:id="rId39"/>
    <p:sldId id="533" r:id="rId40"/>
    <p:sldId id="478" r:id="rId41"/>
    <p:sldId id="479" r:id="rId42"/>
    <p:sldId id="480" r:id="rId43"/>
    <p:sldId id="481" r:id="rId44"/>
    <p:sldId id="483" r:id="rId45"/>
    <p:sldId id="484" r:id="rId4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>
    <p:restoredLeft sz="15588" autoAdjust="0"/>
    <p:restoredTop sz="87327" autoAdjust="0"/>
  </p:normalViewPr>
  <p:slideViewPr>
    <p:cSldViewPr>
      <p:cViewPr>
        <p:scale>
          <a:sx n="90" d="100"/>
          <a:sy n="90" d="100"/>
        </p:scale>
        <p:origin x="-1712" y="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86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2.xml"/><Relationship Id="rId47" Type="http://schemas.openxmlformats.org/officeDocument/2006/relationships/notesMaster" Target="notesMasters/notes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904F4B-302E-47D2-A13B-24559C4805DD}" type="doc">
      <dgm:prSet loTypeId="urn:microsoft.com/office/officeart/2005/8/layout/cycle5" loCatId="cycle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s-CO"/>
        </a:p>
      </dgm:t>
    </dgm:pt>
    <dgm:pt modelId="{211A8E87-A3B7-487A-89D6-2E5F3CCF805C}">
      <dgm:prSet phldrT="[Texto]" custT="1"/>
      <dgm:spPr/>
      <dgm:t>
        <a:bodyPr/>
        <a:lstStyle/>
        <a:p>
          <a:r>
            <a:rPr lang="es-CO" sz="2000" dirty="0" smtClean="0">
              <a:latin typeface="Arial" pitchFamily="34" charset="0"/>
              <a:cs typeface="Arial" pitchFamily="34" charset="0"/>
            </a:rPr>
            <a:t>Clarificar conceptos basicos sobre las competencias laborales</a:t>
          </a:r>
          <a:endParaRPr lang="es-CO" sz="2000" dirty="0">
            <a:latin typeface="Arial" pitchFamily="34" charset="0"/>
            <a:cs typeface="Arial" pitchFamily="34" charset="0"/>
          </a:endParaRPr>
        </a:p>
      </dgm:t>
    </dgm:pt>
    <dgm:pt modelId="{3B38C45D-D590-4EA5-AF03-914921EFD2F4}" type="parTrans" cxnId="{A6AA3C24-5E7F-4648-9729-85C7D031C1D4}">
      <dgm:prSet/>
      <dgm:spPr/>
      <dgm:t>
        <a:bodyPr/>
        <a:lstStyle/>
        <a:p>
          <a:endParaRPr lang="es-CO" sz="2800">
            <a:latin typeface="Arial" pitchFamily="34" charset="0"/>
            <a:cs typeface="Arial" pitchFamily="34" charset="0"/>
          </a:endParaRPr>
        </a:p>
      </dgm:t>
    </dgm:pt>
    <dgm:pt modelId="{9A2086D9-A2B7-464E-A33F-931663779A0B}" type="sibTrans" cxnId="{A6AA3C24-5E7F-4648-9729-85C7D031C1D4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CO" sz="2800">
            <a:latin typeface="Arial" pitchFamily="34" charset="0"/>
            <a:cs typeface="Arial" pitchFamily="34" charset="0"/>
          </a:endParaRPr>
        </a:p>
      </dgm:t>
    </dgm:pt>
    <dgm:pt modelId="{AB573FCC-7144-44E9-8BD5-78686240B1D1}">
      <dgm:prSet phldrT="[Texto]" custT="1"/>
      <dgm:spPr/>
      <dgm:t>
        <a:bodyPr/>
        <a:lstStyle/>
        <a:p>
          <a:r>
            <a:rPr lang="es-ES_tradnl" altLang="es-CO" sz="2000" b="0" dirty="0" smtClean="0">
              <a:latin typeface="Arial" pitchFamily="34" charset="0"/>
              <a:cs typeface="Arial" pitchFamily="34" charset="0"/>
            </a:rPr>
            <a:t>Brindar herramientas practicas para facilitar el desarrollo de las competencias</a:t>
          </a:r>
          <a:endParaRPr lang="es-CO" sz="2000" dirty="0">
            <a:latin typeface="Arial" pitchFamily="34" charset="0"/>
            <a:cs typeface="Arial" pitchFamily="34" charset="0"/>
          </a:endParaRPr>
        </a:p>
      </dgm:t>
    </dgm:pt>
    <dgm:pt modelId="{B461F772-920C-478E-97A0-1A3A1478E5E5}" type="parTrans" cxnId="{714EBF18-C937-49F6-A8CD-73AEBE3C3141}">
      <dgm:prSet/>
      <dgm:spPr/>
      <dgm:t>
        <a:bodyPr/>
        <a:lstStyle/>
        <a:p>
          <a:endParaRPr lang="es-CO" sz="2800">
            <a:latin typeface="Arial" pitchFamily="34" charset="0"/>
            <a:cs typeface="Arial" pitchFamily="34" charset="0"/>
          </a:endParaRPr>
        </a:p>
      </dgm:t>
    </dgm:pt>
    <dgm:pt modelId="{2EAF5EBA-B2E8-4291-850B-80AAE4D52DA5}" type="sibTrans" cxnId="{714EBF18-C937-49F6-A8CD-73AEBE3C3141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CO" sz="2800">
            <a:latin typeface="Arial" pitchFamily="34" charset="0"/>
            <a:cs typeface="Arial" pitchFamily="34" charset="0"/>
          </a:endParaRPr>
        </a:p>
      </dgm:t>
    </dgm:pt>
    <dgm:pt modelId="{5A36D371-2BD9-46B9-9A67-9D694940DFB2}">
      <dgm:prSet phldrT="[Texto]" custT="1"/>
      <dgm:spPr/>
      <dgm:t>
        <a:bodyPr/>
        <a:lstStyle/>
        <a:p>
          <a:r>
            <a:rPr lang="es-ES_tradnl" altLang="es-CO" sz="2000" dirty="0" smtClean="0">
              <a:latin typeface="Arial" pitchFamily="34" charset="0"/>
              <a:ea typeface="ＭＳ Ｐゴシック" pitchFamily="34" charset="-128"/>
              <a:cs typeface="Arial" pitchFamily="34" charset="0"/>
            </a:rPr>
            <a:t> Establecer planes de acción.</a:t>
          </a:r>
          <a:endParaRPr lang="es-CO" sz="2000" dirty="0">
            <a:latin typeface="Arial" pitchFamily="34" charset="0"/>
            <a:cs typeface="Arial" pitchFamily="34" charset="0"/>
          </a:endParaRPr>
        </a:p>
      </dgm:t>
    </dgm:pt>
    <dgm:pt modelId="{A6C5E9E0-3D02-41D7-9BB1-CB50C49067BA}" type="parTrans" cxnId="{5974A337-42E9-4EAC-8AD2-219B1CFA2481}">
      <dgm:prSet/>
      <dgm:spPr/>
      <dgm:t>
        <a:bodyPr/>
        <a:lstStyle/>
        <a:p>
          <a:endParaRPr lang="es-CO" sz="2800">
            <a:latin typeface="Arial" pitchFamily="34" charset="0"/>
            <a:cs typeface="Arial" pitchFamily="34" charset="0"/>
          </a:endParaRPr>
        </a:p>
      </dgm:t>
    </dgm:pt>
    <dgm:pt modelId="{F61CF2F2-6079-467B-B482-E72D447A5C95}" type="sibTrans" cxnId="{5974A337-42E9-4EAC-8AD2-219B1CFA2481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CO" sz="2800">
            <a:latin typeface="Arial" pitchFamily="34" charset="0"/>
            <a:cs typeface="Arial" pitchFamily="34" charset="0"/>
          </a:endParaRPr>
        </a:p>
      </dgm:t>
    </dgm:pt>
    <dgm:pt modelId="{A4ED0C7E-51DC-443E-821A-DFF80848E9C6}">
      <dgm:prSet phldrT="[Texto]" custT="1"/>
      <dgm:spPr/>
      <dgm:t>
        <a:bodyPr/>
        <a:lstStyle/>
        <a:p>
          <a:r>
            <a:rPr lang="es-CO" sz="2000" dirty="0" smtClean="0">
              <a:latin typeface="Arial" pitchFamily="34" charset="0"/>
              <a:cs typeface="Arial" pitchFamily="34" charset="0"/>
            </a:rPr>
            <a:t>Autoevaluacion competencias</a:t>
          </a:r>
          <a:endParaRPr lang="es-CO" sz="2000" dirty="0">
            <a:latin typeface="Arial" pitchFamily="34" charset="0"/>
            <a:cs typeface="Arial" pitchFamily="34" charset="0"/>
          </a:endParaRPr>
        </a:p>
      </dgm:t>
    </dgm:pt>
    <dgm:pt modelId="{8FF94C13-9859-4049-A949-D4CE72FC055A}" type="sibTrans" cxnId="{B53CD358-3CFB-48AA-A985-67E1B44BE93A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CO" sz="2800">
            <a:latin typeface="Arial" pitchFamily="34" charset="0"/>
            <a:cs typeface="Arial" pitchFamily="34" charset="0"/>
          </a:endParaRPr>
        </a:p>
      </dgm:t>
    </dgm:pt>
    <dgm:pt modelId="{734E66D3-E178-409C-A161-ED2D8B0B0F3E}" type="parTrans" cxnId="{B53CD358-3CFB-48AA-A985-67E1B44BE93A}">
      <dgm:prSet/>
      <dgm:spPr/>
      <dgm:t>
        <a:bodyPr/>
        <a:lstStyle/>
        <a:p>
          <a:endParaRPr lang="es-CO" sz="2800">
            <a:latin typeface="Arial" pitchFamily="34" charset="0"/>
            <a:cs typeface="Arial" pitchFamily="34" charset="0"/>
          </a:endParaRPr>
        </a:p>
      </dgm:t>
    </dgm:pt>
    <dgm:pt modelId="{4D563B7A-39DF-46F5-88CA-CDC65B8BF3E1}" type="pres">
      <dgm:prSet presAssocID="{CC904F4B-302E-47D2-A13B-24559C4805D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E33946DB-0985-46BC-B184-1D52275BD8C7}" type="pres">
      <dgm:prSet presAssocID="{A4ED0C7E-51DC-443E-821A-DFF80848E9C6}" presName="node" presStyleLbl="node1" presStyleIdx="0" presStyleCnt="4" custScaleX="20025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330C2EB-90CD-4997-99D4-AB63E55B981B}" type="pres">
      <dgm:prSet presAssocID="{A4ED0C7E-51DC-443E-821A-DFF80848E9C6}" presName="spNode" presStyleCnt="0"/>
      <dgm:spPr/>
    </dgm:pt>
    <dgm:pt modelId="{F87F1F73-674C-46E6-A922-0C31D50586AA}" type="pres">
      <dgm:prSet presAssocID="{8FF94C13-9859-4049-A949-D4CE72FC055A}" presName="sibTrans" presStyleLbl="sibTrans1D1" presStyleIdx="0" presStyleCnt="4"/>
      <dgm:spPr/>
      <dgm:t>
        <a:bodyPr/>
        <a:lstStyle/>
        <a:p>
          <a:endParaRPr lang="es-CO"/>
        </a:p>
      </dgm:t>
    </dgm:pt>
    <dgm:pt modelId="{FBCB8C96-CDA3-41B2-B7C9-4534D9E25E6A}" type="pres">
      <dgm:prSet presAssocID="{211A8E87-A3B7-487A-89D6-2E5F3CCF805C}" presName="node" presStyleLbl="node1" presStyleIdx="1" presStyleCnt="4" custScaleX="20025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40667B0-CA04-44CB-AC6B-3F4B71C6DE0D}" type="pres">
      <dgm:prSet presAssocID="{211A8E87-A3B7-487A-89D6-2E5F3CCF805C}" presName="spNode" presStyleCnt="0"/>
      <dgm:spPr/>
    </dgm:pt>
    <dgm:pt modelId="{CAE58C75-BA1D-4875-A1B5-615FBEED996C}" type="pres">
      <dgm:prSet presAssocID="{9A2086D9-A2B7-464E-A33F-931663779A0B}" presName="sibTrans" presStyleLbl="sibTrans1D1" presStyleIdx="1" presStyleCnt="4"/>
      <dgm:spPr/>
      <dgm:t>
        <a:bodyPr/>
        <a:lstStyle/>
        <a:p>
          <a:endParaRPr lang="es-CO"/>
        </a:p>
      </dgm:t>
    </dgm:pt>
    <dgm:pt modelId="{8723F0D6-D74C-40E2-8D64-6B37B40E79F2}" type="pres">
      <dgm:prSet presAssocID="{AB573FCC-7144-44E9-8BD5-78686240B1D1}" presName="node" presStyleLbl="node1" presStyleIdx="2" presStyleCnt="4" custScaleX="200258" custRadScaleRad="10412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39A4C6E-5CF2-4232-A27B-A95ECF092D8D}" type="pres">
      <dgm:prSet presAssocID="{AB573FCC-7144-44E9-8BD5-78686240B1D1}" presName="spNode" presStyleCnt="0"/>
      <dgm:spPr/>
    </dgm:pt>
    <dgm:pt modelId="{BB984B7F-F51D-4541-940F-30DBC0AF12F3}" type="pres">
      <dgm:prSet presAssocID="{2EAF5EBA-B2E8-4291-850B-80AAE4D52DA5}" presName="sibTrans" presStyleLbl="sibTrans1D1" presStyleIdx="2" presStyleCnt="4"/>
      <dgm:spPr/>
      <dgm:t>
        <a:bodyPr/>
        <a:lstStyle/>
        <a:p>
          <a:endParaRPr lang="es-CO"/>
        </a:p>
      </dgm:t>
    </dgm:pt>
    <dgm:pt modelId="{B7EA9834-DF1A-4B88-AF05-1C9A34906120}" type="pres">
      <dgm:prSet presAssocID="{5A36D371-2BD9-46B9-9A67-9D694940DFB2}" presName="node" presStyleLbl="node1" presStyleIdx="3" presStyleCnt="4" custScaleX="20025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35E5AA8-160B-4556-B9A4-C7E22836B5B3}" type="pres">
      <dgm:prSet presAssocID="{5A36D371-2BD9-46B9-9A67-9D694940DFB2}" presName="spNode" presStyleCnt="0"/>
      <dgm:spPr/>
    </dgm:pt>
    <dgm:pt modelId="{42ADA253-5843-4419-B06B-F38C3BE6509E}" type="pres">
      <dgm:prSet presAssocID="{F61CF2F2-6079-467B-B482-E72D447A5C95}" presName="sibTrans" presStyleLbl="sibTrans1D1" presStyleIdx="3" presStyleCnt="4"/>
      <dgm:spPr/>
      <dgm:t>
        <a:bodyPr/>
        <a:lstStyle/>
        <a:p>
          <a:endParaRPr lang="es-CO"/>
        </a:p>
      </dgm:t>
    </dgm:pt>
  </dgm:ptLst>
  <dgm:cxnLst>
    <dgm:cxn modelId="{5A883F59-7EF9-4AE7-9E76-CE86DF83BC06}" type="presOf" srcId="{CC904F4B-302E-47D2-A13B-24559C4805DD}" destId="{4D563B7A-39DF-46F5-88CA-CDC65B8BF3E1}" srcOrd="0" destOrd="0" presId="urn:microsoft.com/office/officeart/2005/8/layout/cycle5"/>
    <dgm:cxn modelId="{7B550C6F-BDF5-43F2-9CA3-32610B11E896}" type="presOf" srcId="{5A36D371-2BD9-46B9-9A67-9D694940DFB2}" destId="{B7EA9834-DF1A-4B88-AF05-1C9A34906120}" srcOrd="0" destOrd="0" presId="urn:microsoft.com/office/officeart/2005/8/layout/cycle5"/>
    <dgm:cxn modelId="{6DEDDE9B-E2C4-48E8-9D90-39F6C1835E4E}" type="presOf" srcId="{AB573FCC-7144-44E9-8BD5-78686240B1D1}" destId="{8723F0D6-D74C-40E2-8D64-6B37B40E79F2}" srcOrd="0" destOrd="0" presId="urn:microsoft.com/office/officeart/2005/8/layout/cycle5"/>
    <dgm:cxn modelId="{B5906707-C4F5-469C-9202-423243138784}" type="presOf" srcId="{8FF94C13-9859-4049-A949-D4CE72FC055A}" destId="{F87F1F73-674C-46E6-A922-0C31D50586AA}" srcOrd="0" destOrd="0" presId="urn:microsoft.com/office/officeart/2005/8/layout/cycle5"/>
    <dgm:cxn modelId="{D22CB7F0-BED6-4D3A-8602-B498A69EB786}" type="presOf" srcId="{211A8E87-A3B7-487A-89D6-2E5F3CCF805C}" destId="{FBCB8C96-CDA3-41B2-B7C9-4534D9E25E6A}" srcOrd="0" destOrd="0" presId="urn:microsoft.com/office/officeart/2005/8/layout/cycle5"/>
    <dgm:cxn modelId="{B53CD358-3CFB-48AA-A985-67E1B44BE93A}" srcId="{CC904F4B-302E-47D2-A13B-24559C4805DD}" destId="{A4ED0C7E-51DC-443E-821A-DFF80848E9C6}" srcOrd="0" destOrd="0" parTransId="{734E66D3-E178-409C-A161-ED2D8B0B0F3E}" sibTransId="{8FF94C13-9859-4049-A949-D4CE72FC055A}"/>
    <dgm:cxn modelId="{C2E7506C-8C03-4D3C-A75E-F87EF3236C0E}" type="presOf" srcId="{F61CF2F2-6079-467B-B482-E72D447A5C95}" destId="{42ADA253-5843-4419-B06B-F38C3BE6509E}" srcOrd="0" destOrd="0" presId="urn:microsoft.com/office/officeart/2005/8/layout/cycle5"/>
    <dgm:cxn modelId="{DA40478A-9C24-4BD0-97B8-C05F6C533561}" type="presOf" srcId="{2EAF5EBA-B2E8-4291-850B-80AAE4D52DA5}" destId="{BB984B7F-F51D-4541-940F-30DBC0AF12F3}" srcOrd="0" destOrd="0" presId="urn:microsoft.com/office/officeart/2005/8/layout/cycle5"/>
    <dgm:cxn modelId="{F034D17D-06B2-4501-A10A-DD7ADD1F9EB0}" type="presOf" srcId="{A4ED0C7E-51DC-443E-821A-DFF80848E9C6}" destId="{E33946DB-0985-46BC-B184-1D52275BD8C7}" srcOrd="0" destOrd="0" presId="urn:microsoft.com/office/officeart/2005/8/layout/cycle5"/>
    <dgm:cxn modelId="{714EBF18-C937-49F6-A8CD-73AEBE3C3141}" srcId="{CC904F4B-302E-47D2-A13B-24559C4805DD}" destId="{AB573FCC-7144-44E9-8BD5-78686240B1D1}" srcOrd="2" destOrd="0" parTransId="{B461F772-920C-478E-97A0-1A3A1478E5E5}" sibTransId="{2EAF5EBA-B2E8-4291-850B-80AAE4D52DA5}"/>
    <dgm:cxn modelId="{5974A337-42E9-4EAC-8AD2-219B1CFA2481}" srcId="{CC904F4B-302E-47D2-A13B-24559C4805DD}" destId="{5A36D371-2BD9-46B9-9A67-9D694940DFB2}" srcOrd="3" destOrd="0" parTransId="{A6C5E9E0-3D02-41D7-9BB1-CB50C49067BA}" sibTransId="{F61CF2F2-6079-467B-B482-E72D447A5C95}"/>
    <dgm:cxn modelId="{A82282B0-A49C-45EE-B856-67BCDEB38E22}" type="presOf" srcId="{9A2086D9-A2B7-464E-A33F-931663779A0B}" destId="{CAE58C75-BA1D-4875-A1B5-615FBEED996C}" srcOrd="0" destOrd="0" presId="urn:microsoft.com/office/officeart/2005/8/layout/cycle5"/>
    <dgm:cxn modelId="{A6AA3C24-5E7F-4648-9729-85C7D031C1D4}" srcId="{CC904F4B-302E-47D2-A13B-24559C4805DD}" destId="{211A8E87-A3B7-487A-89D6-2E5F3CCF805C}" srcOrd="1" destOrd="0" parTransId="{3B38C45D-D590-4EA5-AF03-914921EFD2F4}" sibTransId="{9A2086D9-A2B7-464E-A33F-931663779A0B}"/>
    <dgm:cxn modelId="{8AE50C5E-B9AD-400D-9CD6-37BC65E3FA59}" type="presParOf" srcId="{4D563B7A-39DF-46F5-88CA-CDC65B8BF3E1}" destId="{E33946DB-0985-46BC-B184-1D52275BD8C7}" srcOrd="0" destOrd="0" presId="urn:microsoft.com/office/officeart/2005/8/layout/cycle5"/>
    <dgm:cxn modelId="{676A11A7-1589-466C-94F4-DB0AA9FBE71B}" type="presParOf" srcId="{4D563B7A-39DF-46F5-88CA-CDC65B8BF3E1}" destId="{6330C2EB-90CD-4997-99D4-AB63E55B981B}" srcOrd="1" destOrd="0" presId="urn:microsoft.com/office/officeart/2005/8/layout/cycle5"/>
    <dgm:cxn modelId="{ABC59E30-4B80-484C-B5F6-155AAFE40BF7}" type="presParOf" srcId="{4D563B7A-39DF-46F5-88CA-CDC65B8BF3E1}" destId="{F87F1F73-674C-46E6-A922-0C31D50586AA}" srcOrd="2" destOrd="0" presId="urn:microsoft.com/office/officeart/2005/8/layout/cycle5"/>
    <dgm:cxn modelId="{57C17985-B2D2-4B0E-B78F-97AF87390BCB}" type="presParOf" srcId="{4D563B7A-39DF-46F5-88CA-CDC65B8BF3E1}" destId="{FBCB8C96-CDA3-41B2-B7C9-4534D9E25E6A}" srcOrd="3" destOrd="0" presId="urn:microsoft.com/office/officeart/2005/8/layout/cycle5"/>
    <dgm:cxn modelId="{7E1FA1C0-73A7-4DD1-843E-BE8A422864C8}" type="presParOf" srcId="{4D563B7A-39DF-46F5-88CA-CDC65B8BF3E1}" destId="{940667B0-CA04-44CB-AC6B-3F4B71C6DE0D}" srcOrd="4" destOrd="0" presId="urn:microsoft.com/office/officeart/2005/8/layout/cycle5"/>
    <dgm:cxn modelId="{DE15AA57-84F6-450A-A839-9715DDCE1606}" type="presParOf" srcId="{4D563B7A-39DF-46F5-88CA-CDC65B8BF3E1}" destId="{CAE58C75-BA1D-4875-A1B5-615FBEED996C}" srcOrd="5" destOrd="0" presId="urn:microsoft.com/office/officeart/2005/8/layout/cycle5"/>
    <dgm:cxn modelId="{24AD07A3-DE7A-468B-8720-410600686D66}" type="presParOf" srcId="{4D563B7A-39DF-46F5-88CA-CDC65B8BF3E1}" destId="{8723F0D6-D74C-40E2-8D64-6B37B40E79F2}" srcOrd="6" destOrd="0" presId="urn:microsoft.com/office/officeart/2005/8/layout/cycle5"/>
    <dgm:cxn modelId="{8F2F2010-174E-4467-8786-DB6FEBEA9B53}" type="presParOf" srcId="{4D563B7A-39DF-46F5-88CA-CDC65B8BF3E1}" destId="{E39A4C6E-5CF2-4232-A27B-A95ECF092D8D}" srcOrd="7" destOrd="0" presId="urn:microsoft.com/office/officeart/2005/8/layout/cycle5"/>
    <dgm:cxn modelId="{7BC7D24C-8FBC-4B13-8C77-A5ECF4B82182}" type="presParOf" srcId="{4D563B7A-39DF-46F5-88CA-CDC65B8BF3E1}" destId="{BB984B7F-F51D-4541-940F-30DBC0AF12F3}" srcOrd="8" destOrd="0" presId="urn:microsoft.com/office/officeart/2005/8/layout/cycle5"/>
    <dgm:cxn modelId="{62B939A2-4376-4038-BF83-B4B9B5B0AB13}" type="presParOf" srcId="{4D563B7A-39DF-46F5-88CA-CDC65B8BF3E1}" destId="{B7EA9834-DF1A-4B88-AF05-1C9A34906120}" srcOrd="9" destOrd="0" presId="urn:microsoft.com/office/officeart/2005/8/layout/cycle5"/>
    <dgm:cxn modelId="{3E57F41C-4660-470B-95BC-228BBA66F15A}" type="presParOf" srcId="{4D563B7A-39DF-46F5-88CA-CDC65B8BF3E1}" destId="{C35E5AA8-160B-4556-B9A4-C7E22836B5B3}" srcOrd="10" destOrd="0" presId="urn:microsoft.com/office/officeart/2005/8/layout/cycle5"/>
    <dgm:cxn modelId="{F8C62671-83DE-4129-9874-E4AFC64F5A79}" type="presParOf" srcId="{4D563B7A-39DF-46F5-88CA-CDC65B8BF3E1}" destId="{42ADA253-5843-4419-B06B-F38C3BE6509E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3ECD64-BB81-44AB-AB34-8B51E88B6523}" type="doc">
      <dgm:prSet loTypeId="urn:microsoft.com/office/officeart/2009/3/layout/StepUpProcess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s-CO"/>
        </a:p>
      </dgm:t>
    </dgm:pt>
    <dgm:pt modelId="{DDE245DD-5452-429C-8D1E-558EE5F6937C}">
      <dgm:prSet phldrT="[Texto]"/>
      <dgm:spPr/>
      <dgm:t>
        <a:bodyPr/>
        <a:lstStyle/>
        <a:p>
          <a:r>
            <a:rPr lang="es-CO" dirty="0" smtClean="0"/>
            <a:t>No lo haré</a:t>
          </a:r>
          <a:endParaRPr lang="es-CO" dirty="0"/>
        </a:p>
      </dgm:t>
    </dgm:pt>
    <dgm:pt modelId="{FBB66E4A-59C0-4146-B01F-71B77F2A30CF}" type="parTrans" cxnId="{0BA538DD-216D-49AF-9E9B-FFAB2B5015A9}">
      <dgm:prSet/>
      <dgm:spPr/>
      <dgm:t>
        <a:bodyPr/>
        <a:lstStyle/>
        <a:p>
          <a:endParaRPr lang="es-CO"/>
        </a:p>
      </dgm:t>
    </dgm:pt>
    <dgm:pt modelId="{F94A9C82-7551-40F6-ADF0-BC7480C254F4}" type="sibTrans" cxnId="{0BA538DD-216D-49AF-9E9B-FFAB2B5015A9}">
      <dgm:prSet/>
      <dgm:spPr/>
      <dgm:t>
        <a:bodyPr/>
        <a:lstStyle/>
        <a:p>
          <a:endParaRPr lang="es-CO"/>
        </a:p>
      </dgm:t>
    </dgm:pt>
    <dgm:pt modelId="{8210A476-C491-4280-B552-B676DAC0228E}">
      <dgm:prSet phldrT="[Texto]"/>
      <dgm:spPr/>
      <dgm:t>
        <a:bodyPr/>
        <a:lstStyle/>
        <a:p>
          <a:r>
            <a:rPr lang="es-CO" dirty="0" smtClean="0"/>
            <a:t>No puedo Hacerlo</a:t>
          </a:r>
          <a:endParaRPr lang="es-CO" dirty="0"/>
        </a:p>
      </dgm:t>
    </dgm:pt>
    <dgm:pt modelId="{3C38E780-3E9C-4B7C-A4A9-072C42DC7140}" type="parTrans" cxnId="{41BA3CC5-54F3-4335-B48C-5B51738941C3}">
      <dgm:prSet/>
      <dgm:spPr/>
      <dgm:t>
        <a:bodyPr/>
        <a:lstStyle/>
        <a:p>
          <a:endParaRPr lang="es-CO"/>
        </a:p>
      </dgm:t>
    </dgm:pt>
    <dgm:pt modelId="{127D6AFD-9310-4996-82E3-79D26F24985F}" type="sibTrans" cxnId="{41BA3CC5-54F3-4335-B48C-5B51738941C3}">
      <dgm:prSet/>
      <dgm:spPr/>
      <dgm:t>
        <a:bodyPr/>
        <a:lstStyle/>
        <a:p>
          <a:endParaRPr lang="es-CO"/>
        </a:p>
      </dgm:t>
    </dgm:pt>
    <dgm:pt modelId="{0C2E17E9-DA97-4F39-8903-6AEA607DAB71}">
      <dgm:prSet phldrT="[Texto]"/>
      <dgm:spPr/>
      <dgm:t>
        <a:bodyPr/>
        <a:lstStyle/>
        <a:p>
          <a:r>
            <a:rPr lang="es-CO" dirty="0" smtClean="0"/>
            <a:t>Quiero hacerlo</a:t>
          </a:r>
          <a:endParaRPr lang="es-CO" dirty="0"/>
        </a:p>
      </dgm:t>
    </dgm:pt>
    <dgm:pt modelId="{ADC35549-3491-4EE5-BDDB-01B583CB1D64}" type="parTrans" cxnId="{B32A178C-8AF2-40AC-9E09-C29B9CB92EC8}">
      <dgm:prSet/>
      <dgm:spPr/>
      <dgm:t>
        <a:bodyPr/>
        <a:lstStyle/>
        <a:p>
          <a:endParaRPr lang="es-CO"/>
        </a:p>
      </dgm:t>
    </dgm:pt>
    <dgm:pt modelId="{3B579184-9004-4F7F-BD0D-0AFE38618A7A}" type="sibTrans" cxnId="{B32A178C-8AF2-40AC-9E09-C29B9CB92EC8}">
      <dgm:prSet/>
      <dgm:spPr/>
      <dgm:t>
        <a:bodyPr/>
        <a:lstStyle/>
        <a:p>
          <a:endParaRPr lang="es-CO"/>
        </a:p>
      </dgm:t>
    </dgm:pt>
    <dgm:pt modelId="{B4F51423-728F-4C71-9E39-8221779B423D}">
      <dgm:prSet phldrT="[Texto]"/>
      <dgm:spPr/>
      <dgm:t>
        <a:bodyPr/>
        <a:lstStyle/>
        <a:p>
          <a:r>
            <a:rPr lang="es-CO" b="1" dirty="0" smtClean="0"/>
            <a:t>¡Si se puede!</a:t>
          </a:r>
          <a:endParaRPr lang="es-CO" b="1" dirty="0"/>
        </a:p>
      </dgm:t>
    </dgm:pt>
    <dgm:pt modelId="{3DA40008-0A80-496C-814A-103ED0D270F8}" type="parTrans" cxnId="{3842E993-1CF2-41A0-8098-B077E1DE41C5}">
      <dgm:prSet/>
      <dgm:spPr/>
      <dgm:t>
        <a:bodyPr/>
        <a:lstStyle/>
        <a:p>
          <a:endParaRPr lang="es-CO"/>
        </a:p>
      </dgm:t>
    </dgm:pt>
    <dgm:pt modelId="{69A814C6-8E00-4CFE-8800-B73F77A58F08}" type="sibTrans" cxnId="{3842E993-1CF2-41A0-8098-B077E1DE41C5}">
      <dgm:prSet/>
      <dgm:spPr/>
      <dgm:t>
        <a:bodyPr/>
        <a:lstStyle/>
        <a:p>
          <a:endParaRPr lang="es-CO"/>
        </a:p>
      </dgm:t>
    </dgm:pt>
    <dgm:pt modelId="{F922A97B-EDBA-4F2A-BE72-C8A9A51943D9}">
      <dgm:prSet phldrT="[Texto]"/>
      <dgm:spPr/>
      <dgm:t>
        <a:bodyPr/>
        <a:lstStyle/>
        <a:p>
          <a:r>
            <a:rPr lang="es-CO" dirty="0" smtClean="0"/>
            <a:t>¿Cómo hacerlo?</a:t>
          </a:r>
          <a:endParaRPr lang="es-CO" dirty="0"/>
        </a:p>
      </dgm:t>
    </dgm:pt>
    <dgm:pt modelId="{D85D4E4D-ABF8-4F47-9B7A-A9FE27F9246C}" type="parTrans" cxnId="{8C53A68A-2540-4A50-A934-56D880463099}">
      <dgm:prSet/>
      <dgm:spPr/>
      <dgm:t>
        <a:bodyPr/>
        <a:lstStyle/>
        <a:p>
          <a:endParaRPr lang="es-CO"/>
        </a:p>
      </dgm:t>
    </dgm:pt>
    <dgm:pt modelId="{7CA18F0B-7E90-4095-913E-5F2BDFFADFB9}" type="sibTrans" cxnId="{8C53A68A-2540-4A50-A934-56D880463099}">
      <dgm:prSet/>
      <dgm:spPr/>
      <dgm:t>
        <a:bodyPr/>
        <a:lstStyle/>
        <a:p>
          <a:endParaRPr lang="es-CO"/>
        </a:p>
      </dgm:t>
    </dgm:pt>
    <dgm:pt modelId="{9E813D9A-77EC-40F7-8302-FD8ED6BCEAF4}">
      <dgm:prSet phldrT="[Texto]"/>
      <dgm:spPr/>
      <dgm:t>
        <a:bodyPr/>
        <a:lstStyle/>
        <a:p>
          <a:r>
            <a:rPr lang="es-CO" dirty="0" smtClean="0"/>
            <a:t>Trataré de hacerlo</a:t>
          </a:r>
          <a:endParaRPr lang="es-CO" dirty="0"/>
        </a:p>
      </dgm:t>
    </dgm:pt>
    <dgm:pt modelId="{FE699E6A-F050-445A-9949-7AA62DE4A630}" type="parTrans" cxnId="{2A8A26BF-899B-4B1C-9892-3BADD2E5B25B}">
      <dgm:prSet/>
      <dgm:spPr/>
      <dgm:t>
        <a:bodyPr/>
        <a:lstStyle/>
        <a:p>
          <a:endParaRPr lang="es-CO"/>
        </a:p>
      </dgm:t>
    </dgm:pt>
    <dgm:pt modelId="{E30A18C4-D748-48A8-ABAD-E42507F8EA96}" type="sibTrans" cxnId="{2A8A26BF-899B-4B1C-9892-3BADD2E5B25B}">
      <dgm:prSet/>
      <dgm:spPr/>
      <dgm:t>
        <a:bodyPr/>
        <a:lstStyle/>
        <a:p>
          <a:endParaRPr lang="es-CO"/>
        </a:p>
      </dgm:t>
    </dgm:pt>
    <dgm:pt modelId="{97E65A75-B71B-4AF9-A06C-E937516428E5}">
      <dgm:prSet phldrT="[Texto]"/>
      <dgm:spPr/>
      <dgm:t>
        <a:bodyPr/>
        <a:lstStyle/>
        <a:p>
          <a:r>
            <a:rPr lang="es-CO" dirty="0" smtClean="0"/>
            <a:t>Puedo hacerlo</a:t>
          </a:r>
          <a:endParaRPr lang="es-CO" dirty="0"/>
        </a:p>
      </dgm:t>
    </dgm:pt>
    <dgm:pt modelId="{F5C2C64C-2B03-4CE7-97B8-553966845013}" type="parTrans" cxnId="{519D026B-062D-4264-88D7-2790975BEFEE}">
      <dgm:prSet/>
      <dgm:spPr/>
      <dgm:t>
        <a:bodyPr/>
        <a:lstStyle/>
        <a:p>
          <a:endParaRPr lang="es-CO"/>
        </a:p>
      </dgm:t>
    </dgm:pt>
    <dgm:pt modelId="{C97502E9-338F-4EDF-BD1E-065EAEE5E805}" type="sibTrans" cxnId="{519D026B-062D-4264-88D7-2790975BEFEE}">
      <dgm:prSet/>
      <dgm:spPr/>
      <dgm:t>
        <a:bodyPr/>
        <a:lstStyle/>
        <a:p>
          <a:endParaRPr lang="es-CO"/>
        </a:p>
      </dgm:t>
    </dgm:pt>
    <dgm:pt modelId="{1DF11AA9-C948-47D6-9A09-219531C00E87}">
      <dgm:prSet phldrT="[Texto]"/>
      <dgm:spPr/>
      <dgm:t>
        <a:bodyPr/>
        <a:lstStyle/>
        <a:p>
          <a:r>
            <a:rPr lang="es-CO" dirty="0" smtClean="0"/>
            <a:t>Lo haré</a:t>
          </a:r>
          <a:endParaRPr lang="es-CO" dirty="0"/>
        </a:p>
      </dgm:t>
    </dgm:pt>
    <dgm:pt modelId="{E75DC3E8-1351-4446-862B-0A141BEC1B47}" type="parTrans" cxnId="{31AE8B74-9E29-48BB-83C2-32A7B6718A81}">
      <dgm:prSet/>
      <dgm:spPr/>
      <dgm:t>
        <a:bodyPr/>
        <a:lstStyle/>
        <a:p>
          <a:endParaRPr lang="es-CO"/>
        </a:p>
      </dgm:t>
    </dgm:pt>
    <dgm:pt modelId="{0D57EBB8-DAA5-4AC4-8EE4-3CCED9CEDF21}" type="sibTrans" cxnId="{31AE8B74-9E29-48BB-83C2-32A7B6718A81}">
      <dgm:prSet/>
      <dgm:spPr/>
      <dgm:t>
        <a:bodyPr/>
        <a:lstStyle/>
        <a:p>
          <a:endParaRPr lang="es-CO"/>
        </a:p>
      </dgm:t>
    </dgm:pt>
    <dgm:pt modelId="{AFEDED50-9B4A-4CD3-82BC-8409C70B07E2}" type="pres">
      <dgm:prSet presAssocID="{9F3ECD64-BB81-44AB-AB34-8B51E88B652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49D8B618-2D43-4381-99A4-F23C714DBCCC}" type="pres">
      <dgm:prSet presAssocID="{DDE245DD-5452-429C-8D1E-558EE5F6937C}" presName="composite" presStyleCnt="0"/>
      <dgm:spPr/>
      <dgm:t>
        <a:bodyPr/>
        <a:lstStyle/>
        <a:p>
          <a:endParaRPr lang="es-CO"/>
        </a:p>
      </dgm:t>
    </dgm:pt>
    <dgm:pt modelId="{EC411503-57EC-40CD-8282-6814E55A4825}" type="pres">
      <dgm:prSet presAssocID="{DDE245DD-5452-429C-8D1E-558EE5F6937C}" presName="LShape" presStyleLbl="alignNode1" presStyleIdx="0" presStyleCnt="15"/>
      <dgm:spPr/>
      <dgm:t>
        <a:bodyPr/>
        <a:lstStyle/>
        <a:p>
          <a:endParaRPr lang="es-CO"/>
        </a:p>
      </dgm:t>
    </dgm:pt>
    <dgm:pt modelId="{FA574F91-A7AB-4180-8D35-6CA0F244A500}" type="pres">
      <dgm:prSet presAssocID="{DDE245DD-5452-429C-8D1E-558EE5F6937C}" presName="ParentText" presStyleLbl="revTx" presStyleIdx="0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CB7D1A0-5813-4E7F-BFDD-8F0EA1F5552A}" type="pres">
      <dgm:prSet presAssocID="{DDE245DD-5452-429C-8D1E-558EE5F6937C}" presName="Triangle" presStyleLbl="alignNode1" presStyleIdx="1" presStyleCnt="15"/>
      <dgm:spPr/>
      <dgm:t>
        <a:bodyPr/>
        <a:lstStyle/>
        <a:p>
          <a:endParaRPr lang="es-CO"/>
        </a:p>
      </dgm:t>
    </dgm:pt>
    <dgm:pt modelId="{61E42E87-0E34-4B67-9A50-CCFF0FA74BDB}" type="pres">
      <dgm:prSet presAssocID="{F94A9C82-7551-40F6-ADF0-BC7480C254F4}" presName="sibTrans" presStyleCnt="0"/>
      <dgm:spPr/>
      <dgm:t>
        <a:bodyPr/>
        <a:lstStyle/>
        <a:p>
          <a:endParaRPr lang="es-CO"/>
        </a:p>
      </dgm:t>
    </dgm:pt>
    <dgm:pt modelId="{0329D0E2-44ED-4E44-99CD-AB04EBE15A57}" type="pres">
      <dgm:prSet presAssocID="{F94A9C82-7551-40F6-ADF0-BC7480C254F4}" presName="space" presStyleCnt="0"/>
      <dgm:spPr/>
      <dgm:t>
        <a:bodyPr/>
        <a:lstStyle/>
        <a:p>
          <a:endParaRPr lang="es-CO"/>
        </a:p>
      </dgm:t>
    </dgm:pt>
    <dgm:pt modelId="{C327037E-2351-4BF5-A9B9-286098D6A564}" type="pres">
      <dgm:prSet presAssocID="{8210A476-C491-4280-B552-B676DAC0228E}" presName="composite" presStyleCnt="0"/>
      <dgm:spPr/>
      <dgm:t>
        <a:bodyPr/>
        <a:lstStyle/>
        <a:p>
          <a:endParaRPr lang="es-CO"/>
        </a:p>
      </dgm:t>
    </dgm:pt>
    <dgm:pt modelId="{90A58823-9C4E-4CAD-8627-1CA091342969}" type="pres">
      <dgm:prSet presAssocID="{8210A476-C491-4280-B552-B676DAC0228E}" presName="LShape" presStyleLbl="alignNode1" presStyleIdx="2" presStyleCnt="15"/>
      <dgm:spPr/>
      <dgm:t>
        <a:bodyPr/>
        <a:lstStyle/>
        <a:p>
          <a:endParaRPr lang="es-CO"/>
        </a:p>
      </dgm:t>
    </dgm:pt>
    <dgm:pt modelId="{BB45D4BC-4C80-4108-B4A9-8D58C384276E}" type="pres">
      <dgm:prSet presAssocID="{8210A476-C491-4280-B552-B676DAC0228E}" presName="ParentText" presStyleLbl="revTx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6C9A1A7-4DBA-4608-9A4E-8F923B0E5AB7}" type="pres">
      <dgm:prSet presAssocID="{8210A476-C491-4280-B552-B676DAC0228E}" presName="Triangle" presStyleLbl="alignNode1" presStyleIdx="3" presStyleCnt="15"/>
      <dgm:spPr/>
      <dgm:t>
        <a:bodyPr/>
        <a:lstStyle/>
        <a:p>
          <a:endParaRPr lang="es-CO"/>
        </a:p>
      </dgm:t>
    </dgm:pt>
    <dgm:pt modelId="{283CF765-E1B9-4E82-9116-2BB6EFE4199F}" type="pres">
      <dgm:prSet presAssocID="{127D6AFD-9310-4996-82E3-79D26F24985F}" presName="sibTrans" presStyleCnt="0"/>
      <dgm:spPr/>
      <dgm:t>
        <a:bodyPr/>
        <a:lstStyle/>
        <a:p>
          <a:endParaRPr lang="es-CO"/>
        </a:p>
      </dgm:t>
    </dgm:pt>
    <dgm:pt modelId="{85326915-750A-473C-A94F-C91A53D39D33}" type="pres">
      <dgm:prSet presAssocID="{127D6AFD-9310-4996-82E3-79D26F24985F}" presName="space" presStyleCnt="0"/>
      <dgm:spPr/>
      <dgm:t>
        <a:bodyPr/>
        <a:lstStyle/>
        <a:p>
          <a:endParaRPr lang="es-CO"/>
        </a:p>
      </dgm:t>
    </dgm:pt>
    <dgm:pt modelId="{551D5934-84A2-4317-AC45-CB033514FC1E}" type="pres">
      <dgm:prSet presAssocID="{0C2E17E9-DA97-4F39-8903-6AEA607DAB71}" presName="composite" presStyleCnt="0"/>
      <dgm:spPr/>
      <dgm:t>
        <a:bodyPr/>
        <a:lstStyle/>
        <a:p>
          <a:endParaRPr lang="es-CO"/>
        </a:p>
      </dgm:t>
    </dgm:pt>
    <dgm:pt modelId="{4689C0A7-1D0E-466E-BA74-FCFDEC6377F1}" type="pres">
      <dgm:prSet presAssocID="{0C2E17E9-DA97-4F39-8903-6AEA607DAB71}" presName="LShape" presStyleLbl="alignNode1" presStyleIdx="4" presStyleCnt="15"/>
      <dgm:spPr/>
      <dgm:t>
        <a:bodyPr/>
        <a:lstStyle/>
        <a:p>
          <a:endParaRPr lang="es-CO"/>
        </a:p>
      </dgm:t>
    </dgm:pt>
    <dgm:pt modelId="{E39128B0-9E98-47E1-BEBB-6E27369FA6F2}" type="pres">
      <dgm:prSet presAssocID="{0C2E17E9-DA97-4F39-8903-6AEA607DAB71}" presName="ParentText" presStyleLbl="revTx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7F3CAC9-AC2C-4DD4-85C4-8A1C1B48BE7D}" type="pres">
      <dgm:prSet presAssocID="{0C2E17E9-DA97-4F39-8903-6AEA607DAB71}" presName="Triangle" presStyleLbl="alignNode1" presStyleIdx="5" presStyleCnt="15"/>
      <dgm:spPr/>
      <dgm:t>
        <a:bodyPr/>
        <a:lstStyle/>
        <a:p>
          <a:endParaRPr lang="es-CO"/>
        </a:p>
      </dgm:t>
    </dgm:pt>
    <dgm:pt modelId="{8AA54769-70C0-4154-9C5C-20245BAF54B9}" type="pres">
      <dgm:prSet presAssocID="{3B579184-9004-4F7F-BD0D-0AFE38618A7A}" presName="sibTrans" presStyleCnt="0"/>
      <dgm:spPr/>
      <dgm:t>
        <a:bodyPr/>
        <a:lstStyle/>
        <a:p>
          <a:endParaRPr lang="es-CO"/>
        </a:p>
      </dgm:t>
    </dgm:pt>
    <dgm:pt modelId="{1A1389E5-CB0F-4C52-BBA4-F77C95A4DD85}" type="pres">
      <dgm:prSet presAssocID="{3B579184-9004-4F7F-BD0D-0AFE38618A7A}" presName="space" presStyleCnt="0"/>
      <dgm:spPr/>
      <dgm:t>
        <a:bodyPr/>
        <a:lstStyle/>
        <a:p>
          <a:endParaRPr lang="es-CO"/>
        </a:p>
      </dgm:t>
    </dgm:pt>
    <dgm:pt modelId="{A85EC94C-5F5B-48C1-8BDF-53C06F89AD89}" type="pres">
      <dgm:prSet presAssocID="{F922A97B-EDBA-4F2A-BE72-C8A9A51943D9}" presName="composite" presStyleCnt="0"/>
      <dgm:spPr/>
      <dgm:t>
        <a:bodyPr/>
        <a:lstStyle/>
        <a:p>
          <a:endParaRPr lang="es-CO"/>
        </a:p>
      </dgm:t>
    </dgm:pt>
    <dgm:pt modelId="{5C1F9167-006A-478C-A401-FB82FFF5566B}" type="pres">
      <dgm:prSet presAssocID="{F922A97B-EDBA-4F2A-BE72-C8A9A51943D9}" presName="LShape" presStyleLbl="alignNode1" presStyleIdx="6" presStyleCnt="15"/>
      <dgm:spPr/>
      <dgm:t>
        <a:bodyPr/>
        <a:lstStyle/>
        <a:p>
          <a:endParaRPr lang="es-CO"/>
        </a:p>
      </dgm:t>
    </dgm:pt>
    <dgm:pt modelId="{1AE3CB37-6963-463F-87BD-0625F53072DD}" type="pres">
      <dgm:prSet presAssocID="{F922A97B-EDBA-4F2A-BE72-C8A9A51943D9}" presName="ParentText" presStyleLbl="revTx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50EAB67-7E9A-46ED-A4D8-F2464C00CCAA}" type="pres">
      <dgm:prSet presAssocID="{F922A97B-EDBA-4F2A-BE72-C8A9A51943D9}" presName="Triangle" presStyleLbl="alignNode1" presStyleIdx="7" presStyleCnt="15"/>
      <dgm:spPr/>
      <dgm:t>
        <a:bodyPr/>
        <a:lstStyle/>
        <a:p>
          <a:endParaRPr lang="es-CO"/>
        </a:p>
      </dgm:t>
    </dgm:pt>
    <dgm:pt modelId="{5A66A521-CF43-4602-9497-23751A3AC662}" type="pres">
      <dgm:prSet presAssocID="{7CA18F0B-7E90-4095-913E-5F2BDFFADFB9}" presName="sibTrans" presStyleCnt="0"/>
      <dgm:spPr/>
      <dgm:t>
        <a:bodyPr/>
        <a:lstStyle/>
        <a:p>
          <a:endParaRPr lang="es-CO"/>
        </a:p>
      </dgm:t>
    </dgm:pt>
    <dgm:pt modelId="{ADEB125B-5783-4375-A09A-4F1AD29337DB}" type="pres">
      <dgm:prSet presAssocID="{7CA18F0B-7E90-4095-913E-5F2BDFFADFB9}" presName="space" presStyleCnt="0"/>
      <dgm:spPr/>
      <dgm:t>
        <a:bodyPr/>
        <a:lstStyle/>
        <a:p>
          <a:endParaRPr lang="es-CO"/>
        </a:p>
      </dgm:t>
    </dgm:pt>
    <dgm:pt modelId="{01D1CB73-EA6A-438E-9870-6AA272B53B8E}" type="pres">
      <dgm:prSet presAssocID="{9E813D9A-77EC-40F7-8302-FD8ED6BCEAF4}" presName="composite" presStyleCnt="0"/>
      <dgm:spPr/>
      <dgm:t>
        <a:bodyPr/>
        <a:lstStyle/>
        <a:p>
          <a:endParaRPr lang="es-CO"/>
        </a:p>
      </dgm:t>
    </dgm:pt>
    <dgm:pt modelId="{344782BE-E98D-4E55-8214-6E9863E09265}" type="pres">
      <dgm:prSet presAssocID="{9E813D9A-77EC-40F7-8302-FD8ED6BCEAF4}" presName="LShape" presStyleLbl="alignNode1" presStyleIdx="8" presStyleCnt="15"/>
      <dgm:spPr/>
      <dgm:t>
        <a:bodyPr/>
        <a:lstStyle/>
        <a:p>
          <a:endParaRPr lang="es-CO"/>
        </a:p>
      </dgm:t>
    </dgm:pt>
    <dgm:pt modelId="{B236D450-6C34-43BF-A237-F6AE39F3E209}" type="pres">
      <dgm:prSet presAssocID="{9E813D9A-77EC-40F7-8302-FD8ED6BCEAF4}" presName="ParentText" presStyleLbl="revTx" presStyleIdx="4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2CBCB6E-C09B-4E62-B745-B53C6BDCD1D9}" type="pres">
      <dgm:prSet presAssocID="{9E813D9A-77EC-40F7-8302-FD8ED6BCEAF4}" presName="Triangle" presStyleLbl="alignNode1" presStyleIdx="9" presStyleCnt="15"/>
      <dgm:spPr/>
      <dgm:t>
        <a:bodyPr/>
        <a:lstStyle/>
        <a:p>
          <a:endParaRPr lang="es-CO"/>
        </a:p>
      </dgm:t>
    </dgm:pt>
    <dgm:pt modelId="{5BE85A54-F5E3-4F59-8F13-13E017433E69}" type="pres">
      <dgm:prSet presAssocID="{E30A18C4-D748-48A8-ABAD-E42507F8EA96}" presName="sibTrans" presStyleCnt="0"/>
      <dgm:spPr/>
      <dgm:t>
        <a:bodyPr/>
        <a:lstStyle/>
        <a:p>
          <a:endParaRPr lang="es-CO"/>
        </a:p>
      </dgm:t>
    </dgm:pt>
    <dgm:pt modelId="{D304B3B3-D76E-4EBA-BD15-57D34E6B6FD5}" type="pres">
      <dgm:prSet presAssocID="{E30A18C4-D748-48A8-ABAD-E42507F8EA96}" presName="space" presStyleCnt="0"/>
      <dgm:spPr/>
      <dgm:t>
        <a:bodyPr/>
        <a:lstStyle/>
        <a:p>
          <a:endParaRPr lang="es-CO"/>
        </a:p>
      </dgm:t>
    </dgm:pt>
    <dgm:pt modelId="{C5E8AF3C-BD19-4588-B9E7-9217C1BB8FE8}" type="pres">
      <dgm:prSet presAssocID="{97E65A75-B71B-4AF9-A06C-E937516428E5}" presName="composite" presStyleCnt="0"/>
      <dgm:spPr/>
      <dgm:t>
        <a:bodyPr/>
        <a:lstStyle/>
        <a:p>
          <a:endParaRPr lang="es-CO"/>
        </a:p>
      </dgm:t>
    </dgm:pt>
    <dgm:pt modelId="{C70BEB32-EED1-404C-9F11-163AEF3D5E27}" type="pres">
      <dgm:prSet presAssocID="{97E65A75-B71B-4AF9-A06C-E937516428E5}" presName="LShape" presStyleLbl="alignNode1" presStyleIdx="10" presStyleCnt="15"/>
      <dgm:spPr/>
      <dgm:t>
        <a:bodyPr/>
        <a:lstStyle/>
        <a:p>
          <a:endParaRPr lang="es-CO"/>
        </a:p>
      </dgm:t>
    </dgm:pt>
    <dgm:pt modelId="{0E272971-FE26-4A87-BF03-922B539C2E94}" type="pres">
      <dgm:prSet presAssocID="{97E65A75-B71B-4AF9-A06C-E937516428E5}" presName="ParentText" presStyleLbl="revTx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340C457-AE83-469E-A341-706C3815FC7C}" type="pres">
      <dgm:prSet presAssocID="{97E65A75-B71B-4AF9-A06C-E937516428E5}" presName="Triangle" presStyleLbl="alignNode1" presStyleIdx="11" presStyleCnt="15"/>
      <dgm:spPr/>
      <dgm:t>
        <a:bodyPr/>
        <a:lstStyle/>
        <a:p>
          <a:endParaRPr lang="es-CO"/>
        </a:p>
      </dgm:t>
    </dgm:pt>
    <dgm:pt modelId="{61209C1D-E6EA-40C0-9113-4E6E5E8217B2}" type="pres">
      <dgm:prSet presAssocID="{C97502E9-338F-4EDF-BD1E-065EAEE5E805}" presName="sibTrans" presStyleCnt="0"/>
      <dgm:spPr/>
      <dgm:t>
        <a:bodyPr/>
        <a:lstStyle/>
        <a:p>
          <a:endParaRPr lang="es-CO"/>
        </a:p>
      </dgm:t>
    </dgm:pt>
    <dgm:pt modelId="{0CB17257-0F94-463B-B2D9-9A66BAE2679C}" type="pres">
      <dgm:prSet presAssocID="{C97502E9-338F-4EDF-BD1E-065EAEE5E805}" presName="space" presStyleCnt="0"/>
      <dgm:spPr/>
      <dgm:t>
        <a:bodyPr/>
        <a:lstStyle/>
        <a:p>
          <a:endParaRPr lang="es-CO"/>
        </a:p>
      </dgm:t>
    </dgm:pt>
    <dgm:pt modelId="{D83B9955-3F8B-4FFC-AE08-3460B51021CD}" type="pres">
      <dgm:prSet presAssocID="{1DF11AA9-C948-47D6-9A09-219531C00E87}" presName="composite" presStyleCnt="0"/>
      <dgm:spPr/>
      <dgm:t>
        <a:bodyPr/>
        <a:lstStyle/>
        <a:p>
          <a:endParaRPr lang="es-CO"/>
        </a:p>
      </dgm:t>
    </dgm:pt>
    <dgm:pt modelId="{23EFB9B6-EDFB-42A2-8504-473935625927}" type="pres">
      <dgm:prSet presAssocID="{1DF11AA9-C948-47D6-9A09-219531C00E87}" presName="LShape" presStyleLbl="alignNode1" presStyleIdx="12" presStyleCnt="15"/>
      <dgm:spPr/>
      <dgm:t>
        <a:bodyPr/>
        <a:lstStyle/>
        <a:p>
          <a:endParaRPr lang="es-CO"/>
        </a:p>
      </dgm:t>
    </dgm:pt>
    <dgm:pt modelId="{5BBE835A-CA01-408C-A11A-4A9A8108F783}" type="pres">
      <dgm:prSet presAssocID="{1DF11AA9-C948-47D6-9A09-219531C00E87}" presName="ParentText" presStyleLbl="revTx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765AFB2-C6EB-4DB8-955C-8CBA141BB5C6}" type="pres">
      <dgm:prSet presAssocID="{1DF11AA9-C948-47D6-9A09-219531C00E87}" presName="Triangle" presStyleLbl="alignNode1" presStyleIdx="13" presStyleCnt="15"/>
      <dgm:spPr/>
      <dgm:t>
        <a:bodyPr/>
        <a:lstStyle/>
        <a:p>
          <a:endParaRPr lang="es-CO"/>
        </a:p>
      </dgm:t>
    </dgm:pt>
    <dgm:pt modelId="{3738D8B3-AC7E-486F-B680-9CCFF319048A}" type="pres">
      <dgm:prSet presAssocID="{0D57EBB8-DAA5-4AC4-8EE4-3CCED9CEDF21}" presName="sibTrans" presStyleCnt="0"/>
      <dgm:spPr/>
      <dgm:t>
        <a:bodyPr/>
        <a:lstStyle/>
        <a:p>
          <a:endParaRPr lang="es-CO"/>
        </a:p>
      </dgm:t>
    </dgm:pt>
    <dgm:pt modelId="{E0326495-27C7-41D9-AC0D-E867CD5C2B7D}" type="pres">
      <dgm:prSet presAssocID="{0D57EBB8-DAA5-4AC4-8EE4-3CCED9CEDF21}" presName="space" presStyleCnt="0"/>
      <dgm:spPr/>
      <dgm:t>
        <a:bodyPr/>
        <a:lstStyle/>
        <a:p>
          <a:endParaRPr lang="es-CO"/>
        </a:p>
      </dgm:t>
    </dgm:pt>
    <dgm:pt modelId="{32E279BF-0DF4-432A-A5F4-D00E40C8F217}" type="pres">
      <dgm:prSet presAssocID="{B4F51423-728F-4C71-9E39-8221779B423D}" presName="composite" presStyleCnt="0"/>
      <dgm:spPr/>
      <dgm:t>
        <a:bodyPr/>
        <a:lstStyle/>
        <a:p>
          <a:endParaRPr lang="es-CO"/>
        </a:p>
      </dgm:t>
    </dgm:pt>
    <dgm:pt modelId="{82738D3F-23A4-4B81-9C6A-B8B8608234D4}" type="pres">
      <dgm:prSet presAssocID="{B4F51423-728F-4C71-9E39-8221779B423D}" presName="LShape" presStyleLbl="alignNode1" presStyleIdx="14" presStyleCnt="15"/>
      <dgm:spPr/>
      <dgm:t>
        <a:bodyPr/>
        <a:lstStyle/>
        <a:p>
          <a:endParaRPr lang="es-CO"/>
        </a:p>
      </dgm:t>
    </dgm:pt>
    <dgm:pt modelId="{60BA739C-56AE-4135-9E98-957E3C8C2B48}" type="pres">
      <dgm:prSet presAssocID="{B4F51423-728F-4C71-9E39-8221779B423D}" presName="ParentText" presStyleLbl="revTx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EB074163-939E-4997-B555-3DE182A4C347}" type="presOf" srcId="{97E65A75-B71B-4AF9-A06C-E937516428E5}" destId="{0E272971-FE26-4A87-BF03-922B539C2E94}" srcOrd="0" destOrd="0" presId="urn:microsoft.com/office/officeart/2009/3/layout/StepUpProcess"/>
    <dgm:cxn modelId="{41BA3CC5-54F3-4335-B48C-5B51738941C3}" srcId="{9F3ECD64-BB81-44AB-AB34-8B51E88B6523}" destId="{8210A476-C491-4280-B552-B676DAC0228E}" srcOrd="1" destOrd="0" parTransId="{3C38E780-3E9C-4B7C-A4A9-072C42DC7140}" sibTransId="{127D6AFD-9310-4996-82E3-79D26F24985F}"/>
    <dgm:cxn modelId="{5C30CC20-B522-4AF6-B4C7-CF556C9C6289}" type="presOf" srcId="{9E813D9A-77EC-40F7-8302-FD8ED6BCEAF4}" destId="{B236D450-6C34-43BF-A237-F6AE39F3E209}" srcOrd="0" destOrd="0" presId="urn:microsoft.com/office/officeart/2009/3/layout/StepUpProcess"/>
    <dgm:cxn modelId="{31AE8B74-9E29-48BB-83C2-32A7B6718A81}" srcId="{9F3ECD64-BB81-44AB-AB34-8B51E88B6523}" destId="{1DF11AA9-C948-47D6-9A09-219531C00E87}" srcOrd="6" destOrd="0" parTransId="{E75DC3E8-1351-4446-862B-0A141BEC1B47}" sibTransId="{0D57EBB8-DAA5-4AC4-8EE4-3CCED9CEDF21}"/>
    <dgm:cxn modelId="{4B6FEE51-EBEE-45C9-949F-41D3C2490A03}" type="presOf" srcId="{8210A476-C491-4280-B552-B676DAC0228E}" destId="{BB45D4BC-4C80-4108-B4A9-8D58C384276E}" srcOrd="0" destOrd="0" presId="urn:microsoft.com/office/officeart/2009/3/layout/StepUpProcess"/>
    <dgm:cxn modelId="{80F48BE3-97D8-408E-AC76-7912C2F38EDE}" type="presOf" srcId="{0C2E17E9-DA97-4F39-8903-6AEA607DAB71}" destId="{E39128B0-9E98-47E1-BEBB-6E27369FA6F2}" srcOrd="0" destOrd="0" presId="urn:microsoft.com/office/officeart/2009/3/layout/StepUpProcess"/>
    <dgm:cxn modelId="{4050E546-93DE-481A-AA06-10173575FA50}" type="presOf" srcId="{1DF11AA9-C948-47D6-9A09-219531C00E87}" destId="{5BBE835A-CA01-408C-A11A-4A9A8108F783}" srcOrd="0" destOrd="0" presId="urn:microsoft.com/office/officeart/2009/3/layout/StepUpProcess"/>
    <dgm:cxn modelId="{8C53A68A-2540-4A50-A934-56D880463099}" srcId="{9F3ECD64-BB81-44AB-AB34-8B51E88B6523}" destId="{F922A97B-EDBA-4F2A-BE72-C8A9A51943D9}" srcOrd="3" destOrd="0" parTransId="{D85D4E4D-ABF8-4F47-9B7A-A9FE27F9246C}" sibTransId="{7CA18F0B-7E90-4095-913E-5F2BDFFADFB9}"/>
    <dgm:cxn modelId="{E770A9B6-8FDF-4899-BE12-AC2B363D76B0}" type="presOf" srcId="{F922A97B-EDBA-4F2A-BE72-C8A9A51943D9}" destId="{1AE3CB37-6963-463F-87BD-0625F53072DD}" srcOrd="0" destOrd="0" presId="urn:microsoft.com/office/officeart/2009/3/layout/StepUpProcess"/>
    <dgm:cxn modelId="{44AB8A01-E624-4020-997F-BE73A0EC6510}" type="presOf" srcId="{DDE245DD-5452-429C-8D1E-558EE5F6937C}" destId="{FA574F91-A7AB-4180-8D35-6CA0F244A500}" srcOrd="0" destOrd="0" presId="urn:microsoft.com/office/officeart/2009/3/layout/StepUpProcess"/>
    <dgm:cxn modelId="{519D026B-062D-4264-88D7-2790975BEFEE}" srcId="{9F3ECD64-BB81-44AB-AB34-8B51E88B6523}" destId="{97E65A75-B71B-4AF9-A06C-E937516428E5}" srcOrd="5" destOrd="0" parTransId="{F5C2C64C-2B03-4CE7-97B8-553966845013}" sibTransId="{C97502E9-338F-4EDF-BD1E-065EAEE5E805}"/>
    <dgm:cxn modelId="{DD438D3A-239D-4BC9-93E7-08E971684D9E}" type="presOf" srcId="{B4F51423-728F-4C71-9E39-8221779B423D}" destId="{60BA739C-56AE-4135-9E98-957E3C8C2B48}" srcOrd="0" destOrd="0" presId="urn:microsoft.com/office/officeart/2009/3/layout/StepUpProcess"/>
    <dgm:cxn modelId="{3842E993-1CF2-41A0-8098-B077E1DE41C5}" srcId="{9F3ECD64-BB81-44AB-AB34-8B51E88B6523}" destId="{B4F51423-728F-4C71-9E39-8221779B423D}" srcOrd="7" destOrd="0" parTransId="{3DA40008-0A80-496C-814A-103ED0D270F8}" sibTransId="{69A814C6-8E00-4CFE-8800-B73F77A58F08}"/>
    <dgm:cxn modelId="{2A8A26BF-899B-4B1C-9892-3BADD2E5B25B}" srcId="{9F3ECD64-BB81-44AB-AB34-8B51E88B6523}" destId="{9E813D9A-77EC-40F7-8302-FD8ED6BCEAF4}" srcOrd="4" destOrd="0" parTransId="{FE699E6A-F050-445A-9949-7AA62DE4A630}" sibTransId="{E30A18C4-D748-48A8-ABAD-E42507F8EA96}"/>
    <dgm:cxn modelId="{B32A178C-8AF2-40AC-9E09-C29B9CB92EC8}" srcId="{9F3ECD64-BB81-44AB-AB34-8B51E88B6523}" destId="{0C2E17E9-DA97-4F39-8903-6AEA607DAB71}" srcOrd="2" destOrd="0" parTransId="{ADC35549-3491-4EE5-BDDB-01B583CB1D64}" sibTransId="{3B579184-9004-4F7F-BD0D-0AFE38618A7A}"/>
    <dgm:cxn modelId="{B44D0E0C-1055-478C-B52D-22F76A4C856A}" type="presOf" srcId="{9F3ECD64-BB81-44AB-AB34-8B51E88B6523}" destId="{AFEDED50-9B4A-4CD3-82BC-8409C70B07E2}" srcOrd="0" destOrd="0" presId="urn:microsoft.com/office/officeart/2009/3/layout/StepUpProcess"/>
    <dgm:cxn modelId="{0BA538DD-216D-49AF-9E9B-FFAB2B5015A9}" srcId="{9F3ECD64-BB81-44AB-AB34-8B51E88B6523}" destId="{DDE245DD-5452-429C-8D1E-558EE5F6937C}" srcOrd="0" destOrd="0" parTransId="{FBB66E4A-59C0-4146-B01F-71B77F2A30CF}" sibTransId="{F94A9C82-7551-40F6-ADF0-BC7480C254F4}"/>
    <dgm:cxn modelId="{E733C1C1-48BC-405F-B053-D54708A8A5E3}" type="presParOf" srcId="{AFEDED50-9B4A-4CD3-82BC-8409C70B07E2}" destId="{49D8B618-2D43-4381-99A4-F23C714DBCCC}" srcOrd="0" destOrd="0" presId="urn:microsoft.com/office/officeart/2009/3/layout/StepUpProcess"/>
    <dgm:cxn modelId="{5342FCD9-D7B4-491C-A0C0-227239FF5460}" type="presParOf" srcId="{49D8B618-2D43-4381-99A4-F23C714DBCCC}" destId="{EC411503-57EC-40CD-8282-6814E55A4825}" srcOrd="0" destOrd="0" presId="urn:microsoft.com/office/officeart/2009/3/layout/StepUpProcess"/>
    <dgm:cxn modelId="{B6DB6436-5D88-44A5-B3E3-08D042A88947}" type="presParOf" srcId="{49D8B618-2D43-4381-99A4-F23C714DBCCC}" destId="{FA574F91-A7AB-4180-8D35-6CA0F244A500}" srcOrd="1" destOrd="0" presId="urn:microsoft.com/office/officeart/2009/3/layout/StepUpProcess"/>
    <dgm:cxn modelId="{A180E6B5-4DF7-4B06-B614-A4771D9855E9}" type="presParOf" srcId="{49D8B618-2D43-4381-99A4-F23C714DBCCC}" destId="{5CB7D1A0-5813-4E7F-BFDD-8F0EA1F5552A}" srcOrd="2" destOrd="0" presId="urn:microsoft.com/office/officeart/2009/3/layout/StepUpProcess"/>
    <dgm:cxn modelId="{8564980C-CA6F-4556-920B-474117A5BD58}" type="presParOf" srcId="{AFEDED50-9B4A-4CD3-82BC-8409C70B07E2}" destId="{61E42E87-0E34-4B67-9A50-CCFF0FA74BDB}" srcOrd="1" destOrd="0" presId="urn:microsoft.com/office/officeart/2009/3/layout/StepUpProcess"/>
    <dgm:cxn modelId="{44CD28A5-AE61-420A-A006-A42BA0A055F4}" type="presParOf" srcId="{61E42E87-0E34-4B67-9A50-CCFF0FA74BDB}" destId="{0329D0E2-44ED-4E44-99CD-AB04EBE15A57}" srcOrd="0" destOrd="0" presId="urn:microsoft.com/office/officeart/2009/3/layout/StepUpProcess"/>
    <dgm:cxn modelId="{4D3EBD6D-1C96-46D3-ABBD-B174D6A668C0}" type="presParOf" srcId="{AFEDED50-9B4A-4CD3-82BC-8409C70B07E2}" destId="{C327037E-2351-4BF5-A9B9-286098D6A564}" srcOrd="2" destOrd="0" presId="urn:microsoft.com/office/officeart/2009/3/layout/StepUpProcess"/>
    <dgm:cxn modelId="{38056C98-2D32-496A-9F42-A4C0B4AF3193}" type="presParOf" srcId="{C327037E-2351-4BF5-A9B9-286098D6A564}" destId="{90A58823-9C4E-4CAD-8627-1CA091342969}" srcOrd="0" destOrd="0" presId="urn:microsoft.com/office/officeart/2009/3/layout/StepUpProcess"/>
    <dgm:cxn modelId="{8B416B05-0751-41E0-9E2C-A5E5F28581C2}" type="presParOf" srcId="{C327037E-2351-4BF5-A9B9-286098D6A564}" destId="{BB45D4BC-4C80-4108-B4A9-8D58C384276E}" srcOrd="1" destOrd="0" presId="urn:microsoft.com/office/officeart/2009/3/layout/StepUpProcess"/>
    <dgm:cxn modelId="{75E78DFC-F05C-4C15-9DD5-7B9BC1D49795}" type="presParOf" srcId="{C327037E-2351-4BF5-A9B9-286098D6A564}" destId="{36C9A1A7-4DBA-4608-9A4E-8F923B0E5AB7}" srcOrd="2" destOrd="0" presId="urn:microsoft.com/office/officeart/2009/3/layout/StepUpProcess"/>
    <dgm:cxn modelId="{8D30C867-C9D2-44C4-9A91-71604EE66ACC}" type="presParOf" srcId="{AFEDED50-9B4A-4CD3-82BC-8409C70B07E2}" destId="{283CF765-E1B9-4E82-9116-2BB6EFE4199F}" srcOrd="3" destOrd="0" presId="urn:microsoft.com/office/officeart/2009/3/layout/StepUpProcess"/>
    <dgm:cxn modelId="{8DC7A07A-6815-486F-9B56-581B7CC89A89}" type="presParOf" srcId="{283CF765-E1B9-4E82-9116-2BB6EFE4199F}" destId="{85326915-750A-473C-A94F-C91A53D39D33}" srcOrd="0" destOrd="0" presId="urn:microsoft.com/office/officeart/2009/3/layout/StepUpProcess"/>
    <dgm:cxn modelId="{95DBD049-A366-4ACA-BE0D-3442D024DA20}" type="presParOf" srcId="{AFEDED50-9B4A-4CD3-82BC-8409C70B07E2}" destId="{551D5934-84A2-4317-AC45-CB033514FC1E}" srcOrd="4" destOrd="0" presId="urn:microsoft.com/office/officeart/2009/3/layout/StepUpProcess"/>
    <dgm:cxn modelId="{37D0C618-FCF6-4C82-AEA2-0197DEDAC506}" type="presParOf" srcId="{551D5934-84A2-4317-AC45-CB033514FC1E}" destId="{4689C0A7-1D0E-466E-BA74-FCFDEC6377F1}" srcOrd="0" destOrd="0" presId="urn:microsoft.com/office/officeart/2009/3/layout/StepUpProcess"/>
    <dgm:cxn modelId="{6BA7366D-8CAF-475F-A422-670C3B1DF7BB}" type="presParOf" srcId="{551D5934-84A2-4317-AC45-CB033514FC1E}" destId="{E39128B0-9E98-47E1-BEBB-6E27369FA6F2}" srcOrd="1" destOrd="0" presId="urn:microsoft.com/office/officeart/2009/3/layout/StepUpProcess"/>
    <dgm:cxn modelId="{D72FF91B-B5D8-4FFD-A685-503D63CCC526}" type="presParOf" srcId="{551D5934-84A2-4317-AC45-CB033514FC1E}" destId="{E7F3CAC9-AC2C-4DD4-85C4-8A1C1B48BE7D}" srcOrd="2" destOrd="0" presId="urn:microsoft.com/office/officeart/2009/3/layout/StepUpProcess"/>
    <dgm:cxn modelId="{44B93BE2-AF73-4683-B2D2-EADE22E19828}" type="presParOf" srcId="{AFEDED50-9B4A-4CD3-82BC-8409C70B07E2}" destId="{8AA54769-70C0-4154-9C5C-20245BAF54B9}" srcOrd="5" destOrd="0" presId="urn:microsoft.com/office/officeart/2009/3/layout/StepUpProcess"/>
    <dgm:cxn modelId="{30582092-6B67-4919-A523-14006DCEFD5F}" type="presParOf" srcId="{8AA54769-70C0-4154-9C5C-20245BAF54B9}" destId="{1A1389E5-CB0F-4C52-BBA4-F77C95A4DD85}" srcOrd="0" destOrd="0" presId="urn:microsoft.com/office/officeart/2009/3/layout/StepUpProcess"/>
    <dgm:cxn modelId="{8D4F2CA7-0240-4260-AD0A-11322020134E}" type="presParOf" srcId="{AFEDED50-9B4A-4CD3-82BC-8409C70B07E2}" destId="{A85EC94C-5F5B-48C1-8BDF-53C06F89AD89}" srcOrd="6" destOrd="0" presId="urn:microsoft.com/office/officeart/2009/3/layout/StepUpProcess"/>
    <dgm:cxn modelId="{793297F6-EC39-4824-9BC5-CF9A317E6919}" type="presParOf" srcId="{A85EC94C-5F5B-48C1-8BDF-53C06F89AD89}" destId="{5C1F9167-006A-478C-A401-FB82FFF5566B}" srcOrd="0" destOrd="0" presId="urn:microsoft.com/office/officeart/2009/3/layout/StepUpProcess"/>
    <dgm:cxn modelId="{7A8EF7F1-F0E9-47F9-B5AD-2D7513A281C8}" type="presParOf" srcId="{A85EC94C-5F5B-48C1-8BDF-53C06F89AD89}" destId="{1AE3CB37-6963-463F-87BD-0625F53072DD}" srcOrd="1" destOrd="0" presId="urn:microsoft.com/office/officeart/2009/3/layout/StepUpProcess"/>
    <dgm:cxn modelId="{01DC65E1-F6BE-420F-A37A-18C6196ED412}" type="presParOf" srcId="{A85EC94C-5F5B-48C1-8BDF-53C06F89AD89}" destId="{650EAB67-7E9A-46ED-A4D8-F2464C00CCAA}" srcOrd="2" destOrd="0" presId="urn:microsoft.com/office/officeart/2009/3/layout/StepUpProcess"/>
    <dgm:cxn modelId="{5D0AA38F-D2FF-4968-8F9F-566AC595D26B}" type="presParOf" srcId="{AFEDED50-9B4A-4CD3-82BC-8409C70B07E2}" destId="{5A66A521-CF43-4602-9497-23751A3AC662}" srcOrd="7" destOrd="0" presId="urn:microsoft.com/office/officeart/2009/3/layout/StepUpProcess"/>
    <dgm:cxn modelId="{75A5C4FA-25A0-4894-8A60-60AD72FCAD26}" type="presParOf" srcId="{5A66A521-CF43-4602-9497-23751A3AC662}" destId="{ADEB125B-5783-4375-A09A-4F1AD29337DB}" srcOrd="0" destOrd="0" presId="urn:microsoft.com/office/officeart/2009/3/layout/StepUpProcess"/>
    <dgm:cxn modelId="{EF0CD90F-DC8E-4382-93EF-700B4D8DD1B7}" type="presParOf" srcId="{AFEDED50-9B4A-4CD3-82BC-8409C70B07E2}" destId="{01D1CB73-EA6A-438E-9870-6AA272B53B8E}" srcOrd="8" destOrd="0" presId="urn:microsoft.com/office/officeart/2009/3/layout/StepUpProcess"/>
    <dgm:cxn modelId="{5F375D3D-A33F-4486-AAD3-BBC84456F465}" type="presParOf" srcId="{01D1CB73-EA6A-438E-9870-6AA272B53B8E}" destId="{344782BE-E98D-4E55-8214-6E9863E09265}" srcOrd="0" destOrd="0" presId="urn:microsoft.com/office/officeart/2009/3/layout/StepUpProcess"/>
    <dgm:cxn modelId="{AF846B74-6BCC-467F-B336-27A0EA0C0D47}" type="presParOf" srcId="{01D1CB73-EA6A-438E-9870-6AA272B53B8E}" destId="{B236D450-6C34-43BF-A237-F6AE39F3E209}" srcOrd="1" destOrd="0" presId="urn:microsoft.com/office/officeart/2009/3/layout/StepUpProcess"/>
    <dgm:cxn modelId="{402289B2-11C4-438E-BF39-1492C4F142B6}" type="presParOf" srcId="{01D1CB73-EA6A-438E-9870-6AA272B53B8E}" destId="{12CBCB6E-C09B-4E62-B745-B53C6BDCD1D9}" srcOrd="2" destOrd="0" presId="urn:microsoft.com/office/officeart/2009/3/layout/StepUpProcess"/>
    <dgm:cxn modelId="{3C1BCE92-26A8-4E73-84CF-B9CD62C1F89C}" type="presParOf" srcId="{AFEDED50-9B4A-4CD3-82BC-8409C70B07E2}" destId="{5BE85A54-F5E3-4F59-8F13-13E017433E69}" srcOrd="9" destOrd="0" presId="urn:microsoft.com/office/officeart/2009/3/layout/StepUpProcess"/>
    <dgm:cxn modelId="{FDA741F4-F1E0-4AAE-960F-CD87B388A967}" type="presParOf" srcId="{5BE85A54-F5E3-4F59-8F13-13E017433E69}" destId="{D304B3B3-D76E-4EBA-BD15-57D34E6B6FD5}" srcOrd="0" destOrd="0" presId="urn:microsoft.com/office/officeart/2009/3/layout/StepUpProcess"/>
    <dgm:cxn modelId="{0B44797B-8D8F-4B28-8CDF-C8D300F1BA28}" type="presParOf" srcId="{AFEDED50-9B4A-4CD3-82BC-8409C70B07E2}" destId="{C5E8AF3C-BD19-4588-B9E7-9217C1BB8FE8}" srcOrd="10" destOrd="0" presId="urn:microsoft.com/office/officeart/2009/3/layout/StepUpProcess"/>
    <dgm:cxn modelId="{C7D244A0-E497-4471-883A-529E5EC35984}" type="presParOf" srcId="{C5E8AF3C-BD19-4588-B9E7-9217C1BB8FE8}" destId="{C70BEB32-EED1-404C-9F11-163AEF3D5E27}" srcOrd="0" destOrd="0" presId="urn:microsoft.com/office/officeart/2009/3/layout/StepUpProcess"/>
    <dgm:cxn modelId="{31A3AB3F-87BC-4248-B92C-954240C89EE3}" type="presParOf" srcId="{C5E8AF3C-BD19-4588-B9E7-9217C1BB8FE8}" destId="{0E272971-FE26-4A87-BF03-922B539C2E94}" srcOrd="1" destOrd="0" presId="urn:microsoft.com/office/officeart/2009/3/layout/StepUpProcess"/>
    <dgm:cxn modelId="{E337ED39-9AFE-4366-8478-4E53911B66BE}" type="presParOf" srcId="{C5E8AF3C-BD19-4588-B9E7-9217C1BB8FE8}" destId="{4340C457-AE83-469E-A341-706C3815FC7C}" srcOrd="2" destOrd="0" presId="urn:microsoft.com/office/officeart/2009/3/layout/StepUpProcess"/>
    <dgm:cxn modelId="{460D6620-EE41-4102-9889-0E1AFBF1F5DC}" type="presParOf" srcId="{AFEDED50-9B4A-4CD3-82BC-8409C70B07E2}" destId="{61209C1D-E6EA-40C0-9113-4E6E5E8217B2}" srcOrd="11" destOrd="0" presId="urn:microsoft.com/office/officeart/2009/3/layout/StepUpProcess"/>
    <dgm:cxn modelId="{366C2C1E-99B9-4F6C-BA6C-BC9C0830ABF6}" type="presParOf" srcId="{61209C1D-E6EA-40C0-9113-4E6E5E8217B2}" destId="{0CB17257-0F94-463B-B2D9-9A66BAE2679C}" srcOrd="0" destOrd="0" presId="urn:microsoft.com/office/officeart/2009/3/layout/StepUpProcess"/>
    <dgm:cxn modelId="{A87CF43C-7CE4-4A2D-A257-4FE3400CABA5}" type="presParOf" srcId="{AFEDED50-9B4A-4CD3-82BC-8409C70B07E2}" destId="{D83B9955-3F8B-4FFC-AE08-3460B51021CD}" srcOrd="12" destOrd="0" presId="urn:microsoft.com/office/officeart/2009/3/layout/StepUpProcess"/>
    <dgm:cxn modelId="{00735AA2-F77C-4EF1-9201-5A1B09CAA715}" type="presParOf" srcId="{D83B9955-3F8B-4FFC-AE08-3460B51021CD}" destId="{23EFB9B6-EDFB-42A2-8504-473935625927}" srcOrd="0" destOrd="0" presId="urn:microsoft.com/office/officeart/2009/3/layout/StepUpProcess"/>
    <dgm:cxn modelId="{D8490C08-6D65-4DAF-A0CF-94EA198A293F}" type="presParOf" srcId="{D83B9955-3F8B-4FFC-AE08-3460B51021CD}" destId="{5BBE835A-CA01-408C-A11A-4A9A8108F783}" srcOrd="1" destOrd="0" presId="urn:microsoft.com/office/officeart/2009/3/layout/StepUpProcess"/>
    <dgm:cxn modelId="{D45946A8-CE4C-452D-9F0F-A324C336D8D5}" type="presParOf" srcId="{D83B9955-3F8B-4FFC-AE08-3460B51021CD}" destId="{2765AFB2-C6EB-4DB8-955C-8CBA141BB5C6}" srcOrd="2" destOrd="0" presId="urn:microsoft.com/office/officeart/2009/3/layout/StepUpProcess"/>
    <dgm:cxn modelId="{FA556B7A-3537-4D80-B885-C0C94CE97B26}" type="presParOf" srcId="{AFEDED50-9B4A-4CD3-82BC-8409C70B07E2}" destId="{3738D8B3-AC7E-486F-B680-9CCFF319048A}" srcOrd="13" destOrd="0" presId="urn:microsoft.com/office/officeart/2009/3/layout/StepUpProcess"/>
    <dgm:cxn modelId="{5DEAE4DE-66F6-44EA-A8AE-27E5DEFEA42D}" type="presParOf" srcId="{3738D8B3-AC7E-486F-B680-9CCFF319048A}" destId="{E0326495-27C7-41D9-AC0D-E867CD5C2B7D}" srcOrd="0" destOrd="0" presId="urn:microsoft.com/office/officeart/2009/3/layout/StepUpProcess"/>
    <dgm:cxn modelId="{6AF236D6-C9D3-4FDC-8FBE-247239C09B7A}" type="presParOf" srcId="{AFEDED50-9B4A-4CD3-82BC-8409C70B07E2}" destId="{32E279BF-0DF4-432A-A5F4-D00E40C8F217}" srcOrd="14" destOrd="0" presId="urn:microsoft.com/office/officeart/2009/3/layout/StepUpProcess"/>
    <dgm:cxn modelId="{95466B93-8872-4591-9329-6B1DD952E19F}" type="presParOf" srcId="{32E279BF-0DF4-432A-A5F4-D00E40C8F217}" destId="{82738D3F-23A4-4B81-9C6A-B8B8608234D4}" srcOrd="0" destOrd="0" presId="urn:microsoft.com/office/officeart/2009/3/layout/StepUpProcess"/>
    <dgm:cxn modelId="{DF800F69-2153-4B09-B38F-F65E55AF81E9}" type="presParOf" srcId="{32E279BF-0DF4-432A-A5F4-D00E40C8F217}" destId="{60BA739C-56AE-4135-9E98-957E3C8C2B48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8BE143-63E1-4BCE-A22C-25664F4AC6AB}" type="doc">
      <dgm:prSet loTypeId="urn:microsoft.com/office/officeart/2005/8/layout/arrow2" loCatId="process" qsTypeId="urn:microsoft.com/office/officeart/2005/8/quickstyle/simple1" qsCatId="simple" csTypeId="urn:microsoft.com/office/officeart/2005/8/colors/accent6_2" csCatId="accent6" phldr="1"/>
      <dgm:spPr/>
    </dgm:pt>
    <dgm:pt modelId="{4E81F845-D247-46E2-917E-736612B180FE}">
      <dgm:prSet phldrT="[Texto]"/>
      <dgm:spPr/>
      <dgm:t>
        <a:bodyPr/>
        <a:lstStyle/>
        <a:p>
          <a:endParaRPr lang="es-CO" dirty="0"/>
        </a:p>
      </dgm:t>
    </dgm:pt>
    <dgm:pt modelId="{FC3B33FB-2DCB-4EDB-B628-A99BB8A1E435}" type="parTrans" cxnId="{4B1B8C42-89E9-457D-9611-AD8DAAAC5A5E}">
      <dgm:prSet/>
      <dgm:spPr/>
      <dgm:t>
        <a:bodyPr/>
        <a:lstStyle/>
        <a:p>
          <a:endParaRPr lang="es-CO"/>
        </a:p>
      </dgm:t>
    </dgm:pt>
    <dgm:pt modelId="{395688C0-9EF0-41ED-B315-C4538215F01C}" type="sibTrans" cxnId="{4B1B8C42-89E9-457D-9611-AD8DAAAC5A5E}">
      <dgm:prSet/>
      <dgm:spPr/>
      <dgm:t>
        <a:bodyPr/>
        <a:lstStyle/>
        <a:p>
          <a:endParaRPr lang="es-CO"/>
        </a:p>
      </dgm:t>
    </dgm:pt>
    <dgm:pt modelId="{87E04284-4990-4FBE-9B2E-707A8AA96A04}">
      <dgm:prSet phldrT="[Texto]"/>
      <dgm:spPr/>
      <dgm:t>
        <a:bodyPr/>
        <a:lstStyle/>
        <a:p>
          <a:endParaRPr lang="es-CO" dirty="0"/>
        </a:p>
      </dgm:t>
    </dgm:pt>
    <dgm:pt modelId="{5F831639-D2BB-4D7A-A566-799D0C35078C}" type="parTrans" cxnId="{A02F59A0-5BED-4CCE-BA00-564D29B47A02}">
      <dgm:prSet/>
      <dgm:spPr/>
      <dgm:t>
        <a:bodyPr/>
        <a:lstStyle/>
        <a:p>
          <a:endParaRPr lang="es-CO"/>
        </a:p>
      </dgm:t>
    </dgm:pt>
    <dgm:pt modelId="{70BD3D13-C8FE-476F-98D2-9B821614FCE0}" type="sibTrans" cxnId="{A02F59A0-5BED-4CCE-BA00-564D29B47A02}">
      <dgm:prSet/>
      <dgm:spPr/>
      <dgm:t>
        <a:bodyPr/>
        <a:lstStyle/>
        <a:p>
          <a:endParaRPr lang="es-CO"/>
        </a:p>
      </dgm:t>
    </dgm:pt>
    <dgm:pt modelId="{003EAD26-55BC-492C-97EA-C1DCD4353EED}">
      <dgm:prSet phldrT="[Texto]"/>
      <dgm:spPr/>
      <dgm:t>
        <a:bodyPr/>
        <a:lstStyle/>
        <a:p>
          <a:endParaRPr lang="es-CO" dirty="0"/>
        </a:p>
      </dgm:t>
    </dgm:pt>
    <dgm:pt modelId="{1A94D8BD-6B08-4BA1-AE10-F28AB3C3AA9B}" type="parTrans" cxnId="{EE9030BE-9774-40C5-AE43-076FB338D2CA}">
      <dgm:prSet/>
      <dgm:spPr/>
      <dgm:t>
        <a:bodyPr/>
        <a:lstStyle/>
        <a:p>
          <a:endParaRPr lang="es-CO"/>
        </a:p>
      </dgm:t>
    </dgm:pt>
    <dgm:pt modelId="{DBBB48BE-7768-4ABF-8C0C-47EFD03758AC}" type="sibTrans" cxnId="{EE9030BE-9774-40C5-AE43-076FB338D2CA}">
      <dgm:prSet/>
      <dgm:spPr/>
      <dgm:t>
        <a:bodyPr/>
        <a:lstStyle/>
        <a:p>
          <a:endParaRPr lang="es-CO"/>
        </a:p>
      </dgm:t>
    </dgm:pt>
    <dgm:pt modelId="{B106A1A2-C748-4904-BF1F-501993CF4064}" type="pres">
      <dgm:prSet presAssocID="{998BE143-63E1-4BCE-A22C-25664F4AC6AB}" presName="arrowDiagram" presStyleCnt="0">
        <dgm:presLayoutVars>
          <dgm:chMax val="5"/>
          <dgm:dir/>
          <dgm:resizeHandles val="exact"/>
        </dgm:presLayoutVars>
      </dgm:prSet>
      <dgm:spPr/>
    </dgm:pt>
    <dgm:pt modelId="{5D960516-EE5E-41CD-B174-B426D9AE7877}" type="pres">
      <dgm:prSet presAssocID="{998BE143-63E1-4BCE-A22C-25664F4AC6AB}" presName="arrow" presStyleLbl="bgShp" presStyleIdx="0" presStyleCnt="1" custLinFactNeighborY="-1179"/>
      <dgm:spPr/>
    </dgm:pt>
    <dgm:pt modelId="{72FF6DF7-C47A-4B1B-ADFC-3DFE4499BE77}" type="pres">
      <dgm:prSet presAssocID="{998BE143-63E1-4BCE-A22C-25664F4AC6AB}" presName="arrowDiagram3" presStyleCnt="0"/>
      <dgm:spPr/>
    </dgm:pt>
    <dgm:pt modelId="{9049D8E1-AC8D-4C08-8640-0E6670BC5C3A}" type="pres">
      <dgm:prSet presAssocID="{87E04284-4990-4FBE-9B2E-707A8AA96A04}" presName="bullet3a" presStyleLbl="node1" presStyleIdx="0" presStyleCnt="3"/>
      <dgm:spPr/>
    </dgm:pt>
    <dgm:pt modelId="{02BBB55E-209E-42B8-B200-309191EBE1D4}" type="pres">
      <dgm:prSet presAssocID="{87E04284-4990-4FBE-9B2E-707A8AA96A04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44E8330-A2DA-4596-AA66-F8D2BEA822EC}" type="pres">
      <dgm:prSet presAssocID="{003EAD26-55BC-492C-97EA-C1DCD4353EED}" presName="bullet3b" presStyleLbl="node1" presStyleIdx="1" presStyleCnt="3"/>
      <dgm:spPr/>
    </dgm:pt>
    <dgm:pt modelId="{7CBC7FD5-766E-4738-ACAF-C197161B7A34}" type="pres">
      <dgm:prSet presAssocID="{003EAD26-55BC-492C-97EA-C1DCD4353EED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9F24D8F-AD6E-4CC6-8A3D-38AF451763D5}" type="pres">
      <dgm:prSet presAssocID="{4E81F845-D247-46E2-917E-736612B180FE}" presName="bullet3c" presStyleLbl="node1" presStyleIdx="2" presStyleCnt="3"/>
      <dgm:spPr/>
    </dgm:pt>
    <dgm:pt modelId="{52184C86-EEA4-4651-9AF6-FE60561AFFD7}" type="pres">
      <dgm:prSet presAssocID="{4E81F845-D247-46E2-917E-736612B180FE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A02F59A0-5BED-4CCE-BA00-564D29B47A02}" srcId="{998BE143-63E1-4BCE-A22C-25664F4AC6AB}" destId="{87E04284-4990-4FBE-9B2E-707A8AA96A04}" srcOrd="0" destOrd="0" parTransId="{5F831639-D2BB-4D7A-A566-799D0C35078C}" sibTransId="{70BD3D13-C8FE-476F-98D2-9B821614FCE0}"/>
    <dgm:cxn modelId="{9E6B1C6C-752B-47E7-A4EC-C6A74C4308FE}" type="presOf" srcId="{87E04284-4990-4FBE-9B2E-707A8AA96A04}" destId="{02BBB55E-209E-42B8-B200-309191EBE1D4}" srcOrd="0" destOrd="0" presId="urn:microsoft.com/office/officeart/2005/8/layout/arrow2"/>
    <dgm:cxn modelId="{4B1B8C42-89E9-457D-9611-AD8DAAAC5A5E}" srcId="{998BE143-63E1-4BCE-A22C-25664F4AC6AB}" destId="{4E81F845-D247-46E2-917E-736612B180FE}" srcOrd="2" destOrd="0" parTransId="{FC3B33FB-2DCB-4EDB-B628-A99BB8A1E435}" sibTransId="{395688C0-9EF0-41ED-B315-C4538215F01C}"/>
    <dgm:cxn modelId="{D5E0FD1D-0363-42B3-8532-2663058AB0AE}" type="presOf" srcId="{4E81F845-D247-46E2-917E-736612B180FE}" destId="{52184C86-EEA4-4651-9AF6-FE60561AFFD7}" srcOrd="0" destOrd="0" presId="urn:microsoft.com/office/officeart/2005/8/layout/arrow2"/>
    <dgm:cxn modelId="{4659FC19-CD7C-4EFA-8D3A-11E202159118}" type="presOf" srcId="{003EAD26-55BC-492C-97EA-C1DCD4353EED}" destId="{7CBC7FD5-766E-4738-ACAF-C197161B7A34}" srcOrd="0" destOrd="0" presId="urn:microsoft.com/office/officeart/2005/8/layout/arrow2"/>
    <dgm:cxn modelId="{EE9030BE-9774-40C5-AE43-076FB338D2CA}" srcId="{998BE143-63E1-4BCE-A22C-25664F4AC6AB}" destId="{003EAD26-55BC-492C-97EA-C1DCD4353EED}" srcOrd="1" destOrd="0" parTransId="{1A94D8BD-6B08-4BA1-AE10-F28AB3C3AA9B}" sibTransId="{DBBB48BE-7768-4ABF-8C0C-47EFD03758AC}"/>
    <dgm:cxn modelId="{02E7901F-7A39-4C4C-87B1-FEFBE44623BD}" type="presOf" srcId="{998BE143-63E1-4BCE-A22C-25664F4AC6AB}" destId="{B106A1A2-C748-4904-BF1F-501993CF4064}" srcOrd="0" destOrd="0" presId="urn:microsoft.com/office/officeart/2005/8/layout/arrow2"/>
    <dgm:cxn modelId="{AD84B0BA-0E9E-4AF9-83CB-146A1C7441DA}" type="presParOf" srcId="{B106A1A2-C748-4904-BF1F-501993CF4064}" destId="{5D960516-EE5E-41CD-B174-B426D9AE7877}" srcOrd="0" destOrd="0" presId="urn:microsoft.com/office/officeart/2005/8/layout/arrow2"/>
    <dgm:cxn modelId="{5C5D380D-4C40-407C-B2F1-F3D9D65D1D03}" type="presParOf" srcId="{B106A1A2-C748-4904-BF1F-501993CF4064}" destId="{72FF6DF7-C47A-4B1B-ADFC-3DFE4499BE77}" srcOrd="1" destOrd="0" presId="urn:microsoft.com/office/officeart/2005/8/layout/arrow2"/>
    <dgm:cxn modelId="{30785936-4485-4AA0-84C8-689845778D94}" type="presParOf" srcId="{72FF6DF7-C47A-4B1B-ADFC-3DFE4499BE77}" destId="{9049D8E1-AC8D-4C08-8640-0E6670BC5C3A}" srcOrd="0" destOrd="0" presId="urn:microsoft.com/office/officeart/2005/8/layout/arrow2"/>
    <dgm:cxn modelId="{E298B965-CAEF-4711-AD95-7876502D6A9F}" type="presParOf" srcId="{72FF6DF7-C47A-4B1B-ADFC-3DFE4499BE77}" destId="{02BBB55E-209E-42B8-B200-309191EBE1D4}" srcOrd="1" destOrd="0" presId="urn:microsoft.com/office/officeart/2005/8/layout/arrow2"/>
    <dgm:cxn modelId="{99FFB98A-2CD5-44B2-88C0-8837833D6B35}" type="presParOf" srcId="{72FF6DF7-C47A-4B1B-ADFC-3DFE4499BE77}" destId="{D44E8330-A2DA-4596-AA66-F8D2BEA822EC}" srcOrd="2" destOrd="0" presId="urn:microsoft.com/office/officeart/2005/8/layout/arrow2"/>
    <dgm:cxn modelId="{DF0308CD-19D0-427D-8026-3290AF5262FB}" type="presParOf" srcId="{72FF6DF7-C47A-4B1B-ADFC-3DFE4499BE77}" destId="{7CBC7FD5-766E-4738-ACAF-C197161B7A34}" srcOrd="3" destOrd="0" presId="urn:microsoft.com/office/officeart/2005/8/layout/arrow2"/>
    <dgm:cxn modelId="{57EE51A8-A5C3-43A4-B859-E1F08BCD3F46}" type="presParOf" srcId="{72FF6DF7-C47A-4B1B-ADFC-3DFE4499BE77}" destId="{29F24D8F-AD6E-4CC6-8A3D-38AF451763D5}" srcOrd="4" destOrd="0" presId="urn:microsoft.com/office/officeart/2005/8/layout/arrow2"/>
    <dgm:cxn modelId="{5EEE662E-1F01-4DE3-9F97-7CECEFB85D04}" type="presParOf" srcId="{72FF6DF7-C47A-4B1B-ADFC-3DFE4499BE77}" destId="{52184C86-EEA4-4651-9AF6-FE60561AFFD7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3946DB-0985-46BC-B184-1D52275BD8C7}">
      <dsp:nvSpPr>
        <dsp:cNvPr id="0" name=""/>
        <dsp:cNvSpPr/>
      </dsp:nvSpPr>
      <dsp:spPr>
        <a:xfrm>
          <a:off x="2843809" y="1958"/>
          <a:ext cx="3348876" cy="108698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>
              <a:latin typeface="Arial" pitchFamily="34" charset="0"/>
              <a:cs typeface="Arial" pitchFamily="34" charset="0"/>
            </a:rPr>
            <a:t>Autoevaluacion competencias</a:t>
          </a:r>
          <a:endParaRPr lang="es-CO" sz="2000" kern="1200" dirty="0">
            <a:latin typeface="Arial" pitchFamily="34" charset="0"/>
            <a:cs typeface="Arial" pitchFamily="34" charset="0"/>
          </a:endParaRPr>
        </a:p>
      </dsp:txBody>
      <dsp:txXfrm>
        <a:off x="2896871" y="55020"/>
        <a:ext cx="3242752" cy="980858"/>
      </dsp:txXfrm>
    </dsp:sp>
    <dsp:sp modelId="{F87F1F73-674C-46E6-A922-0C31D50586AA}">
      <dsp:nvSpPr>
        <dsp:cNvPr id="0" name=""/>
        <dsp:cNvSpPr/>
      </dsp:nvSpPr>
      <dsp:spPr>
        <a:xfrm>
          <a:off x="2402066" y="866821"/>
          <a:ext cx="3589620" cy="3589620"/>
        </a:xfrm>
        <a:custGeom>
          <a:avLst/>
          <a:gdLst/>
          <a:ahLst/>
          <a:cxnLst/>
          <a:rect l="0" t="0" r="0" b="0"/>
          <a:pathLst>
            <a:path>
              <a:moveTo>
                <a:pt x="2829361" y="328165"/>
              </a:moveTo>
              <a:arcTo wR="1794810" hR="1794810" stAng="18311919" swAng="1176163"/>
            </a:path>
          </a:pathLst>
        </a:custGeom>
        <a:noFill/>
        <a:ln w="38100" cap="flat" cmpd="sng" algn="ctr">
          <a:solidFill>
            <a:schemeClr val="accent6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</dsp:sp>
    <dsp:sp modelId="{FBCB8C96-CDA3-41B2-B7C9-4534D9E25E6A}">
      <dsp:nvSpPr>
        <dsp:cNvPr id="0" name=""/>
        <dsp:cNvSpPr/>
      </dsp:nvSpPr>
      <dsp:spPr>
        <a:xfrm>
          <a:off x="4638619" y="1796768"/>
          <a:ext cx="3348876" cy="108698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>
              <a:latin typeface="Arial" pitchFamily="34" charset="0"/>
              <a:cs typeface="Arial" pitchFamily="34" charset="0"/>
            </a:rPr>
            <a:t>Clarificar conceptos basicos sobre las competencias laborales</a:t>
          </a:r>
          <a:endParaRPr lang="es-CO" sz="2000" kern="1200" dirty="0">
            <a:latin typeface="Arial" pitchFamily="34" charset="0"/>
            <a:cs typeface="Arial" pitchFamily="34" charset="0"/>
          </a:endParaRPr>
        </a:p>
      </dsp:txBody>
      <dsp:txXfrm>
        <a:off x="4691681" y="1849830"/>
        <a:ext cx="3242752" cy="980858"/>
      </dsp:txXfrm>
    </dsp:sp>
    <dsp:sp modelId="{CAE58C75-BA1D-4875-A1B5-615FBEED996C}">
      <dsp:nvSpPr>
        <dsp:cNvPr id="0" name=""/>
        <dsp:cNvSpPr/>
      </dsp:nvSpPr>
      <dsp:spPr>
        <a:xfrm>
          <a:off x="2401630" y="225950"/>
          <a:ext cx="3589620" cy="3589620"/>
        </a:xfrm>
        <a:custGeom>
          <a:avLst/>
          <a:gdLst/>
          <a:ahLst/>
          <a:cxnLst/>
          <a:rect l="0" t="0" r="0" b="0"/>
          <a:pathLst>
            <a:path>
              <a:moveTo>
                <a:pt x="3262428" y="2827979"/>
              </a:moveTo>
              <a:arcTo wR="1794810" hR="1794810" stAng="2108679" swAng="1178894"/>
            </a:path>
          </a:pathLst>
        </a:custGeom>
        <a:noFill/>
        <a:ln w="38100" cap="flat" cmpd="sng" algn="ctr">
          <a:solidFill>
            <a:schemeClr val="accent6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</dsp:sp>
    <dsp:sp modelId="{8723F0D6-D74C-40E2-8D64-6B37B40E79F2}">
      <dsp:nvSpPr>
        <dsp:cNvPr id="0" name=""/>
        <dsp:cNvSpPr/>
      </dsp:nvSpPr>
      <dsp:spPr>
        <a:xfrm>
          <a:off x="2843809" y="3593537"/>
          <a:ext cx="3348876" cy="108698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altLang="es-CO" sz="2000" b="0" kern="1200" dirty="0" smtClean="0">
              <a:latin typeface="Arial" pitchFamily="34" charset="0"/>
              <a:cs typeface="Arial" pitchFamily="34" charset="0"/>
            </a:rPr>
            <a:t>Brindar herramientas practicas para facilitar el desarrollo de las competencias</a:t>
          </a:r>
          <a:endParaRPr lang="es-CO" sz="2000" kern="1200" dirty="0">
            <a:latin typeface="Arial" pitchFamily="34" charset="0"/>
            <a:cs typeface="Arial" pitchFamily="34" charset="0"/>
          </a:endParaRPr>
        </a:p>
      </dsp:txBody>
      <dsp:txXfrm>
        <a:off x="2896871" y="3646599"/>
        <a:ext cx="3242752" cy="980858"/>
      </dsp:txXfrm>
    </dsp:sp>
    <dsp:sp modelId="{BB984B7F-F51D-4541-940F-30DBC0AF12F3}">
      <dsp:nvSpPr>
        <dsp:cNvPr id="0" name=""/>
        <dsp:cNvSpPr/>
      </dsp:nvSpPr>
      <dsp:spPr>
        <a:xfrm>
          <a:off x="3045245" y="225950"/>
          <a:ext cx="3589620" cy="3589620"/>
        </a:xfrm>
        <a:custGeom>
          <a:avLst/>
          <a:gdLst/>
          <a:ahLst/>
          <a:cxnLst/>
          <a:rect l="0" t="0" r="0" b="0"/>
          <a:pathLst>
            <a:path>
              <a:moveTo>
                <a:pt x="760041" y="3261301"/>
              </a:moveTo>
              <a:arcTo wR="1794810" hR="1794810" stAng="7512428" swAng="1178894"/>
            </a:path>
          </a:pathLst>
        </a:custGeom>
        <a:noFill/>
        <a:ln w="38100" cap="flat" cmpd="sng" algn="ctr">
          <a:solidFill>
            <a:schemeClr val="accent6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</dsp:sp>
    <dsp:sp modelId="{B7EA9834-DF1A-4B88-AF05-1C9A34906120}">
      <dsp:nvSpPr>
        <dsp:cNvPr id="0" name=""/>
        <dsp:cNvSpPr/>
      </dsp:nvSpPr>
      <dsp:spPr>
        <a:xfrm>
          <a:off x="1048999" y="1796768"/>
          <a:ext cx="3348876" cy="108698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altLang="es-CO" sz="2000" kern="1200" dirty="0" smtClean="0">
              <a:latin typeface="Arial" pitchFamily="34" charset="0"/>
              <a:ea typeface="ＭＳ Ｐゴシック" pitchFamily="34" charset="-128"/>
              <a:cs typeface="Arial" pitchFamily="34" charset="0"/>
            </a:rPr>
            <a:t> Establecer planes de acción.</a:t>
          </a:r>
          <a:endParaRPr lang="es-CO" sz="2000" kern="1200" dirty="0">
            <a:latin typeface="Arial" pitchFamily="34" charset="0"/>
            <a:cs typeface="Arial" pitchFamily="34" charset="0"/>
          </a:endParaRPr>
        </a:p>
      </dsp:txBody>
      <dsp:txXfrm>
        <a:off x="1102061" y="1849830"/>
        <a:ext cx="3242752" cy="980858"/>
      </dsp:txXfrm>
    </dsp:sp>
    <dsp:sp modelId="{42ADA253-5843-4419-B06B-F38C3BE6509E}">
      <dsp:nvSpPr>
        <dsp:cNvPr id="0" name=""/>
        <dsp:cNvSpPr/>
      </dsp:nvSpPr>
      <dsp:spPr>
        <a:xfrm>
          <a:off x="3044809" y="866821"/>
          <a:ext cx="3589620" cy="3589620"/>
        </a:xfrm>
        <a:custGeom>
          <a:avLst/>
          <a:gdLst/>
          <a:ahLst/>
          <a:cxnLst/>
          <a:rect l="0" t="0" r="0" b="0"/>
          <a:pathLst>
            <a:path>
              <a:moveTo>
                <a:pt x="328165" y="760258"/>
              </a:moveTo>
              <a:arcTo wR="1794810" hR="1794810" stAng="12911919" swAng="1176163"/>
            </a:path>
          </a:pathLst>
        </a:custGeom>
        <a:noFill/>
        <a:ln w="38100" cap="flat" cmpd="sng" algn="ctr">
          <a:solidFill>
            <a:schemeClr val="accent6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411503-57EC-40CD-8282-6814E55A4825}">
      <dsp:nvSpPr>
        <dsp:cNvPr id="0" name=""/>
        <dsp:cNvSpPr/>
      </dsp:nvSpPr>
      <dsp:spPr>
        <a:xfrm rot="5400000">
          <a:off x="204649" y="2610612"/>
          <a:ext cx="598391" cy="995709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574F91-A7AB-4180-8D35-6CA0F244A500}">
      <dsp:nvSpPr>
        <dsp:cNvPr id="0" name=""/>
        <dsp:cNvSpPr/>
      </dsp:nvSpPr>
      <dsp:spPr>
        <a:xfrm>
          <a:off x="104762" y="2908115"/>
          <a:ext cx="898932" cy="7879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No lo haré</a:t>
          </a:r>
          <a:endParaRPr lang="es-CO" sz="1600" kern="1200" dirty="0"/>
        </a:p>
      </dsp:txBody>
      <dsp:txXfrm>
        <a:off x="104762" y="2908115"/>
        <a:ext cx="898932" cy="787967"/>
      </dsp:txXfrm>
    </dsp:sp>
    <dsp:sp modelId="{5CB7D1A0-5813-4E7F-BFDD-8F0EA1F5552A}">
      <dsp:nvSpPr>
        <dsp:cNvPr id="0" name=""/>
        <dsp:cNvSpPr/>
      </dsp:nvSpPr>
      <dsp:spPr>
        <a:xfrm>
          <a:off x="834085" y="2537307"/>
          <a:ext cx="169609" cy="169609"/>
        </a:xfrm>
        <a:prstGeom prst="triangle">
          <a:avLst>
            <a:gd name="adj" fmla="val 1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A58823-9C4E-4CAD-8627-1CA091342969}">
      <dsp:nvSpPr>
        <dsp:cNvPr id="0" name=""/>
        <dsp:cNvSpPr/>
      </dsp:nvSpPr>
      <dsp:spPr>
        <a:xfrm rot="5400000">
          <a:off x="1305118" y="2338300"/>
          <a:ext cx="598391" cy="995709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45D4BC-4C80-4108-B4A9-8D58C384276E}">
      <dsp:nvSpPr>
        <dsp:cNvPr id="0" name=""/>
        <dsp:cNvSpPr/>
      </dsp:nvSpPr>
      <dsp:spPr>
        <a:xfrm>
          <a:off x="1205231" y="2635803"/>
          <a:ext cx="898932" cy="7879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No puedo Hacerlo</a:t>
          </a:r>
          <a:endParaRPr lang="es-CO" sz="1600" kern="1200" dirty="0"/>
        </a:p>
      </dsp:txBody>
      <dsp:txXfrm>
        <a:off x="1205231" y="2635803"/>
        <a:ext cx="898932" cy="787967"/>
      </dsp:txXfrm>
    </dsp:sp>
    <dsp:sp modelId="{36C9A1A7-4DBA-4608-9A4E-8F923B0E5AB7}">
      <dsp:nvSpPr>
        <dsp:cNvPr id="0" name=""/>
        <dsp:cNvSpPr/>
      </dsp:nvSpPr>
      <dsp:spPr>
        <a:xfrm>
          <a:off x="1934554" y="2264995"/>
          <a:ext cx="169609" cy="169609"/>
        </a:xfrm>
        <a:prstGeom prst="triangle">
          <a:avLst>
            <a:gd name="adj" fmla="val 1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89C0A7-1D0E-466E-BA74-FCFDEC6377F1}">
      <dsp:nvSpPr>
        <dsp:cNvPr id="0" name=""/>
        <dsp:cNvSpPr/>
      </dsp:nvSpPr>
      <dsp:spPr>
        <a:xfrm rot="5400000">
          <a:off x="2405587" y="2065988"/>
          <a:ext cx="598391" cy="995709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9128B0-9E98-47E1-BEBB-6E27369FA6F2}">
      <dsp:nvSpPr>
        <dsp:cNvPr id="0" name=""/>
        <dsp:cNvSpPr/>
      </dsp:nvSpPr>
      <dsp:spPr>
        <a:xfrm>
          <a:off x="2305700" y="2363490"/>
          <a:ext cx="898932" cy="7879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Quiero hacerlo</a:t>
          </a:r>
          <a:endParaRPr lang="es-CO" sz="1600" kern="1200" dirty="0"/>
        </a:p>
      </dsp:txBody>
      <dsp:txXfrm>
        <a:off x="2305700" y="2363490"/>
        <a:ext cx="898932" cy="787967"/>
      </dsp:txXfrm>
    </dsp:sp>
    <dsp:sp modelId="{E7F3CAC9-AC2C-4DD4-85C4-8A1C1B48BE7D}">
      <dsp:nvSpPr>
        <dsp:cNvPr id="0" name=""/>
        <dsp:cNvSpPr/>
      </dsp:nvSpPr>
      <dsp:spPr>
        <a:xfrm>
          <a:off x="3035023" y="1992682"/>
          <a:ext cx="169609" cy="169609"/>
        </a:xfrm>
        <a:prstGeom prst="triangle">
          <a:avLst>
            <a:gd name="adj" fmla="val 1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1F9167-006A-478C-A401-FB82FFF5566B}">
      <dsp:nvSpPr>
        <dsp:cNvPr id="0" name=""/>
        <dsp:cNvSpPr/>
      </dsp:nvSpPr>
      <dsp:spPr>
        <a:xfrm rot="5400000">
          <a:off x="3506056" y="1793676"/>
          <a:ext cx="598391" cy="995709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E3CB37-6963-463F-87BD-0625F53072DD}">
      <dsp:nvSpPr>
        <dsp:cNvPr id="0" name=""/>
        <dsp:cNvSpPr/>
      </dsp:nvSpPr>
      <dsp:spPr>
        <a:xfrm>
          <a:off x="3406169" y="2091178"/>
          <a:ext cx="898932" cy="7879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¿Cómo hacerlo?</a:t>
          </a:r>
          <a:endParaRPr lang="es-CO" sz="1600" kern="1200" dirty="0"/>
        </a:p>
      </dsp:txBody>
      <dsp:txXfrm>
        <a:off x="3406169" y="2091178"/>
        <a:ext cx="898932" cy="787967"/>
      </dsp:txXfrm>
    </dsp:sp>
    <dsp:sp modelId="{650EAB67-7E9A-46ED-A4D8-F2464C00CCAA}">
      <dsp:nvSpPr>
        <dsp:cNvPr id="0" name=""/>
        <dsp:cNvSpPr/>
      </dsp:nvSpPr>
      <dsp:spPr>
        <a:xfrm>
          <a:off x="4135492" y="1720370"/>
          <a:ext cx="169609" cy="169609"/>
        </a:xfrm>
        <a:prstGeom prst="triangle">
          <a:avLst>
            <a:gd name="adj" fmla="val 1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4782BE-E98D-4E55-8214-6E9863E09265}">
      <dsp:nvSpPr>
        <dsp:cNvPr id="0" name=""/>
        <dsp:cNvSpPr/>
      </dsp:nvSpPr>
      <dsp:spPr>
        <a:xfrm rot="5400000">
          <a:off x="4606525" y="1521363"/>
          <a:ext cx="598391" cy="995709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36D450-6C34-43BF-A237-F6AE39F3E209}">
      <dsp:nvSpPr>
        <dsp:cNvPr id="0" name=""/>
        <dsp:cNvSpPr/>
      </dsp:nvSpPr>
      <dsp:spPr>
        <a:xfrm>
          <a:off x="4506638" y="1818866"/>
          <a:ext cx="898932" cy="7879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Trataré de hacerlo</a:t>
          </a:r>
          <a:endParaRPr lang="es-CO" sz="1600" kern="1200" dirty="0"/>
        </a:p>
      </dsp:txBody>
      <dsp:txXfrm>
        <a:off x="4506638" y="1818866"/>
        <a:ext cx="898932" cy="787967"/>
      </dsp:txXfrm>
    </dsp:sp>
    <dsp:sp modelId="{12CBCB6E-C09B-4E62-B745-B53C6BDCD1D9}">
      <dsp:nvSpPr>
        <dsp:cNvPr id="0" name=""/>
        <dsp:cNvSpPr/>
      </dsp:nvSpPr>
      <dsp:spPr>
        <a:xfrm>
          <a:off x="5235961" y="1448058"/>
          <a:ext cx="169609" cy="169609"/>
        </a:xfrm>
        <a:prstGeom prst="triangle">
          <a:avLst>
            <a:gd name="adj" fmla="val 1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0BEB32-EED1-404C-9F11-163AEF3D5E27}">
      <dsp:nvSpPr>
        <dsp:cNvPr id="0" name=""/>
        <dsp:cNvSpPr/>
      </dsp:nvSpPr>
      <dsp:spPr>
        <a:xfrm rot="5400000">
          <a:off x="5706993" y="1249051"/>
          <a:ext cx="598391" cy="995709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272971-FE26-4A87-BF03-922B539C2E94}">
      <dsp:nvSpPr>
        <dsp:cNvPr id="0" name=""/>
        <dsp:cNvSpPr/>
      </dsp:nvSpPr>
      <dsp:spPr>
        <a:xfrm>
          <a:off x="5607107" y="1546554"/>
          <a:ext cx="898932" cy="7879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Puedo hacerlo</a:t>
          </a:r>
          <a:endParaRPr lang="es-CO" sz="1600" kern="1200" dirty="0"/>
        </a:p>
      </dsp:txBody>
      <dsp:txXfrm>
        <a:off x="5607107" y="1546554"/>
        <a:ext cx="898932" cy="787967"/>
      </dsp:txXfrm>
    </dsp:sp>
    <dsp:sp modelId="{4340C457-AE83-469E-A341-706C3815FC7C}">
      <dsp:nvSpPr>
        <dsp:cNvPr id="0" name=""/>
        <dsp:cNvSpPr/>
      </dsp:nvSpPr>
      <dsp:spPr>
        <a:xfrm>
          <a:off x="6336430" y="1175746"/>
          <a:ext cx="169609" cy="169609"/>
        </a:xfrm>
        <a:prstGeom prst="triangle">
          <a:avLst>
            <a:gd name="adj" fmla="val 1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EFB9B6-EDFB-42A2-8504-473935625927}">
      <dsp:nvSpPr>
        <dsp:cNvPr id="0" name=""/>
        <dsp:cNvSpPr/>
      </dsp:nvSpPr>
      <dsp:spPr>
        <a:xfrm rot="5400000">
          <a:off x="6807462" y="976739"/>
          <a:ext cx="598391" cy="995709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BE835A-CA01-408C-A11A-4A9A8108F783}">
      <dsp:nvSpPr>
        <dsp:cNvPr id="0" name=""/>
        <dsp:cNvSpPr/>
      </dsp:nvSpPr>
      <dsp:spPr>
        <a:xfrm>
          <a:off x="6707576" y="1274242"/>
          <a:ext cx="898932" cy="7879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Lo haré</a:t>
          </a:r>
          <a:endParaRPr lang="es-CO" sz="1600" kern="1200" dirty="0"/>
        </a:p>
      </dsp:txBody>
      <dsp:txXfrm>
        <a:off x="6707576" y="1274242"/>
        <a:ext cx="898932" cy="787967"/>
      </dsp:txXfrm>
    </dsp:sp>
    <dsp:sp modelId="{2765AFB2-C6EB-4DB8-955C-8CBA141BB5C6}">
      <dsp:nvSpPr>
        <dsp:cNvPr id="0" name=""/>
        <dsp:cNvSpPr/>
      </dsp:nvSpPr>
      <dsp:spPr>
        <a:xfrm>
          <a:off x="7436899" y="903434"/>
          <a:ext cx="169609" cy="169609"/>
        </a:xfrm>
        <a:prstGeom prst="triangle">
          <a:avLst>
            <a:gd name="adj" fmla="val 1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738D3F-23A4-4B81-9C6A-B8B8608234D4}">
      <dsp:nvSpPr>
        <dsp:cNvPr id="0" name=""/>
        <dsp:cNvSpPr/>
      </dsp:nvSpPr>
      <dsp:spPr>
        <a:xfrm rot="5400000">
          <a:off x="7907931" y="704427"/>
          <a:ext cx="598391" cy="995709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BA739C-56AE-4135-9E98-957E3C8C2B48}">
      <dsp:nvSpPr>
        <dsp:cNvPr id="0" name=""/>
        <dsp:cNvSpPr/>
      </dsp:nvSpPr>
      <dsp:spPr>
        <a:xfrm>
          <a:off x="7808045" y="1001930"/>
          <a:ext cx="898932" cy="7879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/>
            <a:t>¡Si se puede!</a:t>
          </a:r>
          <a:endParaRPr lang="es-CO" sz="1600" b="1" kern="1200" dirty="0"/>
        </a:p>
      </dsp:txBody>
      <dsp:txXfrm>
        <a:off x="7808045" y="1001930"/>
        <a:ext cx="898932" cy="7879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60516-EE5E-41CD-B174-B426D9AE7877}">
      <dsp:nvSpPr>
        <dsp:cNvPr id="0" name=""/>
        <dsp:cNvSpPr/>
      </dsp:nvSpPr>
      <dsp:spPr>
        <a:xfrm>
          <a:off x="37784" y="0"/>
          <a:ext cx="7629286" cy="476830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49D8E1-AC8D-4C08-8640-0E6670BC5C3A}">
      <dsp:nvSpPr>
        <dsp:cNvPr id="0" name=""/>
        <dsp:cNvSpPr/>
      </dsp:nvSpPr>
      <dsp:spPr>
        <a:xfrm>
          <a:off x="1006704" y="3291083"/>
          <a:ext cx="198361" cy="19836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BBB55E-209E-42B8-B200-309191EBE1D4}">
      <dsp:nvSpPr>
        <dsp:cNvPr id="0" name=""/>
        <dsp:cNvSpPr/>
      </dsp:nvSpPr>
      <dsp:spPr>
        <a:xfrm>
          <a:off x="1105884" y="3390264"/>
          <a:ext cx="1777623" cy="1378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108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6500" kern="1200" dirty="0"/>
        </a:p>
      </dsp:txBody>
      <dsp:txXfrm>
        <a:off x="1105884" y="3390264"/>
        <a:ext cx="1777623" cy="1378039"/>
      </dsp:txXfrm>
    </dsp:sp>
    <dsp:sp modelId="{D44E8330-A2DA-4596-AA66-F8D2BEA822EC}">
      <dsp:nvSpPr>
        <dsp:cNvPr id="0" name=""/>
        <dsp:cNvSpPr/>
      </dsp:nvSpPr>
      <dsp:spPr>
        <a:xfrm>
          <a:off x="2757625" y="1995058"/>
          <a:ext cx="358576" cy="35857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BC7FD5-766E-4738-ACAF-C197161B7A34}">
      <dsp:nvSpPr>
        <dsp:cNvPr id="0" name=""/>
        <dsp:cNvSpPr/>
      </dsp:nvSpPr>
      <dsp:spPr>
        <a:xfrm>
          <a:off x="2936913" y="2174346"/>
          <a:ext cx="1831028" cy="2593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002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6500" kern="1200" dirty="0"/>
        </a:p>
      </dsp:txBody>
      <dsp:txXfrm>
        <a:off x="2936913" y="2174346"/>
        <a:ext cx="1831028" cy="2593957"/>
      </dsp:txXfrm>
    </dsp:sp>
    <dsp:sp modelId="{29F24D8F-AD6E-4CC6-8A3D-38AF451763D5}">
      <dsp:nvSpPr>
        <dsp:cNvPr id="0" name=""/>
        <dsp:cNvSpPr/>
      </dsp:nvSpPr>
      <dsp:spPr>
        <a:xfrm>
          <a:off x="4863308" y="1206380"/>
          <a:ext cx="495903" cy="49590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184C86-EEA4-4651-9AF6-FE60561AFFD7}">
      <dsp:nvSpPr>
        <dsp:cNvPr id="0" name=""/>
        <dsp:cNvSpPr/>
      </dsp:nvSpPr>
      <dsp:spPr>
        <a:xfrm>
          <a:off x="5111260" y="1454332"/>
          <a:ext cx="1831028" cy="3313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2769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6500" kern="1200" dirty="0"/>
        </a:p>
      </dsp:txBody>
      <dsp:txXfrm>
        <a:off x="5111260" y="1454332"/>
        <a:ext cx="1831028" cy="33139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08AD4-68DF-4FBC-934C-AD7BD5E528E9}" type="datetimeFigureOut">
              <a:rPr lang="es-CO" smtClean="0"/>
              <a:t>23/10/16</a:t>
            </a:fld>
            <a:endParaRPr lang="es-C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029F25-089B-4628-A69A-E4EB9C168A2D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33612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F0A82D-6F91-4959-96C6-70DC43AF7592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s-ES" smtClean="0"/>
          </a:p>
        </p:txBody>
      </p:sp>
      <p:sp>
        <p:nvSpPr>
          <p:cNvPr id="16998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03A81E6E-420B-4476-976F-C75F6F78AA75}" type="slidenum">
              <a:rPr lang="es-ES" altLang="es-CO" sz="1200">
                <a:latin typeface="Calibri" pitchFamily="34" charset="0"/>
              </a:rPr>
              <a:pPr algn="r" eaLnBrk="1" hangingPunct="1"/>
              <a:t>3</a:t>
            </a:fld>
            <a:endParaRPr lang="es-ES" altLang="es-CO" sz="1200">
              <a:latin typeface="Calibri" pitchFamily="34" charset="0"/>
            </a:endParaRPr>
          </a:p>
        </p:txBody>
      </p:sp>
      <p:sp>
        <p:nvSpPr>
          <p:cNvPr id="169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998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altLang="es-CO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F0A82D-6F91-4959-96C6-70DC43AF7592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s-ES" smtClean="0"/>
          </a:p>
        </p:txBody>
      </p:sp>
      <p:sp>
        <p:nvSpPr>
          <p:cNvPr id="16998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03A81E6E-420B-4476-976F-C75F6F78AA75}" type="slidenum">
              <a:rPr lang="es-ES" altLang="es-CO" sz="1200">
                <a:latin typeface="Calibri" pitchFamily="34" charset="0"/>
              </a:rPr>
              <a:pPr algn="r" eaLnBrk="1" hangingPunct="1"/>
              <a:t>13</a:t>
            </a:fld>
            <a:endParaRPr lang="es-ES" altLang="es-CO" sz="1200">
              <a:latin typeface="Calibri" pitchFamily="34" charset="0"/>
            </a:endParaRPr>
          </a:p>
        </p:txBody>
      </p:sp>
      <p:sp>
        <p:nvSpPr>
          <p:cNvPr id="169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998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altLang="es-CO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9766A5-DC08-2A46-AB26-DE8E87A0C524}" type="slidenum">
              <a:rPr lang="es-ES"/>
              <a:pPr>
                <a:defRPr/>
              </a:pPr>
              <a:t>17</a:t>
            </a:fld>
            <a:endParaRPr lang="es-ES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886200" y="-1588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886200" y="8685213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8191" tIns="0" rIns="18191" bIns="0" anchor="b"/>
          <a:lstStyle/>
          <a:p>
            <a:pPr algn="r" defTabSz="757238" eaLnBrk="0" hangingPunct="0">
              <a:defRPr/>
            </a:pPr>
            <a:r>
              <a:rPr lang="en-US" sz="1000" i="1">
                <a:latin typeface="Times New Roman" charset="0"/>
                <a:cs typeface="+mn-cs"/>
              </a:rPr>
              <a:t>15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8685213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-1588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2048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7888"/>
          </a:xfrm>
          <a:ln w="12699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79913"/>
            <a:ext cx="5029200" cy="4016375"/>
          </a:xfrm>
          <a:ln/>
        </p:spPr>
        <p:txBody>
          <a:bodyPr lIns="72763" tIns="34865" rIns="72763" bIns="34865"/>
          <a:lstStyle/>
          <a:p>
            <a:pPr defTabSz="785813" eaLnBrk="1" hangingPunct="1">
              <a:defRPr/>
            </a:pPr>
            <a:endParaRPr lang="es-CO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2018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1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62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D047C3-54E4-1842-A412-ECBAE709A17E}" type="slidenum">
              <a:rPr lang="es-ES"/>
              <a:pPr>
                <a:defRPr/>
              </a:pPr>
              <a:t>26</a:t>
            </a:fld>
            <a:endParaRPr lang="es-ES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886200" y="-1588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886200" y="8685213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8191" tIns="0" rIns="18191" bIns="0" anchor="b"/>
          <a:lstStyle/>
          <a:p>
            <a:pPr algn="r" defTabSz="757238" eaLnBrk="0" hangingPunct="0">
              <a:defRPr/>
            </a:pPr>
            <a:r>
              <a:rPr lang="en-US" sz="1000" i="1">
                <a:latin typeface="Times New Roman" charset="0"/>
                <a:cs typeface="+mn-cs"/>
              </a:rPr>
              <a:t>29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8685213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-1588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2355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7888"/>
          </a:xfrm>
          <a:ln w="12699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19588"/>
            <a:ext cx="5029200" cy="4173537"/>
          </a:xfrm>
          <a:ln/>
        </p:spPr>
        <p:txBody>
          <a:bodyPr lIns="87922" tIns="43962" rIns="87922" bIns="43962"/>
          <a:lstStyle/>
          <a:p>
            <a:pPr defTabSz="952500" eaLnBrk="1" hangingPunct="1">
              <a:defRPr/>
            </a:pPr>
            <a:endParaRPr lang="es-CO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BF78B0-3518-8B44-9276-A28CE779FDDE}" type="slidenum">
              <a:rPr lang="es-ES"/>
              <a:pPr>
                <a:defRPr/>
              </a:pPr>
              <a:t>28</a:t>
            </a:fld>
            <a:endParaRPr lang="es-ES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70413" cy="3427412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</p:spPr>
        <p:txBody>
          <a:bodyPr/>
          <a:lstStyle/>
          <a:p>
            <a:pPr eaLnBrk="1" hangingPunct="1">
              <a:defRPr/>
            </a:pPr>
            <a:endParaRPr lang="es-ES_tradnl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452644-3721-B242-B33D-90D9970633B1}" type="slidenum">
              <a:rPr lang="es-ES"/>
              <a:pPr>
                <a:defRPr/>
              </a:pPr>
              <a:t>29</a:t>
            </a:fld>
            <a:endParaRPr lang="es-E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70413" cy="3427412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</p:spPr>
        <p:txBody>
          <a:bodyPr/>
          <a:lstStyle/>
          <a:p>
            <a:pPr eaLnBrk="1" hangingPunct="1">
              <a:defRPr/>
            </a:pPr>
            <a:endParaRPr lang="es-ES_tradnl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A94DD-48C5-CF4F-838F-375A3E0D0520}" type="slidenum">
              <a:rPr lang="es-CO" smtClean="0">
                <a:solidFill>
                  <a:prstClr val="black"/>
                </a:solidFill>
              </a:rPr>
              <a:pPr/>
              <a:t>40</a:t>
            </a:fld>
            <a:endParaRPr lang="es-CO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A94DD-48C5-CF4F-838F-375A3E0D0520}" type="slidenum">
              <a:rPr lang="es-CO" smtClean="0">
                <a:solidFill>
                  <a:prstClr val="black"/>
                </a:solidFill>
              </a:rPr>
              <a:pPr/>
              <a:t>41</a:t>
            </a:fld>
            <a:endParaRPr lang="es-CO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4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C7FF5-3B0E-4965-8A1C-CB0FBD2DD1CA}" type="slidenum">
              <a:rPr lang="es-CO" smtClean="0"/>
              <a:pPr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92002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60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C7FF5-3B0E-4965-8A1C-CB0FBD2DD1CA}" type="slidenum">
              <a:rPr lang="es-CO" smtClean="0"/>
              <a:pPr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29215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C7FF5-3B0E-4965-8A1C-CB0FBD2DD1CA}" type="slidenum">
              <a:rPr lang="es-CO" smtClean="0"/>
              <a:pPr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32760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B833FFD-030F-451C-A588-ACB3D878F553}" type="slidenum">
              <a:rPr lang="es-ES_tradnl" altLang="es-CO"/>
              <a:pPr eaLnBrk="1" hangingPunct="1">
                <a:spcBef>
                  <a:spcPct val="0"/>
                </a:spcBef>
              </a:pPr>
              <a:t>7</a:t>
            </a:fld>
            <a:endParaRPr lang="es-ES_tradnl" altLang="es-CO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_tradnl" altLang="es-CO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B833FFD-030F-451C-A588-ACB3D878F553}" type="slidenum">
              <a:rPr lang="es-ES_tradnl" altLang="es-CO"/>
              <a:pPr eaLnBrk="1" hangingPunct="1">
                <a:spcBef>
                  <a:spcPct val="0"/>
                </a:spcBef>
              </a:pPr>
              <a:t>8</a:t>
            </a:fld>
            <a:endParaRPr lang="es-ES_tradnl" altLang="es-CO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_tradnl" altLang="es-CO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F0A82D-6F91-4959-96C6-70DC43AF7592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s-ES" smtClean="0"/>
          </a:p>
        </p:txBody>
      </p:sp>
      <p:sp>
        <p:nvSpPr>
          <p:cNvPr id="16998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03A81E6E-420B-4476-976F-C75F6F78AA75}" type="slidenum">
              <a:rPr lang="es-ES" altLang="es-CO" sz="1200">
                <a:latin typeface="Calibri" pitchFamily="34" charset="0"/>
              </a:rPr>
              <a:pPr algn="r" eaLnBrk="1" hangingPunct="1"/>
              <a:t>10</a:t>
            </a:fld>
            <a:endParaRPr lang="es-ES" altLang="es-CO" sz="1200">
              <a:latin typeface="Calibri" pitchFamily="34" charset="0"/>
            </a:endParaRPr>
          </a:p>
        </p:txBody>
      </p:sp>
      <p:sp>
        <p:nvSpPr>
          <p:cNvPr id="169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998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altLang="es-CO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F0A82D-6F91-4959-96C6-70DC43AF7592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s-ES" smtClean="0"/>
          </a:p>
        </p:txBody>
      </p:sp>
      <p:sp>
        <p:nvSpPr>
          <p:cNvPr id="16998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03A81E6E-420B-4476-976F-C75F6F78AA75}" type="slidenum">
              <a:rPr lang="es-ES" altLang="es-CO" sz="1200">
                <a:latin typeface="Calibri" pitchFamily="34" charset="0"/>
              </a:rPr>
              <a:pPr algn="r" eaLnBrk="1" hangingPunct="1"/>
              <a:t>11</a:t>
            </a:fld>
            <a:endParaRPr lang="es-ES" altLang="es-CO" sz="1200">
              <a:latin typeface="Calibri" pitchFamily="34" charset="0"/>
            </a:endParaRPr>
          </a:p>
        </p:txBody>
      </p:sp>
      <p:sp>
        <p:nvSpPr>
          <p:cNvPr id="169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998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altLang="es-CO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F0A82D-6F91-4959-96C6-70DC43AF7592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s-ES" smtClean="0"/>
          </a:p>
        </p:txBody>
      </p:sp>
      <p:sp>
        <p:nvSpPr>
          <p:cNvPr id="16998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03A81E6E-420B-4476-976F-C75F6F78AA75}" type="slidenum">
              <a:rPr lang="es-ES" altLang="es-CO" sz="1200">
                <a:latin typeface="Calibri" pitchFamily="34" charset="0"/>
              </a:rPr>
              <a:pPr algn="r" eaLnBrk="1" hangingPunct="1"/>
              <a:t>12</a:t>
            </a:fld>
            <a:endParaRPr lang="es-ES" altLang="es-CO" sz="1200">
              <a:latin typeface="Calibri" pitchFamily="34" charset="0"/>
            </a:endParaRPr>
          </a:p>
        </p:txBody>
      </p:sp>
      <p:sp>
        <p:nvSpPr>
          <p:cNvPr id="169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998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altLang="es-CO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5863-4C56-4AC1-86E9-29DCE4D096BE}" type="datetimeFigureOut">
              <a:rPr lang="es-ES" smtClean="0"/>
              <a:t>23/10/16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46BE-35E7-4479-B5C0-C22411DA4C1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0084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5863-4C56-4AC1-86E9-29DCE4D096BE}" type="datetimeFigureOut">
              <a:rPr lang="es-ES" smtClean="0"/>
              <a:t>23/10/16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46BE-35E7-4479-B5C0-C22411DA4C1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2186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5863-4C56-4AC1-86E9-29DCE4D096BE}" type="datetimeFigureOut">
              <a:rPr lang="es-ES" smtClean="0"/>
              <a:t>23/10/16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46BE-35E7-4479-B5C0-C22411DA4C1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7890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A93E1-44D4-499B-8DAC-D53ECF63459D}" type="slidenum">
              <a:rPr lang="es-CO"/>
              <a:pPr>
                <a:defRPr/>
              </a:pPr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22404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65D82-D3BC-4B54-ACF1-1A69A067EBAC}" type="slidenum">
              <a:rPr lang="es-CO"/>
              <a:pPr>
                <a:defRPr/>
              </a:pPr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35311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ab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D041F0A-F69D-C84D-8AA0-7887F59E2C3E}" type="slidenum">
              <a:rPr lang="es-ES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7955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5863-4C56-4AC1-86E9-29DCE4D096BE}" type="datetimeFigureOut">
              <a:rPr lang="es-ES" smtClean="0"/>
              <a:t>23/10/16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46BE-35E7-4479-B5C0-C22411DA4C1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6709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5863-4C56-4AC1-86E9-29DCE4D096BE}" type="datetimeFigureOut">
              <a:rPr lang="es-ES" smtClean="0"/>
              <a:t>23/10/16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46BE-35E7-4479-B5C0-C22411DA4C1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0169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5863-4C56-4AC1-86E9-29DCE4D096BE}" type="datetimeFigureOut">
              <a:rPr lang="es-ES" smtClean="0"/>
              <a:t>23/10/16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46BE-35E7-4479-B5C0-C22411DA4C1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6253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5863-4C56-4AC1-86E9-29DCE4D096BE}" type="datetimeFigureOut">
              <a:rPr lang="es-ES" smtClean="0"/>
              <a:t>23/10/16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46BE-35E7-4479-B5C0-C22411DA4C1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9179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5863-4C56-4AC1-86E9-29DCE4D096BE}" type="datetimeFigureOut">
              <a:rPr lang="es-ES" smtClean="0"/>
              <a:t>23/10/16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46BE-35E7-4479-B5C0-C22411DA4C1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0205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5863-4C56-4AC1-86E9-29DCE4D096BE}" type="datetimeFigureOut">
              <a:rPr lang="es-ES" smtClean="0"/>
              <a:t>23/10/16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46BE-35E7-4479-B5C0-C22411DA4C1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368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5863-4C56-4AC1-86E9-29DCE4D096BE}" type="datetimeFigureOut">
              <a:rPr lang="es-ES" smtClean="0"/>
              <a:t>23/10/16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46BE-35E7-4479-B5C0-C22411DA4C1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0204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5863-4C56-4AC1-86E9-29DCE4D096BE}" type="datetimeFigureOut">
              <a:rPr lang="es-ES" smtClean="0"/>
              <a:t>23/10/16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46BE-35E7-4479-B5C0-C22411DA4C1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477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C5863-4C56-4AC1-86E9-29DCE4D096BE}" type="datetimeFigureOut">
              <a:rPr lang="es-ES" smtClean="0"/>
              <a:t>23/10/16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746BE-35E7-4479-B5C0-C22411DA4C1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7414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microsoft.com/office/2007/relationships/hdphoto" Target="../media/hdphoto5.wdp"/><Relationship Id="rId15" Type="http://schemas.openxmlformats.org/officeDocument/2006/relationships/image" Target="../media/image17.jpeg"/><Relationship Id="rId16" Type="http://schemas.openxmlformats.org/officeDocument/2006/relationships/image" Target="../media/image18.png"/><Relationship Id="rId17" Type="http://schemas.openxmlformats.org/officeDocument/2006/relationships/image" Target="../media/image19.png"/><Relationship Id="rId18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2.xml"/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12.png"/><Relationship Id="rId8" Type="http://schemas.microsoft.com/office/2007/relationships/hdphoto" Target="../media/hdphoto3.wdp"/><Relationship Id="rId9" Type="http://schemas.openxmlformats.org/officeDocument/2006/relationships/image" Target="../media/image13.png"/><Relationship Id="rId10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emf"/><Relationship Id="rId3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diagramData" Target="../diagrams/data3.xml"/><Relationship Id="rId6" Type="http://schemas.openxmlformats.org/officeDocument/2006/relationships/diagramLayout" Target="../diagrams/layout3.xml"/><Relationship Id="rId7" Type="http://schemas.openxmlformats.org/officeDocument/2006/relationships/diagramQuickStyle" Target="../diagrams/quickStyle3.xml"/><Relationship Id="rId8" Type="http://schemas.openxmlformats.org/officeDocument/2006/relationships/diagramColors" Target="../diagrams/colors3.xml"/><Relationship Id="rId9" Type="http://schemas.microsoft.com/office/2007/relationships/diagramDrawing" Target="../diagrams/drawing3.xml"/><Relationship Id="rId10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1518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507945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4119215"/>
            <a:ext cx="9144000" cy="147002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CO" sz="54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PROGRAMA DE LIDERAZGO</a:t>
            </a:r>
            <a:endParaRPr lang="es-CO" sz="54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79512" y="5157192"/>
            <a:ext cx="8784976" cy="1752600"/>
          </a:xfrm>
        </p:spPr>
        <p:txBody>
          <a:bodyPr>
            <a:normAutofit/>
          </a:bodyPr>
          <a:lstStyle/>
          <a:p>
            <a:r>
              <a:rPr lang="es-CO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SOMOS LÍDERES TRANSFORMACIONALES</a:t>
            </a:r>
            <a:endParaRPr lang="es-CO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19349"/>
            <a:ext cx="1152128" cy="86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894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98" y="1412777"/>
            <a:ext cx="7220995" cy="43924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467544" y="500221"/>
            <a:ext cx="8136904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CO" sz="36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</a:t>
            </a:r>
            <a:r>
              <a:rPr lang="es-CO" sz="3600" b="1" spc="50" dirty="0" smtClean="0">
                <a:ln w="11430"/>
                <a:solidFill>
                  <a:srgbClr val="00378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uestro primer reto:</a:t>
            </a:r>
            <a:endParaRPr lang="es-CO" sz="3600" b="1" spc="50" dirty="0">
              <a:ln w="11430"/>
              <a:solidFill>
                <a:srgbClr val="00378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755576" y="1124744"/>
            <a:ext cx="756084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1367644" y="4509120"/>
            <a:ext cx="6336704" cy="156966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4000" i="1" dirty="0" smtClean="0"/>
              <a:t>Necesito hacer algo distinto ?</a:t>
            </a:r>
          </a:p>
          <a:p>
            <a:pPr algn="ctr"/>
            <a:r>
              <a:rPr lang="es-CO" sz="2800" i="1" dirty="0" smtClean="0"/>
              <a:t>Retos </a:t>
            </a:r>
            <a:r>
              <a:rPr lang="es-CO" sz="2800" i="1" dirty="0"/>
              <a:t>de un líder que planifica </a:t>
            </a:r>
            <a:r>
              <a:rPr lang="es-CO" sz="2800" i="1" dirty="0" smtClean="0"/>
              <a:t>su desempeño y el  </a:t>
            </a:r>
            <a:r>
              <a:rPr lang="es-CO" sz="2800" i="1" dirty="0"/>
              <a:t>de su equipo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1367644" y="1124744"/>
            <a:ext cx="6336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b="1" dirty="0" smtClean="0">
                <a:solidFill>
                  <a:srgbClr val="003781"/>
                </a:solidFill>
              </a:rPr>
              <a:t>Toma de Conciencia</a:t>
            </a:r>
            <a:endParaRPr lang="es-CO" sz="4400" b="1" dirty="0">
              <a:solidFill>
                <a:srgbClr val="00378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19349"/>
            <a:ext cx="1152128" cy="86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208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868B5C-DB61-4A5C-B2DA-0026A6EEC4A5}" type="slidenum">
              <a:rPr lang="es-CO" smtClean="0"/>
              <a:pPr>
                <a:defRPr/>
              </a:pPr>
              <a:t>11</a:t>
            </a:fld>
            <a:endParaRPr lang="es-CO"/>
          </a:p>
        </p:txBody>
      </p:sp>
      <p:sp>
        <p:nvSpPr>
          <p:cNvPr id="6" name="5 Rectángulo"/>
          <p:cNvSpPr/>
          <p:nvPr/>
        </p:nvSpPr>
        <p:spPr>
          <a:xfrm>
            <a:off x="467544" y="500221"/>
            <a:ext cx="8136904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CO" sz="36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</a:t>
            </a:r>
            <a:r>
              <a:rPr lang="es-CO" sz="3600" b="1" spc="50" dirty="0" smtClean="0">
                <a:ln w="11430"/>
                <a:solidFill>
                  <a:srgbClr val="00378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area:</a:t>
            </a:r>
            <a:endParaRPr lang="es-CO" sz="3600" b="1" spc="50" dirty="0">
              <a:ln w="11430"/>
              <a:solidFill>
                <a:srgbClr val="00378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755576" y="1124744"/>
            <a:ext cx="756084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1511660" y="1638298"/>
            <a:ext cx="6048672" cy="3416320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just"/>
            <a:r>
              <a:rPr lang="es-CO" dirty="0" smtClean="0"/>
              <a:t>Consigne  los comportamientos claves  que ha encontrado como oportunidad de mejora en sus competencias propias de su cargo </a:t>
            </a:r>
          </a:p>
          <a:p>
            <a:endParaRPr lang="es-CO" dirty="0" smtClean="0"/>
          </a:p>
          <a:p>
            <a:r>
              <a:rPr lang="es-CO" dirty="0" smtClean="0"/>
              <a:t>1.</a:t>
            </a:r>
          </a:p>
          <a:p>
            <a:endParaRPr lang="es-CO" dirty="0"/>
          </a:p>
          <a:p>
            <a:r>
              <a:rPr lang="es-CO" dirty="0" smtClean="0"/>
              <a:t>2.</a:t>
            </a:r>
          </a:p>
          <a:p>
            <a:endParaRPr lang="es-CO" dirty="0" smtClean="0"/>
          </a:p>
          <a:p>
            <a:r>
              <a:rPr lang="es-CO" dirty="0" smtClean="0"/>
              <a:t>3.</a:t>
            </a:r>
          </a:p>
          <a:p>
            <a:endParaRPr lang="es-CO" dirty="0" smtClean="0"/>
          </a:p>
          <a:p>
            <a:r>
              <a:rPr lang="es-CO" dirty="0" smtClean="0"/>
              <a:t>4.</a:t>
            </a:r>
          </a:p>
          <a:p>
            <a:endParaRPr lang="es-CO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19349"/>
            <a:ext cx="1152128" cy="86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415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32789"/>
            <a:ext cx="7560840" cy="42004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868B5C-DB61-4A5C-B2DA-0026A6EEC4A5}" type="slidenum">
              <a:rPr lang="es-CO" smtClean="0"/>
              <a:pPr>
                <a:defRPr/>
              </a:pPr>
              <a:t>12</a:t>
            </a:fld>
            <a:endParaRPr lang="es-CO"/>
          </a:p>
        </p:txBody>
      </p:sp>
      <p:sp>
        <p:nvSpPr>
          <p:cNvPr id="6" name="5 Rectángulo"/>
          <p:cNvSpPr/>
          <p:nvPr/>
        </p:nvSpPr>
        <p:spPr>
          <a:xfrm>
            <a:off x="467544" y="500221"/>
            <a:ext cx="8136904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CO" sz="36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</a:t>
            </a:r>
            <a:r>
              <a:rPr lang="es-CO" sz="3600" b="1" spc="50" dirty="0" smtClean="0">
                <a:ln w="11430"/>
                <a:solidFill>
                  <a:srgbClr val="00378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uestro segundo reto:</a:t>
            </a:r>
            <a:endParaRPr lang="es-CO" sz="3600" b="1" spc="50" dirty="0">
              <a:ln w="11430"/>
              <a:solidFill>
                <a:srgbClr val="00378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755576" y="1124744"/>
            <a:ext cx="756084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1367644" y="5027692"/>
            <a:ext cx="6336704" cy="1138773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4000" i="1" dirty="0" smtClean="0"/>
              <a:t>Necesito hacer algo distinto ?</a:t>
            </a:r>
          </a:p>
          <a:p>
            <a:pPr algn="ctr"/>
            <a:r>
              <a:rPr lang="es-CO" sz="2800" i="1" dirty="0"/>
              <a:t>Desaprendiendo, aprendiendo de </a:t>
            </a:r>
            <a:r>
              <a:rPr lang="es-CO" sz="2800" i="1" dirty="0" smtClean="0"/>
              <a:t>otros…</a:t>
            </a:r>
            <a:endParaRPr lang="es-CO" sz="2800" i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755576" y="1124744"/>
            <a:ext cx="7560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b="1" dirty="0">
                <a:solidFill>
                  <a:srgbClr val="003781"/>
                </a:solidFill>
              </a:rPr>
              <a:t>Aprendizaje en comunidad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19349"/>
            <a:ext cx="1152128" cy="86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568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868B5C-DB61-4A5C-B2DA-0026A6EEC4A5}" type="slidenum">
              <a:rPr lang="es-CO" smtClean="0"/>
              <a:pPr>
                <a:defRPr/>
              </a:pPr>
              <a:t>13</a:t>
            </a:fld>
            <a:endParaRPr lang="es-CO"/>
          </a:p>
        </p:txBody>
      </p:sp>
      <p:sp>
        <p:nvSpPr>
          <p:cNvPr id="6" name="5 Rectángulo"/>
          <p:cNvSpPr/>
          <p:nvPr/>
        </p:nvSpPr>
        <p:spPr>
          <a:xfrm>
            <a:off x="467544" y="500221"/>
            <a:ext cx="8136904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CO" sz="36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</a:t>
            </a:r>
            <a:r>
              <a:rPr lang="es-CO" sz="3600" b="1" spc="50" dirty="0" smtClean="0">
                <a:ln w="11430"/>
                <a:solidFill>
                  <a:srgbClr val="00378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area:</a:t>
            </a:r>
            <a:endParaRPr lang="es-CO" sz="3600" b="1" spc="50" dirty="0">
              <a:ln w="11430"/>
              <a:solidFill>
                <a:srgbClr val="00378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755576" y="1124744"/>
            <a:ext cx="756084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1511660" y="1638298"/>
            <a:ext cx="6048672" cy="3693319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just"/>
            <a:r>
              <a:rPr lang="es-CO" dirty="0"/>
              <a:t>Consigne  los comportamientos claves  que ha encontrado como oportunidad de </a:t>
            </a:r>
            <a:r>
              <a:rPr lang="es-CO" dirty="0" smtClean="0"/>
              <a:t>mejora en sus competencias propias de su cargo .</a:t>
            </a:r>
          </a:p>
          <a:p>
            <a:pPr algn="just"/>
            <a:endParaRPr lang="es-CO" dirty="0"/>
          </a:p>
          <a:p>
            <a:endParaRPr lang="es-CO" dirty="0" smtClean="0"/>
          </a:p>
          <a:p>
            <a:r>
              <a:rPr lang="es-CO" dirty="0" smtClean="0"/>
              <a:t>1.</a:t>
            </a:r>
          </a:p>
          <a:p>
            <a:endParaRPr lang="es-CO" dirty="0"/>
          </a:p>
          <a:p>
            <a:r>
              <a:rPr lang="es-CO" dirty="0" smtClean="0"/>
              <a:t>2.</a:t>
            </a:r>
          </a:p>
          <a:p>
            <a:endParaRPr lang="es-CO" dirty="0" smtClean="0"/>
          </a:p>
          <a:p>
            <a:r>
              <a:rPr lang="es-CO" dirty="0" smtClean="0"/>
              <a:t>3.</a:t>
            </a:r>
          </a:p>
          <a:p>
            <a:endParaRPr lang="es-CO" dirty="0" smtClean="0"/>
          </a:p>
          <a:p>
            <a:r>
              <a:rPr lang="es-CO" dirty="0" smtClean="0"/>
              <a:t>4.</a:t>
            </a:r>
          </a:p>
          <a:p>
            <a:endParaRPr lang="es-CO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19349"/>
            <a:ext cx="1152128" cy="86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128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116481426"/>
              </p:ext>
            </p:extLst>
          </p:nvPr>
        </p:nvGraphicFramePr>
        <p:xfrm>
          <a:off x="251520" y="1998183"/>
          <a:ext cx="8712968" cy="4599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Rectángulo"/>
          <p:cNvSpPr/>
          <p:nvPr/>
        </p:nvSpPr>
        <p:spPr>
          <a:xfrm>
            <a:off x="0" y="332656"/>
            <a:ext cx="914400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CO" sz="36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</a:t>
            </a:r>
            <a:r>
              <a:rPr lang="es-CO" sz="3600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ó</a:t>
            </a:r>
            <a:r>
              <a:rPr lang="es-CO" sz="36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nde estoy hoy?</a:t>
            </a:r>
            <a:endParaRPr lang="es-CO" sz="3600" b="1" spc="50" dirty="0">
              <a:ln w="11430"/>
              <a:solidFill>
                <a:srgbClr val="00378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4" name="3 Conector recto"/>
          <p:cNvCxnSpPr/>
          <p:nvPr/>
        </p:nvCxnSpPr>
        <p:spPr>
          <a:xfrm>
            <a:off x="755576" y="908720"/>
            <a:ext cx="756084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864854"/>
            <a:ext cx="1080120" cy="17044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1" y="3283841"/>
            <a:ext cx="1008112" cy="15721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7" y="1775795"/>
            <a:ext cx="1008112" cy="1713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485963"/>
            <a:ext cx="1008112" cy="17223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146881"/>
            <a:ext cx="1044116" cy="18549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573128"/>
            <a:ext cx="1090545" cy="17081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124744"/>
            <a:ext cx="1008112" cy="17925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07"/>
          <a:stretch/>
        </p:blipFill>
        <p:spPr>
          <a:xfrm>
            <a:off x="4644008" y="2073869"/>
            <a:ext cx="1008112" cy="1663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CuadroTexto"/>
          <p:cNvSpPr txBox="1"/>
          <p:nvPr/>
        </p:nvSpPr>
        <p:spPr>
          <a:xfrm>
            <a:off x="1115616" y="5364505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 smtClean="0"/>
              <a:t>¿En que escalón estás colocado hoy?</a:t>
            </a:r>
            <a:endParaRPr lang="es-CO" sz="32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19349"/>
            <a:ext cx="1152128" cy="86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542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44000" cy="489654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-243408"/>
            <a:ext cx="8640960" cy="2985433"/>
          </a:xfr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CO" sz="8000" cap="none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Paso 2:</a:t>
            </a:r>
            <a:r>
              <a:rPr lang="es-CO" sz="5400" cap="none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es-CO" sz="5400" cap="none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es-CO" sz="5400" cap="none" spc="50" dirty="0" smtClean="0">
                <a:ln w="11430"/>
                <a:solidFill>
                  <a:srgbClr val="00378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Conceptos </a:t>
            </a:r>
            <a:r>
              <a:rPr lang="es-CO" sz="5400" cap="none" spc="50" dirty="0">
                <a:ln w="11430"/>
                <a:solidFill>
                  <a:srgbClr val="00378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y generalidades de las </a:t>
            </a:r>
            <a:r>
              <a:rPr lang="es-CO" sz="5400" cap="none" spc="50" dirty="0" smtClean="0">
                <a:ln w="11430"/>
                <a:solidFill>
                  <a:srgbClr val="00378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Competencias.</a:t>
            </a:r>
            <a:endParaRPr lang="es-CO" sz="5400" cap="none" spc="50" dirty="0">
              <a:ln w="11430"/>
              <a:solidFill>
                <a:srgbClr val="00378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19349"/>
            <a:ext cx="1152128" cy="86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357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91513" cy="12954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s-CO" sz="4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j-cs"/>
              </a:rPr>
              <a:t>¿Q</a:t>
            </a:r>
            <a:r>
              <a:rPr lang="es-CO" sz="40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j-cs"/>
              </a:rPr>
              <a:t>ué son competencias laborales?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3848" y="1549102"/>
            <a:ext cx="5719836" cy="297021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Clr>
                <a:srgbClr val="FF3300"/>
              </a:buClr>
              <a:buSzPct val="50000"/>
              <a:buNone/>
              <a:defRPr/>
            </a:pPr>
            <a:endParaRPr lang="es-ES_tradnl" sz="2400" dirty="0">
              <a:solidFill>
                <a:srgbClr val="003300"/>
              </a:solidFill>
            </a:endParaRPr>
          </a:p>
          <a:p>
            <a:pPr marL="0" indent="0" algn="ctr">
              <a:lnSpc>
                <a:spcPct val="120000"/>
              </a:lnSpc>
              <a:buClr>
                <a:srgbClr val="FF3300"/>
              </a:buClr>
              <a:buSzPct val="50000"/>
              <a:buNone/>
              <a:defRPr/>
            </a:pPr>
            <a:r>
              <a:rPr lang="es-ES_tradnl" sz="2400" dirty="0" smtClean="0">
                <a:solidFill>
                  <a:srgbClr val="003300"/>
                </a:solidFill>
                <a:cs typeface="+mn-cs"/>
              </a:rPr>
              <a:t>Son comportamientos permanentes que expresan las habilidades, conocimientos y actitudes, que distinguen a las personas con un desempeño superior.</a:t>
            </a:r>
          </a:p>
          <a:p>
            <a:pPr algn="ctr" eaLnBrk="1" hangingPunct="1">
              <a:lnSpc>
                <a:spcPct val="80000"/>
              </a:lnSpc>
              <a:defRPr/>
            </a:pPr>
            <a:endParaRPr lang="es-CO" sz="2400" dirty="0" smtClean="0">
              <a:solidFill>
                <a:srgbClr val="003300"/>
              </a:solidFill>
              <a:cs typeface="+mn-cs"/>
            </a:endParaRP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3697574" y="4159274"/>
            <a:ext cx="480638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2000" dirty="0">
                <a:solidFill>
                  <a:srgbClr val="003300"/>
                </a:solidFill>
                <a:cs typeface="+mn-cs"/>
              </a:rPr>
              <a:t>Los estados de comportamiento se refieren </a:t>
            </a:r>
          </a:p>
          <a:p>
            <a:pPr algn="ctr">
              <a:defRPr/>
            </a:pPr>
            <a:r>
              <a:rPr lang="es-ES" sz="2000" dirty="0">
                <a:solidFill>
                  <a:srgbClr val="003300"/>
                </a:solidFill>
                <a:cs typeface="+mn-cs"/>
              </a:rPr>
              <a:t>al grado de desarrollo de dichas habilidades,</a:t>
            </a:r>
          </a:p>
          <a:p>
            <a:pPr algn="ctr">
              <a:defRPr/>
            </a:pPr>
            <a:r>
              <a:rPr lang="es-ES" sz="2000" dirty="0">
                <a:solidFill>
                  <a:srgbClr val="003300"/>
                </a:solidFill>
                <a:cs typeface="+mn-cs"/>
              </a:rPr>
              <a:t> conocimientos y actitudes.</a:t>
            </a:r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26307"/>
            <a:ext cx="2870522" cy="3590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19349"/>
            <a:ext cx="1152128" cy="866035"/>
          </a:xfrm>
          <a:prstGeom prst="rect">
            <a:avLst/>
          </a:prstGeom>
        </p:spPr>
      </p:pic>
      <p:cxnSp>
        <p:nvCxnSpPr>
          <p:cNvPr id="9" name="3 Conector recto"/>
          <p:cNvCxnSpPr/>
          <p:nvPr/>
        </p:nvCxnSpPr>
        <p:spPr>
          <a:xfrm>
            <a:off x="755576" y="908720"/>
            <a:ext cx="756084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7055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 lIns="90488" tIns="44450" rIns="90488" bIns="4445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j-cs"/>
              </a:rPr>
              <a:t>I</a:t>
            </a:r>
            <a:r>
              <a:rPr lang="en-US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j-cs"/>
              </a:rPr>
              <a:t>ceberg de las competencias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1358900" y="4700489"/>
            <a:ext cx="520700" cy="215900"/>
          </a:xfrm>
          <a:prstGeom prst="rect">
            <a:avLst/>
          </a:prstGeom>
          <a:solidFill>
            <a:schemeClr val="bg1"/>
          </a:solidFill>
          <a:ln w="12699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pic>
        <p:nvPicPr>
          <p:cNvPr id="19462" name="Picture 6"/>
          <p:cNvPicPr>
            <a:picLocks noChangeArrowheads="1"/>
          </p:cNvPicPr>
          <p:nvPr/>
        </p:nvPicPr>
        <p:blipFill rotWithShape="1">
          <a:blip r:embed="rId3" cstate="print">
            <a:clrChange>
              <a:clrFrom>
                <a:srgbClr val="DDDDDD"/>
              </a:clrFrom>
              <a:clrTo>
                <a:srgbClr val="DDDDDD">
                  <a:alpha val="0"/>
                </a:srgbClr>
              </a:clrTo>
            </a:clrChange>
            <a:lum bright="-4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" r="7503"/>
          <a:stretch/>
        </p:blipFill>
        <p:spPr bwMode="auto">
          <a:xfrm>
            <a:off x="252248" y="1412776"/>
            <a:ext cx="8640232" cy="456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3178175" y="2068414"/>
            <a:ext cx="2330450" cy="428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s-CO" sz="2200" b="1" dirty="0">
                <a:cs typeface="+mn-cs"/>
              </a:rPr>
              <a:t>Conocimientos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3460750" y="2509739"/>
            <a:ext cx="1889125" cy="428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s-CO" sz="2200" b="1">
                <a:cs typeface="+mn-cs"/>
              </a:rPr>
              <a:t>Habilidades</a:t>
            </a: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3357563" y="3332064"/>
            <a:ext cx="2097087" cy="428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s-CO" sz="2200" b="1">
                <a:cs typeface="+mn-cs"/>
              </a:rPr>
              <a:t>Rol Social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2987675" y="3941664"/>
            <a:ext cx="2578100" cy="428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s-CO" sz="2200" b="1">
                <a:cs typeface="+mn-cs"/>
              </a:rPr>
              <a:t>Auto-imagen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3460750" y="4708426"/>
            <a:ext cx="1889125" cy="428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s-CO" sz="2200" b="1">
                <a:cs typeface="+mn-cs"/>
              </a:rPr>
              <a:t>Rasgos</a:t>
            </a:r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3460750" y="5235476"/>
            <a:ext cx="1889125" cy="428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s-CO" sz="2200" b="1">
                <a:cs typeface="+mn-cs"/>
              </a:rPr>
              <a:t>Motivos</a:t>
            </a:r>
          </a:p>
        </p:txBody>
      </p:sp>
      <p:sp>
        <p:nvSpPr>
          <p:cNvPr id="19469" name="AutoShape 13"/>
          <p:cNvSpPr>
            <a:spLocks noChangeArrowheads="1"/>
          </p:cNvSpPr>
          <p:nvPr/>
        </p:nvSpPr>
        <p:spPr bwMode="auto">
          <a:xfrm flipH="1">
            <a:off x="1042988" y="1466751"/>
            <a:ext cx="2428875" cy="700088"/>
          </a:xfrm>
          <a:prstGeom prst="wedgeRoundRectCallout">
            <a:avLst>
              <a:gd name="adj1" fmla="val -43745"/>
              <a:gd name="adj2" fmla="val 6666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2699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lIns="90488" tIns="44450" rIns="90488" bIns="44450" anchor="ctr"/>
          <a:lstStyle/>
          <a:p>
            <a:pPr algn="ctr" eaLnBrk="0" hangingPunct="0">
              <a:defRPr/>
            </a:pPr>
            <a:r>
              <a:rPr lang="es-CO" sz="1400" dirty="0">
                <a:cs typeface="+mn-cs"/>
              </a:rPr>
              <a:t>Información que tiene la </a:t>
            </a:r>
          </a:p>
          <a:p>
            <a:pPr algn="ctr" eaLnBrk="0" hangingPunct="0">
              <a:defRPr/>
            </a:pPr>
            <a:r>
              <a:rPr lang="es-CO" sz="1400" dirty="0">
                <a:cs typeface="+mn-cs"/>
              </a:rPr>
              <a:t>persona en un área particular</a:t>
            </a:r>
          </a:p>
        </p:txBody>
      </p:sp>
      <p:sp>
        <p:nvSpPr>
          <p:cNvPr id="19470" name="AutoShape 14"/>
          <p:cNvSpPr>
            <a:spLocks noChangeArrowheads="1"/>
          </p:cNvSpPr>
          <p:nvPr/>
        </p:nvSpPr>
        <p:spPr bwMode="auto">
          <a:xfrm flipH="1">
            <a:off x="657225" y="2997101"/>
            <a:ext cx="2978150" cy="449263"/>
          </a:xfrm>
          <a:prstGeom prst="wedgeRoundRectCallout">
            <a:avLst>
              <a:gd name="adj1" fmla="val -50000"/>
              <a:gd name="adj2" fmla="val 6666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2699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lIns="90488" tIns="44450" rIns="90488" bIns="44450" anchor="ctr"/>
          <a:lstStyle/>
          <a:p>
            <a:pPr algn="ctr" eaLnBrk="0" hangingPunct="0">
              <a:defRPr/>
            </a:pPr>
            <a:r>
              <a:rPr lang="es-CO" sz="1400">
                <a:cs typeface="+mn-cs"/>
              </a:rPr>
              <a:t>La imagen que se proyecta a otros</a:t>
            </a:r>
          </a:p>
        </p:txBody>
      </p:sp>
      <p:sp>
        <p:nvSpPr>
          <p:cNvPr id="19471" name="AutoShape 15"/>
          <p:cNvSpPr>
            <a:spLocks noChangeArrowheads="1"/>
          </p:cNvSpPr>
          <p:nvPr/>
        </p:nvSpPr>
        <p:spPr bwMode="auto">
          <a:xfrm flipH="1">
            <a:off x="1004888" y="4436964"/>
            <a:ext cx="2343150" cy="539750"/>
          </a:xfrm>
          <a:prstGeom prst="wedgeRoundRectCallout">
            <a:avLst>
              <a:gd name="adj1" fmla="val -50000"/>
              <a:gd name="adj2" fmla="val 6666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2699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lIns="90488" tIns="44450" rIns="90488" bIns="44450" anchor="ctr"/>
          <a:lstStyle/>
          <a:p>
            <a:pPr algn="ctr" eaLnBrk="0" hangingPunct="0">
              <a:defRPr/>
            </a:pPr>
            <a:r>
              <a:rPr lang="es-CO" sz="1400">
                <a:cs typeface="+mn-cs"/>
              </a:rPr>
              <a:t>Disposición general a</a:t>
            </a:r>
          </a:p>
          <a:p>
            <a:pPr algn="ctr" eaLnBrk="0" hangingPunct="0">
              <a:defRPr/>
            </a:pPr>
            <a:r>
              <a:rPr lang="es-CO" sz="1400">
                <a:cs typeface="+mn-cs"/>
              </a:rPr>
              <a:t> comportarse en cierta forma</a:t>
            </a:r>
          </a:p>
        </p:txBody>
      </p:sp>
      <p:sp>
        <p:nvSpPr>
          <p:cNvPr id="19472" name="AutoShape 16"/>
          <p:cNvSpPr>
            <a:spLocks noChangeArrowheads="1"/>
          </p:cNvSpPr>
          <p:nvPr/>
        </p:nvSpPr>
        <p:spPr bwMode="auto">
          <a:xfrm>
            <a:off x="5497513" y="2420839"/>
            <a:ext cx="2170112" cy="322262"/>
          </a:xfrm>
          <a:prstGeom prst="wedgeRoundRectCallout">
            <a:avLst>
              <a:gd name="adj1" fmla="val -50000"/>
              <a:gd name="adj2" fmla="val 6666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2699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lIns="90488" tIns="44450" rIns="90488" bIns="44450" anchor="ctr"/>
          <a:lstStyle/>
          <a:p>
            <a:pPr algn="ctr" eaLnBrk="0" hangingPunct="0">
              <a:defRPr/>
            </a:pPr>
            <a:r>
              <a:rPr lang="es-CO" sz="1400">
                <a:cs typeface="+mn-cs"/>
              </a:rPr>
              <a:t>Demostración de destreza</a:t>
            </a:r>
          </a:p>
        </p:txBody>
      </p:sp>
      <p:sp>
        <p:nvSpPr>
          <p:cNvPr id="19473" name="AutoShape 17"/>
          <p:cNvSpPr>
            <a:spLocks noChangeArrowheads="1"/>
          </p:cNvSpPr>
          <p:nvPr/>
        </p:nvSpPr>
        <p:spPr bwMode="auto">
          <a:xfrm>
            <a:off x="5291138" y="3789264"/>
            <a:ext cx="3384550" cy="384175"/>
          </a:xfrm>
          <a:prstGeom prst="wedgeRoundRectCallout">
            <a:avLst>
              <a:gd name="adj1" fmla="val -50000"/>
              <a:gd name="adj2" fmla="val 6666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2699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lIns="90488" tIns="44450" rIns="90488" bIns="44450" anchor="ctr"/>
          <a:lstStyle/>
          <a:p>
            <a:pPr algn="ctr" eaLnBrk="0" hangingPunct="0">
              <a:defRPr/>
            </a:pPr>
            <a:r>
              <a:rPr lang="es-CO" sz="1400">
                <a:cs typeface="+mn-cs"/>
              </a:rPr>
              <a:t>Sentido de identidad y valía personal</a:t>
            </a:r>
          </a:p>
        </p:txBody>
      </p:sp>
      <p:sp>
        <p:nvSpPr>
          <p:cNvPr id="19474" name="AutoShape 18"/>
          <p:cNvSpPr>
            <a:spLocks noChangeArrowheads="1"/>
          </p:cNvSpPr>
          <p:nvPr/>
        </p:nvSpPr>
        <p:spPr bwMode="auto">
          <a:xfrm>
            <a:off x="5322888" y="4941789"/>
            <a:ext cx="2921000" cy="568325"/>
          </a:xfrm>
          <a:prstGeom prst="wedgeRoundRectCallout">
            <a:avLst>
              <a:gd name="adj1" fmla="val -50000"/>
              <a:gd name="adj2" fmla="val 6666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2699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lIns="90488" tIns="44450" rIns="90488" bIns="44450" anchor="ctr"/>
          <a:lstStyle/>
          <a:p>
            <a:pPr algn="ctr" eaLnBrk="0" hangingPunct="0">
              <a:defRPr/>
            </a:pPr>
            <a:r>
              <a:rPr lang="es-CO" sz="1400">
                <a:cs typeface="+mn-cs"/>
              </a:rPr>
              <a:t>Pensamientos recurrentes que</a:t>
            </a:r>
          </a:p>
          <a:p>
            <a:pPr algn="ctr" eaLnBrk="0" hangingPunct="0">
              <a:defRPr/>
            </a:pPr>
            <a:r>
              <a:rPr lang="es-CO" sz="1400">
                <a:cs typeface="+mn-cs"/>
              </a:rPr>
              <a:t> impulsan el comportamiento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19349"/>
            <a:ext cx="1152128" cy="866035"/>
          </a:xfrm>
          <a:prstGeom prst="rect">
            <a:avLst/>
          </a:prstGeom>
        </p:spPr>
      </p:pic>
      <p:cxnSp>
        <p:nvCxnSpPr>
          <p:cNvPr id="22" name="3 Conector recto"/>
          <p:cNvCxnSpPr/>
          <p:nvPr/>
        </p:nvCxnSpPr>
        <p:spPr>
          <a:xfrm>
            <a:off x="755576" y="980728"/>
            <a:ext cx="756084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6257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 l="12760" t="10084" r="15517" b="18192"/>
          <a:stretch/>
        </p:blipFill>
        <p:spPr>
          <a:xfrm>
            <a:off x="899592" y="404664"/>
            <a:ext cx="7422551" cy="5760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19349"/>
            <a:ext cx="1152128" cy="86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503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job-checklis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12206"/>
            <a:ext cx="3816350" cy="43164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>
            <a:spLocks noChangeArrowheads="1"/>
          </p:cNvSpPr>
          <p:nvPr/>
        </p:nvSpPr>
        <p:spPr bwMode="auto">
          <a:xfrm>
            <a:off x="539750" y="1916113"/>
            <a:ext cx="3816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s-CO" altLang="es-CO" sz="2400">
                <a:latin typeface="Calibri" pitchFamily="34" charset="0"/>
              </a:rPr>
              <a:t>ANTES…</a:t>
            </a:r>
          </a:p>
        </p:txBody>
      </p:sp>
      <p:pic>
        <p:nvPicPr>
          <p:cNvPr id="5" name="4 Imagen" descr="resultado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163" y="1340768"/>
            <a:ext cx="4273550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>
            <a:spLocks noChangeArrowheads="1"/>
          </p:cNvSpPr>
          <p:nvPr/>
        </p:nvSpPr>
        <p:spPr bwMode="auto">
          <a:xfrm>
            <a:off x="4716463" y="1916113"/>
            <a:ext cx="3816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s-CO" altLang="es-CO" sz="2400">
                <a:latin typeface="Calibri" pitchFamily="34" charset="0"/>
              </a:rPr>
              <a:t>AHORA…</a:t>
            </a:r>
          </a:p>
        </p:txBody>
      </p:sp>
      <p:sp>
        <p:nvSpPr>
          <p:cNvPr id="36872" name="7 CuadroTexto"/>
          <p:cNvSpPr txBox="1">
            <a:spLocks noChangeArrowheads="1"/>
          </p:cNvSpPr>
          <p:nvPr/>
        </p:nvSpPr>
        <p:spPr bwMode="auto">
          <a:xfrm>
            <a:off x="250825" y="260648"/>
            <a:ext cx="86423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s-CO" altLang="es-CO" sz="4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R</a:t>
            </a:r>
            <a:r>
              <a:rPr lang="es-CO" altLang="es-CO" sz="44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ompiendo paradigmas</a:t>
            </a:r>
            <a:endParaRPr lang="es-CO" altLang="es-CO" sz="4400" b="1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134780" y="5733256"/>
            <a:ext cx="5201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smtClean="0"/>
              <a:t>TAREAS                                                        RESULTADOS</a:t>
            </a:r>
            <a:endParaRPr lang="es-CO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19349"/>
            <a:ext cx="1152128" cy="866035"/>
          </a:xfrm>
          <a:prstGeom prst="rect">
            <a:avLst/>
          </a:prstGeom>
        </p:spPr>
      </p:pic>
      <p:cxnSp>
        <p:nvCxnSpPr>
          <p:cNvPr id="12" name="4 Conector recto"/>
          <p:cNvCxnSpPr/>
          <p:nvPr/>
        </p:nvCxnSpPr>
        <p:spPr>
          <a:xfrm>
            <a:off x="1835696" y="980728"/>
            <a:ext cx="54006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7891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66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5" y="7937"/>
            <a:ext cx="9135751" cy="6085360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04864"/>
            <a:ext cx="3528392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9" descr="Resultado de imagen para uniandin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4" name="AutoShape 11" descr="Resultado de imagen para uniandin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" name="AutoShape 13" descr="Resultado de imagen para uniandino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6" name="AutoShape 15" descr="Resultado de imagen para uniandino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gray">
          <a:xfrm>
            <a:off x="0" y="173881"/>
            <a:ext cx="9134506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1600" dist="63500" dir="5400000" algn="ctr" rotWithShape="0">
              <a:schemeClr val="tx1">
                <a:alpha val="74000"/>
              </a:schemeClr>
            </a:outerShdw>
          </a:effectLst>
        </p:spPr>
        <p:txBody>
          <a:bodyPr lIns="0" tIns="0" rIns="0" bIns="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784225" eaLnBrk="0" fontAlgn="base" hangingPunct="0">
              <a:spcBef>
                <a:spcPct val="0"/>
              </a:spcBef>
              <a:spcAft>
                <a:spcPct val="30000"/>
              </a:spcAft>
            </a:pPr>
            <a:r>
              <a:rPr lang="es-ES_tradnl" sz="66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MS PGothic" pitchFamily="34" charset="-128"/>
              </a:rPr>
              <a:t>Bienvenidos equipo de líderes</a:t>
            </a:r>
            <a:endParaRPr lang="es-ES_tradnl" sz="66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765175" y="4365104"/>
            <a:ext cx="7695257" cy="1320552"/>
          </a:xfrm>
          <a:prstGeom prst="rect">
            <a:avLst/>
          </a:prstGeom>
          <a:solidFill>
            <a:schemeClr val="lt1">
              <a:alpha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GENERALIDADES SOBRE LAS COMPETENCIAS</a:t>
            </a:r>
            <a:endParaRPr lang="es-CO" sz="4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19349"/>
            <a:ext cx="1152128" cy="86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443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5 Imagen" descr="strabajo_img_capacitac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505200"/>
            <a:ext cx="1873250" cy="1847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4 Imagen" descr="mujer_feliz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076700"/>
            <a:ext cx="1854200" cy="1647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10 Imagen" descr="Business-idea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46"/>
          <a:stretch>
            <a:fillRect/>
          </a:stretch>
        </p:blipFill>
        <p:spPr bwMode="auto">
          <a:xfrm>
            <a:off x="1258888" y="4293096"/>
            <a:ext cx="1728787" cy="15128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266141868"/>
              </p:ext>
            </p:extLst>
          </p:nvPr>
        </p:nvGraphicFramePr>
        <p:xfrm>
          <a:off x="683568" y="607914"/>
          <a:ext cx="7704856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1763713" y="4064125"/>
            <a:ext cx="1584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CO" altLang="es-CO" sz="1400" b="1">
                <a:latin typeface="Calibri" pitchFamily="34" charset="0"/>
              </a:rPr>
              <a:t>RESULTADOS</a:t>
            </a:r>
          </a:p>
        </p:txBody>
      </p:sp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3708400" y="2840162"/>
            <a:ext cx="12239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CO" altLang="es-CO" sz="1400" b="1">
                <a:latin typeface="Calibri" pitchFamily="34" charset="0"/>
              </a:rPr>
              <a:t>ACTITUDES</a:t>
            </a:r>
          </a:p>
        </p:txBody>
      </p:sp>
      <p:sp>
        <p:nvSpPr>
          <p:cNvPr id="9" name="8 CuadroTexto"/>
          <p:cNvSpPr txBox="1">
            <a:spLocks noChangeArrowheads="1"/>
          </p:cNvSpPr>
          <p:nvPr/>
        </p:nvSpPr>
        <p:spPr bwMode="auto">
          <a:xfrm>
            <a:off x="6011863" y="2054350"/>
            <a:ext cx="19446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CO" altLang="es-CO" sz="1400" b="1">
                <a:latin typeface="Calibri" pitchFamily="34" charset="0"/>
              </a:rPr>
              <a:t>CONOCIMIENTO Y HABILIDADES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0" y="44624"/>
            <a:ext cx="9180512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C</a:t>
            </a:r>
            <a:r>
              <a:rPr lang="es-ES" sz="54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ompetencias</a:t>
            </a:r>
            <a:endParaRPr lang="es-ES" sz="54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19349"/>
            <a:ext cx="1152128" cy="866035"/>
          </a:xfrm>
          <a:prstGeom prst="rect">
            <a:avLst/>
          </a:prstGeom>
        </p:spPr>
      </p:pic>
      <p:cxnSp>
        <p:nvCxnSpPr>
          <p:cNvPr id="12" name="4 Conector recto"/>
          <p:cNvCxnSpPr/>
          <p:nvPr/>
        </p:nvCxnSpPr>
        <p:spPr>
          <a:xfrm>
            <a:off x="395536" y="932820"/>
            <a:ext cx="8352928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588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286001" y="685800"/>
            <a:ext cx="6629400" cy="1055608"/>
          </a:xfrm>
          <a:prstGeom prst="roundRect">
            <a:avLst/>
          </a:prstGeom>
          <a:solidFill>
            <a:schemeClr val="accent4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 algn="ctr">
              <a:defRPr/>
            </a:pPr>
            <a:r>
              <a:rPr lang="es-CO" sz="2800" dirty="0">
                <a:solidFill>
                  <a:schemeClr val="bg1"/>
                </a:solidFill>
              </a:rPr>
              <a:t>Todo cargo tiene una razón de ser </a:t>
            </a:r>
            <a:endParaRPr lang="es-CO" sz="2800" dirty="0" smtClean="0">
              <a:solidFill>
                <a:schemeClr val="bg1"/>
              </a:solidFill>
            </a:endParaRPr>
          </a:p>
          <a:p>
            <a:pPr marL="342900" indent="-342900" algn="ctr">
              <a:defRPr/>
            </a:pPr>
            <a:r>
              <a:rPr lang="es-CO" sz="2800" dirty="0" smtClean="0">
                <a:solidFill>
                  <a:schemeClr val="bg1"/>
                </a:solidFill>
              </a:rPr>
              <a:t>en </a:t>
            </a:r>
            <a:r>
              <a:rPr lang="es-CO" sz="2800" dirty="0">
                <a:solidFill>
                  <a:schemeClr val="bg1"/>
                </a:solidFill>
              </a:rPr>
              <a:t>el negocio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28601" y="964644"/>
            <a:ext cx="1905000" cy="461665"/>
          </a:xfrm>
          <a:prstGeom prst="homePlate">
            <a:avLst/>
          </a:prstGeom>
          <a:solidFill>
            <a:schemeClr val="accent2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es-CO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Premisa A</a:t>
            </a:r>
            <a:endParaRPr lang="es-ES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40999" name="9 Grupo"/>
          <p:cNvGrpSpPr>
            <a:grpSpLocks/>
          </p:cNvGrpSpPr>
          <p:nvPr/>
        </p:nvGrpSpPr>
        <p:grpSpPr bwMode="auto">
          <a:xfrm>
            <a:off x="3264024" y="2348880"/>
            <a:ext cx="4980384" cy="3487231"/>
            <a:chOff x="1143000" y="2008810"/>
            <a:chExt cx="7086599" cy="4256686"/>
          </a:xfrm>
        </p:grpSpPr>
        <p:pic>
          <p:nvPicPr>
            <p:cNvPr id="30735" name="Picture 15"/>
            <p:cNvPicPr>
              <a:picLocks noChangeAspect="1" noChangeArrowheads="1"/>
            </p:cNvPicPr>
            <p:nvPr/>
          </p:nvPicPr>
          <p:blipFill>
            <a:blip r:embed="rId3" cstate="print"/>
            <a:srcRect l="34375" t="28000" r="35000" b="34000"/>
            <a:stretch>
              <a:fillRect/>
            </a:stretch>
          </p:blipFill>
          <p:spPr bwMode="auto">
            <a:xfrm>
              <a:off x="1143000" y="2008810"/>
              <a:ext cx="7086599" cy="425668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7" name="6 CuadroTexto"/>
            <p:cNvSpPr txBox="1"/>
            <p:nvPr/>
          </p:nvSpPr>
          <p:spPr>
            <a:xfrm>
              <a:off x="1371600" y="2200870"/>
              <a:ext cx="6705600" cy="1200329"/>
            </a:xfrm>
            <a:prstGeom prst="rect">
              <a:avLst/>
            </a:prstGeom>
            <a:solidFill>
              <a:srgbClr val="E7E7FF"/>
            </a:solidFill>
            <a:effectLst>
              <a:softEdge rad="31750"/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CO" b="0" i="1" dirty="0">
                  <a:cs typeface="+mn-cs"/>
                </a:rPr>
                <a:t>Por Dios santo Danilo, Entiende que somos un equipo, no es posible que cada vez que debemos trabajar juntos tenga que presionarte!</a:t>
              </a:r>
            </a:p>
            <a:p>
              <a:pPr algn="ctr">
                <a:defRPr/>
              </a:pPr>
              <a:endParaRPr lang="es-CO" b="0" i="1" dirty="0">
                <a:cs typeface="+mn-cs"/>
              </a:endParaRPr>
            </a:p>
          </p:txBody>
        </p:sp>
      </p:grp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57200" y="2133600"/>
            <a:ext cx="1828800" cy="909767"/>
          </a:xfrm>
          <a:prstGeom prst="flowChartTerminator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dirty="0">
                <a:solidFill>
                  <a:schemeClr val="bg1"/>
                </a:solidFill>
                <a:cs typeface="+mn-cs"/>
              </a:rPr>
              <a:t>¿PARA QUÉ SIRVE?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57200" y="5105400"/>
            <a:ext cx="1828800" cy="909767"/>
          </a:xfrm>
          <a:prstGeom prst="flowChartTerminator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dirty="0">
                <a:solidFill>
                  <a:schemeClr val="bg1"/>
                </a:solidFill>
                <a:cs typeface="+mn-cs"/>
              </a:rPr>
              <a:t>¿PARA QUÉ EXISTE?</a:t>
            </a:r>
          </a:p>
        </p:txBody>
      </p:sp>
      <p:sp>
        <p:nvSpPr>
          <p:cNvPr id="341006" name="11 CuadroTexto"/>
          <p:cNvSpPr txBox="1">
            <a:spLocks noChangeArrowheads="1"/>
          </p:cNvSpPr>
          <p:nvPr/>
        </p:nvSpPr>
        <p:spPr bwMode="auto">
          <a:xfrm>
            <a:off x="304800" y="3322638"/>
            <a:ext cx="24384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b="0"/>
              <a:t>Su cargo suele cumplir una función dentro de un área, la cual tiene una razón de ser en el negocio.</a:t>
            </a:r>
            <a:endParaRPr lang="en-US" b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19349"/>
            <a:ext cx="1152128" cy="86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316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286001" y="609600"/>
            <a:ext cx="6629400" cy="1055608"/>
          </a:xfrm>
          <a:prstGeom prst="roundRect">
            <a:avLst/>
          </a:prstGeom>
          <a:solidFill>
            <a:schemeClr val="accent4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 algn="ctr">
              <a:defRPr/>
            </a:pPr>
            <a:r>
              <a:rPr lang="es-CO" sz="2800" dirty="0">
                <a:solidFill>
                  <a:schemeClr val="bg1"/>
                </a:solidFill>
              </a:rPr>
              <a:t>Las funciones se integran en Áreas de Responsabilidad del cargo –ARC-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28601" y="888444"/>
            <a:ext cx="1905000" cy="461665"/>
          </a:xfrm>
          <a:prstGeom prst="homePlate">
            <a:avLst/>
          </a:prstGeom>
          <a:solidFill>
            <a:schemeClr val="accent2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es-CO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Premisa B</a:t>
            </a:r>
            <a:endParaRPr lang="es-ES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98984" y="4175149"/>
            <a:ext cx="1828800" cy="520254"/>
          </a:xfrm>
          <a:prstGeom prst="flowChartTerminator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dirty="0">
                <a:solidFill>
                  <a:schemeClr val="bg1"/>
                </a:solidFill>
                <a:cs typeface="+mn-cs"/>
              </a:rPr>
              <a:t>ARC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798984" y="5327545"/>
            <a:ext cx="1828800" cy="909767"/>
          </a:xfrm>
          <a:prstGeom prst="flowChartTerminator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dirty="0">
                <a:solidFill>
                  <a:schemeClr val="bg1"/>
                </a:solidFill>
                <a:cs typeface="+mn-cs"/>
              </a:rPr>
              <a:t>Resultados esperados</a:t>
            </a:r>
          </a:p>
        </p:txBody>
      </p:sp>
      <p:sp>
        <p:nvSpPr>
          <p:cNvPr id="347149" name="Text Box 15"/>
          <p:cNvSpPr txBox="1">
            <a:spLocks noChangeArrowheads="1"/>
          </p:cNvSpPr>
          <p:nvPr/>
        </p:nvSpPr>
        <p:spPr bwMode="auto">
          <a:xfrm>
            <a:off x="706016" y="1772816"/>
            <a:ext cx="2209800" cy="230832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b="0" dirty="0"/>
              <a:t>Un cargo se enriquece cuando se deja de percibir como un listado de funciones para enfocarlo con un conjunto de áreas de responsabilidad.  </a:t>
            </a:r>
            <a:endParaRPr lang="es-CO" b="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 l="25625" t="22000" r="26250" b="27000"/>
          <a:stretch>
            <a:fillRect/>
          </a:stretch>
        </p:blipFill>
        <p:spPr bwMode="auto">
          <a:xfrm>
            <a:off x="3131840" y="2420888"/>
            <a:ext cx="5387008" cy="35683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14 Flecha abajo"/>
          <p:cNvSpPr/>
          <p:nvPr/>
        </p:nvSpPr>
        <p:spPr>
          <a:xfrm>
            <a:off x="1332384" y="4797152"/>
            <a:ext cx="762000" cy="381000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19349"/>
            <a:ext cx="1152128" cy="86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585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67544" y="404664"/>
            <a:ext cx="8049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Cargo _______________________________________________________________</a:t>
            </a:r>
          </a:p>
          <a:p>
            <a:endParaRPr lang="es-CO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725064"/>
              </p:ext>
            </p:extLst>
          </p:nvPr>
        </p:nvGraphicFramePr>
        <p:xfrm>
          <a:off x="603643" y="1916832"/>
          <a:ext cx="7776864" cy="46085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8157"/>
                <a:gridCol w="1504251"/>
                <a:gridCol w="1664101"/>
                <a:gridCol w="2440355"/>
              </a:tblGrid>
              <a:tr h="914902">
                <a:tc>
                  <a:txBody>
                    <a:bodyPr/>
                    <a:lstStyle/>
                    <a:p>
                      <a:r>
                        <a:rPr lang="es-CO" dirty="0" smtClean="0"/>
                        <a:t>Liste las tareas que hace hoy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Agrúpelas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Póngale</a:t>
                      </a:r>
                      <a:r>
                        <a:rPr lang="es-CO" baseline="0" dirty="0" smtClean="0"/>
                        <a:t> nombre a cada grupo A.R.C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Defina</a:t>
                      </a:r>
                      <a:r>
                        <a:rPr lang="es-CO" baseline="0" dirty="0" smtClean="0"/>
                        <a:t> el resultado esperado</a:t>
                      </a:r>
                      <a:endParaRPr lang="es-CO" dirty="0"/>
                    </a:p>
                  </a:txBody>
                  <a:tcPr/>
                </a:tc>
              </a:tr>
              <a:tr h="530063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530063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530063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530063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530063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530063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513232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5 Rectángulo"/>
          <p:cNvSpPr/>
          <p:nvPr/>
        </p:nvSpPr>
        <p:spPr>
          <a:xfrm>
            <a:off x="487825" y="839695"/>
            <a:ext cx="4004249" cy="10021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716017" y="839695"/>
            <a:ext cx="3672408" cy="10021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752487" y="873326"/>
            <a:ext cx="2163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Objetivo de su cargo:</a:t>
            </a:r>
            <a:endParaRPr lang="es-CO" dirty="0"/>
          </a:p>
        </p:txBody>
      </p:sp>
      <p:sp>
        <p:nvSpPr>
          <p:cNvPr id="9" name="8 CuadroTexto"/>
          <p:cNvSpPr txBox="1"/>
          <p:nvPr/>
        </p:nvSpPr>
        <p:spPr>
          <a:xfrm>
            <a:off x="498738" y="866329"/>
            <a:ext cx="399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Razón de ser de su área en el negocio de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86206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2" y="404664"/>
            <a:ext cx="8049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Cargo _______________________________________________________________</a:t>
            </a:r>
          </a:p>
          <a:p>
            <a:endParaRPr lang="es-CO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615106"/>
              </p:ext>
            </p:extLst>
          </p:nvPr>
        </p:nvGraphicFramePr>
        <p:xfrm>
          <a:off x="467542" y="1196752"/>
          <a:ext cx="8136906" cy="48965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12302"/>
                <a:gridCol w="2712302"/>
                <a:gridCol w="2712302"/>
              </a:tblGrid>
              <a:tr h="968547">
                <a:tc>
                  <a:txBody>
                    <a:bodyPr/>
                    <a:lstStyle/>
                    <a:p>
                      <a:r>
                        <a:rPr lang="es-CO" dirty="0" smtClean="0"/>
                        <a:t>Conocimientos del cargo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Habilidades del cargo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Actitudes esperadas del cargo</a:t>
                      </a:r>
                      <a:endParaRPr lang="es-CO" dirty="0"/>
                    </a:p>
                  </a:txBody>
                  <a:tcPr/>
                </a:tc>
              </a:tr>
              <a:tr h="561142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561142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561142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561142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561142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561142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561142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9703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44000" cy="489654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1519"/>
            <a:ext cx="9144000" cy="2154436"/>
          </a:xfr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CO" sz="8000" cap="none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Paso 3:</a:t>
            </a:r>
            <a:r>
              <a:rPr lang="es-CO" sz="5400" cap="none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es-CO" sz="5400" cap="none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es-CO" sz="5400" cap="none" spc="50" dirty="0" smtClean="0">
                <a:ln w="11430"/>
                <a:solidFill>
                  <a:srgbClr val="00378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Plan de desarrollo.</a:t>
            </a:r>
            <a:endParaRPr lang="es-CO" sz="5400" cap="none" spc="50" dirty="0">
              <a:ln w="11430"/>
              <a:solidFill>
                <a:srgbClr val="00378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19349"/>
            <a:ext cx="1152128" cy="86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385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609600" y="387350"/>
            <a:ext cx="7429500" cy="6937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684410" y="1930871"/>
            <a:ext cx="7920038" cy="416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eaLnBrk="0" hangingPunct="0">
              <a:spcBef>
                <a:spcPct val="20000"/>
              </a:spcBef>
              <a:spcAft>
                <a:spcPct val="30000"/>
              </a:spcAft>
              <a:buClr>
                <a:srgbClr val="FC0128"/>
              </a:buClr>
              <a:buFont typeface="Wingdings" charset="0"/>
              <a:buChar char="þ"/>
              <a:defRPr/>
            </a:pPr>
            <a:r>
              <a:rPr lang="es-CO" sz="2400" dirty="0">
                <a:cs typeface="+mn-cs"/>
              </a:rPr>
              <a:t>Clarifican el desempeño esperado. Contribuyen a mejorar el desempeño </a:t>
            </a:r>
          </a:p>
          <a:p>
            <a:pPr marL="342900" indent="-342900" eaLnBrk="0" hangingPunct="0">
              <a:spcBef>
                <a:spcPct val="20000"/>
              </a:spcBef>
              <a:spcAft>
                <a:spcPct val="30000"/>
              </a:spcAft>
              <a:buClr>
                <a:srgbClr val="FC0128"/>
              </a:buClr>
              <a:buFont typeface="Wingdings" charset="0"/>
              <a:buChar char="þ"/>
              <a:defRPr/>
            </a:pPr>
            <a:r>
              <a:rPr lang="es-CO" sz="2400" dirty="0">
                <a:cs typeface="+mn-cs"/>
              </a:rPr>
              <a:t>Provee herramientas prácticas para optimizar la efectividad en el cargo</a:t>
            </a:r>
          </a:p>
          <a:p>
            <a:pPr marL="342900" indent="-342900" eaLnBrk="0" hangingPunct="0">
              <a:spcBef>
                <a:spcPct val="20000"/>
              </a:spcBef>
              <a:spcAft>
                <a:spcPct val="30000"/>
              </a:spcAft>
              <a:buClr>
                <a:srgbClr val="FC0128"/>
              </a:buClr>
              <a:buFont typeface="Wingdings" charset="0"/>
              <a:buChar char="þ"/>
              <a:defRPr/>
            </a:pPr>
            <a:r>
              <a:rPr lang="es-CO" sz="2400" dirty="0">
                <a:cs typeface="+mn-cs"/>
              </a:rPr>
              <a:t>Hace explícito el “contrato de desempeño”</a:t>
            </a:r>
          </a:p>
          <a:p>
            <a:pPr marL="342900" indent="-342900" eaLnBrk="0" hangingPunct="0">
              <a:spcBef>
                <a:spcPct val="20000"/>
              </a:spcBef>
              <a:spcAft>
                <a:spcPct val="30000"/>
              </a:spcAft>
              <a:buClr>
                <a:srgbClr val="FC0128"/>
              </a:buClr>
              <a:buFont typeface="Wingdings" charset="0"/>
              <a:buChar char="þ"/>
              <a:defRPr/>
            </a:pPr>
            <a:r>
              <a:rPr lang="es-CO" sz="2400" dirty="0">
                <a:cs typeface="+mn-cs"/>
              </a:rPr>
              <a:t>Facilita el planeamiento del desarrollo de carrera</a:t>
            </a:r>
          </a:p>
          <a:p>
            <a:pPr marL="342900" indent="-342900" eaLnBrk="0" hangingPunct="0">
              <a:spcBef>
                <a:spcPct val="20000"/>
              </a:spcBef>
              <a:spcAft>
                <a:spcPct val="30000"/>
              </a:spcAft>
              <a:buClr>
                <a:srgbClr val="FC0128"/>
              </a:buClr>
              <a:buFont typeface="Wingdings" charset="0"/>
              <a:buChar char="þ"/>
              <a:defRPr/>
            </a:pPr>
            <a:r>
              <a:rPr lang="es-CO" sz="2400" dirty="0">
                <a:cs typeface="+mn-cs"/>
              </a:rPr>
              <a:t>Apoya un ambiente de aprendizaje continuo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title"/>
          </p:nvPr>
        </p:nvSpPr>
        <p:spPr>
          <a:xfrm>
            <a:off x="107504" y="263079"/>
            <a:ext cx="8928992" cy="962025"/>
          </a:xfrm>
        </p:spPr>
        <p:txBody>
          <a:bodyPr lIns="90488" tIns="44450" rIns="90488" bIns="4445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s-CO" sz="4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j-cs"/>
              </a:rPr>
              <a:t>P</a:t>
            </a:r>
            <a:r>
              <a:rPr lang="es-CO" sz="40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j-cs"/>
              </a:rPr>
              <a:t>or que es conveniente desarrollar</a:t>
            </a:r>
            <a:br>
              <a:rPr lang="es-CO" sz="40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j-cs"/>
              </a:rPr>
            </a:br>
            <a:r>
              <a:rPr lang="es-CO" sz="40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j-cs"/>
              </a:rPr>
              <a:t> las competencias:</a:t>
            </a:r>
          </a:p>
        </p:txBody>
      </p:sp>
      <p:cxnSp>
        <p:nvCxnSpPr>
          <p:cNvPr id="9" name="3 Conector recto"/>
          <p:cNvCxnSpPr/>
          <p:nvPr/>
        </p:nvCxnSpPr>
        <p:spPr>
          <a:xfrm>
            <a:off x="755576" y="764704"/>
            <a:ext cx="756084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" name="3 Conector recto"/>
          <p:cNvCxnSpPr/>
          <p:nvPr/>
        </p:nvCxnSpPr>
        <p:spPr>
          <a:xfrm>
            <a:off x="2691408" y="1412776"/>
            <a:ext cx="3896816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19349"/>
            <a:ext cx="1152128" cy="86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5489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8" name="AutoShape 6"/>
          <p:cNvSpPr>
            <a:spLocks noChangeAspect="1" noChangeArrowheads="1" noTextEdit="1"/>
          </p:cNvSpPr>
          <p:nvPr/>
        </p:nvSpPr>
        <p:spPr bwMode="auto">
          <a:xfrm>
            <a:off x="268288" y="765175"/>
            <a:ext cx="8607425" cy="596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3800" name="Freeform 8"/>
          <p:cNvSpPr>
            <a:spLocks/>
          </p:cNvSpPr>
          <p:nvPr/>
        </p:nvSpPr>
        <p:spPr bwMode="auto">
          <a:xfrm>
            <a:off x="2555776" y="1211361"/>
            <a:ext cx="444500" cy="4233863"/>
          </a:xfrm>
          <a:custGeom>
            <a:avLst/>
            <a:gdLst>
              <a:gd name="T0" fmla="*/ 0 w 280"/>
              <a:gd name="T1" fmla="*/ 2667 h 2667"/>
              <a:gd name="T2" fmla="*/ 280 w 280"/>
              <a:gd name="T3" fmla="*/ 2455 h 2667"/>
              <a:gd name="T4" fmla="*/ 280 w 280"/>
              <a:gd name="T5" fmla="*/ 0 h 2667"/>
              <a:gd name="T6" fmla="*/ 0 w 280"/>
              <a:gd name="T7" fmla="*/ 211 h 2667"/>
              <a:gd name="T8" fmla="*/ 0 w 280"/>
              <a:gd name="T9" fmla="*/ 2667 h 2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0" h="2667">
                <a:moveTo>
                  <a:pt x="0" y="2667"/>
                </a:moveTo>
                <a:lnTo>
                  <a:pt x="280" y="2455"/>
                </a:lnTo>
                <a:lnTo>
                  <a:pt x="280" y="0"/>
                </a:lnTo>
                <a:lnTo>
                  <a:pt x="0" y="211"/>
                </a:lnTo>
                <a:lnTo>
                  <a:pt x="0" y="2667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/>
        </p:spPr>
        <p:txBody>
          <a:bodyPr/>
          <a:lstStyle/>
          <a:p>
            <a:endParaRPr lang="es-ES"/>
          </a:p>
        </p:txBody>
      </p:sp>
      <p:sp>
        <p:nvSpPr>
          <p:cNvPr id="33801" name="Freeform 9"/>
          <p:cNvSpPr>
            <a:spLocks/>
          </p:cNvSpPr>
          <p:nvPr/>
        </p:nvSpPr>
        <p:spPr bwMode="auto">
          <a:xfrm>
            <a:off x="2546350" y="5092378"/>
            <a:ext cx="6175375" cy="336550"/>
          </a:xfrm>
          <a:custGeom>
            <a:avLst/>
            <a:gdLst>
              <a:gd name="T0" fmla="*/ 0 w 3890"/>
              <a:gd name="T1" fmla="*/ 212 h 212"/>
              <a:gd name="T2" fmla="*/ 3610 w 3890"/>
              <a:gd name="T3" fmla="*/ 212 h 212"/>
              <a:gd name="T4" fmla="*/ 3890 w 3890"/>
              <a:gd name="T5" fmla="*/ 0 h 212"/>
              <a:gd name="T6" fmla="*/ 280 w 3890"/>
              <a:gd name="T7" fmla="*/ 0 h 212"/>
              <a:gd name="T8" fmla="*/ 0 w 3890"/>
              <a:gd name="T9" fmla="*/ 212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90" h="212">
                <a:moveTo>
                  <a:pt x="0" y="212"/>
                </a:moveTo>
                <a:lnTo>
                  <a:pt x="3610" y="212"/>
                </a:lnTo>
                <a:lnTo>
                  <a:pt x="3890" y="0"/>
                </a:lnTo>
                <a:lnTo>
                  <a:pt x="280" y="0"/>
                </a:lnTo>
                <a:lnTo>
                  <a:pt x="0" y="212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/>
        </p:spPr>
        <p:txBody>
          <a:bodyPr/>
          <a:lstStyle/>
          <a:p>
            <a:endParaRPr lang="es-ES"/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2990850" y="1196752"/>
            <a:ext cx="5730875" cy="389731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/>
          <a:lstStyle/>
          <a:p>
            <a:endParaRPr lang="es-ES"/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 flipH="1">
            <a:off x="2546350" y="3933056"/>
            <a:ext cx="444500" cy="3365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3805" name="Line 13"/>
          <p:cNvSpPr>
            <a:spLocks noChangeShapeType="1"/>
          </p:cNvSpPr>
          <p:nvPr/>
        </p:nvSpPr>
        <p:spPr bwMode="auto">
          <a:xfrm flipH="1">
            <a:off x="2543324" y="2636912"/>
            <a:ext cx="444500" cy="3365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3806" name="Line 14"/>
          <p:cNvSpPr>
            <a:spLocks noChangeShapeType="1"/>
          </p:cNvSpPr>
          <p:nvPr/>
        </p:nvSpPr>
        <p:spPr bwMode="auto">
          <a:xfrm flipH="1">
            <a:off x="2546350" y="1196752"/>
            <a:ext cx="444500" cy="3349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3807" name="Line 15"/>
          <p:cNvSpPr>
            <a:spLocks noChangeShapeType="1"/>
          </p:cNvSpPr>
          <p:nvPr/>
        </p:nvSpPr>
        <p:spPr bwMode="auto">
          <a:xfrm>
            <a:off x="2990850" y="5092378"/>
            <a:ext cx="57308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3808" name="Line 16"/>
          <p:cNvSpPr>
            <a:spLocks noChangeShapeType="1"/>
          </p:cNvSpPr>
          <p:nvPr/>
        </p:nvSpPr>
        <p:spPr bwMode="auto">
          <a:xfrm>
            <a:off x="2990850" y="3933056"/>
            <a:ext cx="57308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3809" name="Line 17"/>
          <p:cNvSpPr>
            <a:spLocks noChangeShapeType="1"/>
          </p:cNvSpPr>
          <p:nvPr/>
        </p:nvSpPr>
        <p:spPr bwMode="auto">
          <a:xfrm>
            <a:off x="2990850" y="2636912"/>
            <a:ext cx="57308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3810" name="Line 18"/>
          <p:cNvSpPr>
            <a:spLocks noChangeShapeType="1"/>
          </p:cNvSpPr>
          <p:nvPr/>
        </p:nvSpPr>
        <p:spPr bwMode="auto">
          <a:xfrm>
            <a:off x="2990850" y="1196752"/>
            <a:ext cx="57308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3811" name="Freeform 19"/>
          <p:cNvSpPr>
            <a:spLocks/>
          </p:cNvSpPr>
          <p:nvPr/>
        </p:nvSpPr>
        <p:spPr bwMode="auto">
          <a:xfrm>
            <a:off x="2546350" y="1211361"/>
            <a:ext cx="444500" cy="4233863"/>
          </a:xfrm>
          <a:custGeom>
            <a:avLst/>
            <a:gdLst>
              <a:gd name="T0" fmla="*/ 0 w 292"/>
              <a:gd name="T1" fmla="*/ 2778 h 2778"/>
              <a:gd name="T2" fmla="*/ 292 w 292"/>
              <a:gd name="T3" fmla="*/ 2558 h 2778"/>
              <a:gd name="T4" fmla="*/ 292 w 292"/>
              <a:gd name="T5" fmla="*/ 0 h 27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2" h="2778">
                <a:moveTo>
                  <a:pt x="0" y="2778"/>
                </a:moveTo>
                <a:lnTo>
                  <a:pt x="292" y="2558"/>
                </a:lnTo>
                <a:lnTo>
                  <a:pt x="292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3812" name="Freeform 20"/>
          <p:cNvSpPr>
            <a:spLocks/>
          </p:cNvSpPr>
          <p:nvPr/>
        </p:nvSpPr>
        <p:spPr bwMode="auto">
          <a:xfrm>
            <a:off x="3365500" y="1211361"/>
            <a:ext cx="444500" cy="4233863"/>
          </a:xfrm>
          <a:custGeom>
            <a:avLst/>
            <a:gdLst>
              <a:gd name="T0" fmla="*/ 0 w 292"/>
              <a:gd name="T1" fmla="*/ 2778 h 2778"/>
              <a:gd name="T2" fmla="*/ 292 w 292"/>
              <a:gd name="T3" fmla="*/ 2558 h 2778"/>
              <a:gd name="T4" fmla="*/ 292 w 292"/>
              <a:gd name="T5" fmla="*/ 0 h 27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2" h="2778">
                <a:moveTo>
                  <a:pt x="0" y="2778"/>
                </a:moveTo>
                <a:lnTo>
                  <a:pt x="292" y="2558"/>
                </a:lnTo>
                <a:lnTo>
                  <a:pt x="292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3813" name="Freeform 21"/>
          <p:cNvSpPr>
            <a:spLocks/>
          </p:cNvSpPr>
          <p:nvPr/>
        </p:nvSpPr>
        <p:spPr bwMode="auto">
          <a:xfrm>
            <a:off x="4183063" y="1211361"/>
            <a:ext cx="444500" cy="4233863"/>
          </a:xfrm>
          <a:custGeom>
            <a:avLst/>
            <a:gdLst>
              <a:gd name="T0" fmla="*/ 0 w 292"/>
              <a:gd name="T1" fmla="*/ 2778 h 2778"/>
              <a:gd name="T2" fmla="*/ 292 w 292"/>
              <a:gd name="T3" fmla="*/ 2558 h 2778"/>
              <a:gd name="T4" fmla="*/ 292 w 292"/>
              <a:gd name="T5" fmla="*/ 0 h 27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2" h="2778">
                <a:moveTo>
                  <a:pt x="0" y="2778"/>
                </a:moveTo>
                <a:lnTo>
                  <a:pt x="292" y="2558"/>
                </a:lnTo>
                <a:lnTo>
                  <a:pt x="292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3814" name="Freeform 22"/>
          <p:cNvSpPr>
            <a:spLocks/>
          </p:cNvSpPr>
          <p:nvPr/>
        </p:nvSpPr>
        <p:spPr bwMode="auto">
          <a:xfrm>
            <a:off x="5003800" y="1211361"/>
            <a:ext cx="442913" cy="4233863"/>
          </a:xfrm>
          <a:custGeom>
            <a:avLst/>
            <a:gdLst>
              <a:gd name="T0" fmla="*/ 0 w 291"/>
              <a:gd name="T1" fmla="*/ 2778 h 2778"/>
              <a:gd name="T2" fmla="*/ 291 w 291"/>
              <a:gd name="T3" fmla="*/ 2558 h 2778"/>
              <a:gd name="T4" fmla="*/ 291 w 291"/>
              <a:gd name="T5" fmla="*/ 0 h 27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1" h="2778">
                <a:moveTo>
                  <a:pt x="0" y="2778"/>
                </a:moveTo>
                <a:lnTo>
                  <a:pt x="291" y="2558"/>
                </a:lnTo>
                <a:lnTo>
                  <a:pt x="291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3815" name="Freeform 23"/>
          <p:cNvSpPr>
            <a:spLocks/>
          </p:cNvSpPr>
          <p:nvPr/>
        </p:nvSpPr>
        <p:spPr bwMode="auto">
          <a:xfrm>
            <a:off x="5821363" y="1211361"/>
            <a:ext cx="444500" cy="4233863"/>
          </a:xfrm>
          <a:custGeom>
            <a:avLst/>
            <a:gdLst>
              <a:gd name="T0" fmla="*/ 0 w 291"/>
              <a:gd name="T1" fmla="*/ 2778 h 2778"/>
              <a:gd name="T2" fmla="*/ 291 w 291"/>
              <a:gd name="T3" fmla="*/ 2558 h 2778"/>
              <a:gd name="T4" fmla="*/ 291 w 291"/>
              <a:gd name="T5" fmla="*/ 0 h 27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1" h="2778">
                <a:moveTo>
                  <a:pt x="0" y="2778"/>
                </a:moveTo>
                <a:lnTo>
                  <a:pt x="291" y="2558"/>
                </a:lnTo>
                <a:lnTo>
                  <a:pt x="291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3816" name="Freeform 24"/>
          <p:cNvSpPr>
            <a:spLocks/>
          </p:cNvSpPr>
          <p:nvPr/>
        </p:nvSpPr>
        <p:spPr bwMode="auto">
          <a:xfrm>
            <a:off x="6640513" y="1211361"/>
            <a:ext cx="444500" cy="4233863"/>
          </a:xfrm>
          <a:custGeom>
            <a:avLst/>
            <a:gdLst>
              <a:gd name="T0" fmla="*/ 0 w 292"/>
              <a:gd name="T1" fmla="*/ 2778 h 2778"/>
              <a:gd name="T2" fmla="*/ 292 w 292"/>
              <a:gd name="T3" fmla="*/ 2558 h 2778"/>
              <a:gd name="T4" fmla="*/ 292 w 292"/>
              <a:gd name="T5" fmla="*/ 0 h 27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2" h="2778">
                <a:moveTo>
                  <a:pt x="0" y="2778"/>
                </a:moveTo>
                <a:lnTo>
                  <a:pt x="292" y="2558"/>
                </a:lnTo>
                <a:lnTo>
                  <a:pt x="292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3817" name="Freeform 25"/>
          <p:cNvSpPr>
            <a:spLocks/>
          </p:cNvSpPr>
          <p:nvPr/>
        </p:nvSpPr>
        <p:spPr bwMode="auto">
          <a:xfrm>
            <a:off x="7458075" y="1211361"/>
            <a:ext cx="444500" cy="4233863"/>
          </a:xfrm>
          <a:custGeom>
            <a:avLst/>
            <a:gdLst>
              <a:gd name="T0" fmla="*/ 0 w 292"/>
              <a:gd name="T1" fmla="*/ 2778 h 2778"/>
              <a:gd name="T2" fmla="*/ 292 w 292"/>
              <a:gd name="T3" fmla="*/ 2558 h 2778"/>
              <a:gd name="T4" fmla="*/ 292 w 292"/>
              <a:gd name="T5" fmla="*/ 0 h 27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2" h="2778">
                <a:moveTo>
                  <a:pt x="0" y="2778"/>
                </a:moveTo>
                <a:lnTo>
                  <a:pt x="292" y="2558"/>
                </a:lnTo>
                <a:lnTo>
                  <a:pt x="292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3818" name="Freeform 26"/>
          <p:cNvSpPr>
            <a:spLocks/>
          </p:cNvSpPr>
          <p:nvPr/>
        </p:nvSpPr>
        <p:spPr bwMode="auto">
          <a:xfrm>
            <a:off x="8277225" y="1211361"/>
            <a:ext cx="444500" cy="4233863"/>
          </a:xfrm>
          <a:custGeom>
            <a:avLst/>
            <a:gdLst>
              <a:gd name="T0" fmla="*/ 0 w 292"/>
              <a:gd name="T1" fmla="*/ 2778 h 2778"/>
              <a:gd name="T2" fmla="*/ 292 w 292"/>
              <a:gd name="T3" fmla="*/ 2558 h 2778"/>
              <a:gd name="T4" fmla="*/ 292 w 292"/>
              <a:gd name="T5" fmla="*/ 0 h 27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2" h="2778">
                <a:moveTo>
                  <a:pt x="0" y="2778"/>
                </a:moveTo>
                <a:lnTo>
                  <a:pt x="292" y="2558"/>
                </a:lnTo>
                <a:lnTo>
                  <a:pt x="292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3819" name="Freeform 27"/>
          <p:cNvSpPr>
            <a:spLocks/>
          </p:cNvSpPr>
          <p:nvPr/>
        </p:nvSpPr>
        <p:spPr bwMode="auto">
          <a:xfrm>
            <a:off x="2543324" y="1211361"/>
            <a:ext cx="444500" cy="4233863"/>
          </a:xfrm>
          <a:custGeom>
            <a:avLst/>
            <a:gdLst>
              <a:gd name="T0" fmla="*/ 280 w 280"/>
              <a:gd name="T1" fmla="*/ 0 h 2667"/>
              <a:gd name="T2" fmla="*/ 0 w 280"/>
              <a:gd name="T3" fmla="*/ 211 h 2667"/>
              <a:gd name="T4" fmla="*/ 0 w 280"/>
              <a:gd name="T5" fmla="*/ 2667 h 2667"/>
              <a:gd name="T6" fmla="*/ 280 w 280"/>
              <a:gd name="T7" fmla="*/ 2455 h 2667"/>
              <a:gd name="T8" fmla="*/ 280 w 280"/>
              <a:gd name="T9" fmla="*/ 0 h 2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0" h="2667">
                <a:moveTo>
                  <a:pt x="280" y="0"/>
                </a:moveTo>
                <a:lnTo>
                  <a:pt x="0" y="211"/>
                </a:lnTo>
                <a:lnTo>
                  <a:pt x="0" y="2667"/>
                </a:lnTo>
                <a:lnTo>
                  <a:pt x="280" y="2455"/>
                </a:lnTo>
                <a:lnTo>
                  <a:pt x="280" y="0"/>
                </a:lnTo>
                <a:close/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3820" name="Freeform 28"/>
          <p:cNvSpPr>
            <a:spLocks/>
          </p:cNvSpPr>
          <p:nvPr/>
        </p:nvSpPr>
        <p:spPr bwMode="auto">
          <a:xfrm>
            <a:off x="2546350" y="5092378"/>
            <a:ext cx="6175375" cy="336550"/>
          </a:xfrm>
          <a:custGeom>
            <a:avLst/>
            <a:gdLst>
              <a:gd name="T0" fmla="*/ 0 w 3890"/>
              <a:gd name="T1" fmla="*/ 212 h 212"/>
              <a:gd name="T2" fmla="*/ 3610 w 3890"/>
              <a:gd name="T3" fmla="*/ 212 h 212"/>
              <a:gd name="T4" fmla="*/ 3890 w 3890"/>
              <a:gd name="T5" fmla="*/ 0 h 212"/>
              <a:gd name="T6" fmla="*/ 280 w 3890"/>
              <a:gd name="T7" fmla="*/ 0 h 212"/>
              <a:gd name="T8" fmla="*/ 0 w 3890"/>
              <a:gd name="T9" fmla="*/ 212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90" h="212">
                <a:moveTo>
                  <a:pt x="0" y="212"/>
                </a:moveTo>
                <a:lnTo>
                  <a:pt x="3610" y="212"/>
                </a:lnTo>
                <a:lnTo>
                  <a:pt x="3890" y="0"/>
                </a:lnTo>
                <a:lnTo>
                  <a:pt x="280" y="0"/>
                </a:lnTo>
                <a:lnTo>
                  <a:pt x="0" y="212"/>
                </a:lnTo>
                <a:close/>
              </a:path>
            </a:pathLst>
          </a:custGeom>
          <a:noFill/>
          <a:ln w="1270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3821" name="Rectangle 29"/>
          <p:cNvSpPr>
            <a:spLocks noChangeArrowheads="1"/>
          </p:cNvSpPr>
          <p:nvPr/>
        </p:nvSpPr>
        <p:spPr bwMode="auto">
          <a:xfrm>
            <a:off x="2990850" y="1196752"/>
            <a:ext cx="5730875" cy="3897313"/>
          </a:xfrm>
          <a:prstGeom prst="rect">
            <a:avLst/>
          </a:prstGeom>
          <a:noFill/>
          <a:ln w="127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3822" name="Freeform 30"/>
          <p:cNvSpPr>
            <a:spLocks/>
          </p:cNvSpPr>
          <p:nvPr/>
        </p:nvSpPr>
        <p:spPr bwMode="auto">
          <a:xfrm>
            <a:off x="2679700" y="4284340"/>
            <a:ext cx="5908675" cy="133350"/>
          </a:xfrm>
          <a:custGeom>
            <a:avLst/>
            <a:gdLst>
              <a:gd name="T0" fmla="*/ 0 w 3722"/>
              <a:gd name="T1" fmla="*/ 84 h 84"/>
              <a:gd name="T2" fmla="*/ 3610 w 3722"/>
              <a:gd name="T3" fmla="*/ 84 h 84"/>
              <a:gd name="T4" fmla="*/ 3722 w 3722"/>
              <a:gd name="T5" fmla="*/ 0 h 84"/>
              <a:gd name="T6" fmla="*/ 112 w 3722"/>
              <a:gd name="T7" fmla="*/ 0 h 84"/>
              <a:gd name="T8" fmla="*/ 0 w 3722"/>
              <a:gd name="T9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22" h="84">
                <a:moveTo>
                  <a:pt x="0" y="84"/>
                </a:moveTo>
                <a:lnTo>
                  <a:pt x="3610" y="84"/>
                </a:lnTo>
                <a:lnTo>
                  <a:pt x="3722" y="0"/>
                </a:lnTo>
                <a:lnTo>
                  <a:pt x="112" y="0"/>
                </a:lnTo>
                <a:lnTo>
                  <a:pt x="0" y="84"/>
                </a:lnTo>
                <a:close/>
              </a:path>
            </a:pathLst>
          </a:custGeom>
          <a:solidFill>
            <a:srgbClr val="7373B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3823" name="Rectangle 31"/>
          <p:cNvSpPr>
            <a:spLocks noChangeArrowheads="1"/>
          </p:cNvSpPr>
          <p:nvPr/>
        </p:nvSpPr>
        <p:spPr bwMode="auto">
          <a:xfrm>
            <a:off x="2679700" y="4417690"/>
            <a:ext cx="5730875" cy="519113"/>
          </a:xfrm>
          <a:prstGeom prst="rect">
            <a:avLst/>
          </a:prstGeom>
          <a:solidFill>
            <a:srgbClr val="9999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>
              <a:solidFill>
                <a:srgbClr val="FFFF00"/>
              </a:solidFill>
            </a:endParaRPr>
          </a:p>
        </p:txBody>
      </p:sp>
      <p:sp>
        <p:nvSpPr>
          <p:cNvPr id="33824" name="Freeform 32"/>
          <p:cNvSpPr>
            <a:spLocks/>
          </p:cNvSpPr>
          <p:nvPr/>
        </p:nvSpPr>
        <p:spPr bwMode="auto">
          <a:xfrm>
            <a:off x="8410575" y="4284340"/>
            <a:ext cx="177800" cy="652463"/>
          </a:xfrm>
          <a:custGeom>
            <a:avLst/>
            <a:gdLst>
              <a:gd name="T0" fmla="*/ 112 w 112"/>
              <a:gd name="T1" fmla="*/ 327 h 411"/>
              <a:gd name="T2" fmla="*/ 0 w 112"/>
              <a:gd name="T3" fmla="*/ 411 h 411"/>
              <a:gd name="T4" fmla="*/ 0 w 112"/>
              <a:gd name="T5" fmla="*/ 84 h 411"/>
              <a:gd name="T6" fmla="*/ 112 w 112"/>
              <a:gd name="T7" fmla="*/ 0 h 411"/>
              <a:gd name="T8" fmla="*/ 112 w 112"/>
              <a:gd name="T9" fmla="*/ 327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2" h="411">
                <a:moveTo>
                  <a:pt x="112" y="327"/>
                </a:moveTo>
                <a:lnTo>
                  <a:pt x="0" y="411"/>
                </a:lnTo>
                <a:lnTo>
                  <a:pt x="0" y="84"/>
                </a:lnTo>
                <a:lnTo>
                  <a:pt x="112" y="0"/>
                </a:lnTo>
                <a:lnTo>
                  <a:pt x="112" y="327"/>
                </a:lnTo>
                <a:close/>
              </a:path>
            </a:pathLst>
          </a:custGeom>
          <a:solidFill>
            <a:srgbClr val="4D4D8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3825" name="Rectangle 33"/>
          <p:cNvSpPr>
            <a:spLocks noChangeArrowheads="1"/>
          </p:cNvSpPr>
          <p:nvPr/>
        </p:nvSpPr>
        <p:spPr bwMode="auto">
          <a:xfrm>
            <a:off x="8027988" y="4536753"/>
            <a:ext cx="30321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1200" b="1">
                <a:solidFill>
                  <a:srgbClr val="003300"/>
                </a:solidFill>
              </a:rPr>
              <a:t>70%</a:t>
            </a:r>
            <a:endParaRPr lang="es-ES" sz="2000" b="1">
              <a:solidFill>
                <a:srgbClr val="003300"/>
              </a:solidFill>
            </a:endParaRPr>
          </a:p>
        </p:txBody>
      </p:sp>
      <p:sp>
        <p:nvSpPr>
          <p:cNvPr id="33826" name="Freeform 34"/>
          <p:cNvSpPr>
            <a:spLocks/>
          </p:cNvSpPr>
          <p:nvPr/>
        </p:nvSpPr>
        <p:spPr bwMode="auto">
          <a:xfrm>
            <a:off x="2679700" y="2984178"/>
            <a:ext cx="1814513" cy="134937"/>
          </a:xfrm>
          <a:custGeom>
            <a:avLst/>
            <a:gdLst>
              <a:gd name="T0" fmla="*/ 0 w 1143"/>
              <a:gd name="T1" fmla="*/ 85 h 85"/>
              <a:gd name="T2" fmla="*/ 1032 w 1143"/>
              <a:gd name="T3" fmla="*/ 85 h 85"/>
              <a:gd name="T4" fmla="*/ 1143 w 1143"/>
              <a:gd name="T5" fmla="*/ 0 h 85"/>
              <a:gd name="T6" fmla="*/ 112 w 1143"/>
              <a:gd name="T7" fmla="*/ 0 h 85"/>
              <a:gd name="T8" fmla="*/ 0 w 1143"/>
              <a:gd name="T9" fmla="*/ 8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43" h="85">
                <a:moveTo>
                  <a:pt x="0" y="85"/>
                </a:moveTo>
                <a:lnTo>
                  <a:pt x="1032" y="85"/>
                </a:lnTo>
                <a:lnTo>
                  <a:pt x="1143" y="0"/>
                </a:lnTo>
                <a:lnTo>
                  <a:pt x="112" y="0"/>
                </a:lnTo>
                <a:lnTo>
                  <a:pt x="0" y="85"/>
                </a:lnTo>
                <a:close/>
              </a:path>
            </a:pathLst>
          </a:custGeom>
          <a:solidFill>
            <a:srgbClr val="7373B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3827" name="Rectangle 35"/>
          <p:cNvSpPr>
            <a:spLocks noChangeArrowheads="1"/>
          </p:cNvSpPr>
          <p:nvPr/>
        </p:nvSpPr>
        <p:spPr bwMode="auto">
          <a:xfrm>
            <a:off x="2679700" y="3119115"/>
            <a:ext cx="1638300" cy="520700"/>
          </a:xfrm>
          <a:prstGeom prst="rect">
            <a:avLst/>
          </a:prstGeom>
          <a:solidFill>
            <a:srgbClr val="9999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>
              <a:solidFill>
                <a:srgbClr val="FFFF00"/>
              </a:solidFill>
            </a:endParaRPr>
          </a:p>
        </p:txBody>
      </p:sp>
      <p:sp>
        <p:nvSpPr>
          <p:cNvPr id="33828" name="Freeform 36"/>
          <p:cNvSpPr>
            <a:spLocks/>
          </p:cNvSpPr>
          <p:nvPr/>
        </p:nvSpPr>
        <p:spPr bwMode="auto">
          <a:xfrm>
            <a:off x="4318000" y="2984178"/>
            <a:ext cx="176213" cy="655637"/>
          </a:xfrm>
          <a:custGeom>
            <a:avLst/>
            <a:gdLst>
              <a:gd name="T0" fmla="*/ 111 w 111"/>
              <a:gd name="T1" fmla="*/ 327 h 413"/>
              <a:gd name="T2" fmla="*/ 0 w 111"/>
              <a:gd name="T3" fmla="*/ 413 h 413"/>
              <a:gd name="T4" fmla="*/ 0 w 111"/>
              <a:gd name="T5" fmla="*/ 85 h 413"/>
              <a:gd name="T6" fmla="*/ 111 w 111"/>
              <a:gd name="T7" fmla="*/ 0 h 413"/>
              <a:gd name="T8" fmla="*/ 111 w 111"/>
              <a:gd name="T9" fmla="*/ 327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" h="413">
                <a:moveTo>
                  <a:pt x="111" y="327"/>
                </a:moveTo>
                <a:lnTo>
                  <a:pt x="0" y="413"/>
                </a:lnTo>
                <a:lnTo>
                  <a:pt x="0" y="85"/>
                </a:lnTo>
                <a:lnTo>
                  <a:pt x="111" y="0"/>
                </a:lnTo>
                <a:lnTo>
                  <a:pt x="111" y="327"/>
                </a:lnTo>
                <a:close/>
              </a:path>
            </a:pathLst>
          </a:custGeom>
          <a:solidFill>
            <a:srgbClr val="4D4D8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3829" name="Rectangle 37"/>
          <p:cNvSpPr>
            <a:spLocks noChangeArrowheads="1"/>
          </p:cNvSpPr>
          <p:nvPr/>
        </p:nvSpPr>
        <p:spPr bwMode="auto">
          <a:xfrm>
            <a:off x="3924300" y="3236590"/>
            <a:ext cx="3032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1200" b="1">
                <a:solidFill>
                  <a:srgbClr val="003300"/>
                </a:solidFill>
              </a:rPr>
              <a:t>20%</a:t>
            </a:r>
            <a:endParaRPr lang="es-ES" sz="2000" b="1">
              <a:solidFill>
                <a:srgbClr val="003300"/>
              </a:solidFill>
            </a:endParaRPr>
          </a:p>
        </p:txBody>
      </p:sp>
      <p:sp>
        <p:nvSpPr>
          <p:cNvPr id="33830" name="Freeform 38"/>
          <p:cNvSpPr>
            <a:spLocks/>
          </p:cNvSpPr>
          <p:nvPr/>
        </p:nvSpPr>
        <p:spPr bwMode="auto">
          <a:xfrm>
            <a:off x="2679700" y="1685603"/>
            <a:ext cx="996950" cy="134937"/>
          </a:xfrm>
          <a:custGeom>
            <a:avLst/>
            <a:gdLst>
              <a:gd name="T0" fmla="*/ 0 w 628"/>
              <a:gd name="T1" fmla="*/ 85 h 85"/>
              <a:gd name="T2" fmla="*/ 516 w 628"/>
              <a:gd name="T3" fmla="*/ 85 h 85"/>
              <a:gd name="T4" fmla="*/ 628 w 628"/>
              <a:gd name="T5" fmla="*/ 0 h 85"/>
              <a:gd name="T6" fmla="*/ 112 w 628"/>
              <a:gd name="T7" fmla="*/ 0 h 85"/>
              <a:gd name="T8" fmla="*/ 0 w 628"/>
              <a:gd name="T9" fmla="*/ 8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8" h="85">
                <a:moveTo>
                  <a:pt x="0" y="85"/>
                </a:moveTo>
                <a:lnTo>
                  <a:pt x="516" y="85"/>
                </a:lnTo>
                <a:lnTo>
                  <a:pt x="628" y="0"/>
                </a:lnTo>
                <a:lnTo>
                  <a:pt x="112" y="0"/>
                </a:lnTo>
                <a:lnTo>
                  <a:pt x="0" y="85"/>
                </a:lnTo>
                <a:close/>
              </a:path>
            </a:pathLst>
          </a:custGeom>
          <a:solidFill>
            <a:srgbClr val="7373B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3831" name="Rectangle 39"/>
          <p:cNvSpPr>
            <a:spLocks noChangeArrowheads="1"/>
          </p:cNvSpPr>
          <p:nvPr/>
        </p:nvSpPr>
        <p:spPr bwMode="auto">
          <a:xfrm>
            <a:off x="2679700" y="1820540"/>
            <a:ext cx="819150" cy="519113"/>
          </a:xfrm>
          <a:prstGeom prst="rect">
            <a:avLst/>
          </a:prstGeom>
          <a:solidFill>
            <a:srgbClr val="9999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>
              <a:solidFill>
                <a:srgbClr val="FFFF00"/>
              </a:solidFill>
            </a:endParaRPr>
          </a:p>
        </p:txBody>
      </p:sp>
      <p:sp>
        <p:nvSpPr>
          <p:cNvPr id="33832" name="Freeform 40"/>
          <p:cNvSpPr>
            <a:spLocks/>
          </p:cNvSpPr>
          <p:nvPr/>
        </p:nvSpPr>
        <p:spPr bwMode="auto">
          <a:xfrm>
            <a:off x="3498850" y="1685603"/>
            <a:ext cx="177800" cy="654050"/>
          </a:xfrm>
          <a:custGeom>
            <a:avLst/>
            <a:gdLst>
              <a:gd name="T0" fmla="*/ 112 w 112"/>
              <a:gd name="T1" fmla="*/ 327 h 412"/>
              <a:gd name="T2" fmla="*/ 0 w 112"/>
              <a:gd name="T3" fmla="*/ 412 h 412"/>
              <a:gd name="T4" fmla="*/ 0 w 112"/>
              <a:gd name="T5" fmla="*/ 85 h 412"/>
              <a:gd name="T6" fmla="*/ 112 w 112"/>
              <a:gd name="T7" fmla="*/ 0 h 412"/>
              <a:gd name="T8" fmla="*/ 112 w 112"/>
              <a:gd name="T9" fmla="*/ 32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2" h="412">
                <a:moveTo>
                  <a:pt x="112" y="327"/>
                </a:moveTo>
                <a:lnTo>
                  <a:pt x="0" y="412"/>
                </a:lnTo>
                <a:lnTo>
                  <a:pt x="0" y="85"/>
                </a:lnTo>
                <a:lnTo>
                  <a:pt x="112" y="0"/>
                </a:lnTo>
                <a:lnTo>
                  <a:pt x="112" y="327"/>
                </a:lnTo>
                <a:close/>
              </a:path>
            </a:pathLst>
          </a:custGeom>
          <a:solidFill>
            <a:srgbClr val="4D4D8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3833" name="Rectangle 41"/>
          <p:cNvSpPr>
            <a:spLocks noChangeArrowheads="1"/>
          </p:cNvSpPr>
          <p:nvPr/>
        </p:nvSpPr>
        <p:spPr bwMode="auto">
          <a:xfrm>
            <a:off x="3132138" y="1938015"/>
            <a:ext cx="30321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1200" b="1">
                <a:solidFill>
                  <a:srgbClr val="003300"/>
                </a:solidFill>
              </a:rPr>
              <a:t>10%</a:t>
            </a:r>
            <a:endParaRPr lang="es-ES" sz="2000" b="1">
              <a:solidFill>
                <a:srgbClr val="003300"/>
              </a:solidFill>
            </a:endParaRPr>
          </a:p>
        </p:txBody>
      </p:sp>
      <p:sp>
        <p:nvSpPr>
          <p:cNvPr id="33834" name="Line 42"/>
          <p:cNvSpPr>
            <a:spLocks noChangeShapeType="1"/>
          </p:cNvSpPr>
          <p:nvPr/>
        </p:nvSpPr>
        <p:spPr bwMode="auto">
          <a:xfrm>
            <a:off x="2546350" y="5428928"/>
            <a:ext cx="57308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3835" name="Line 43"/>
          <p:cNvSpPr>
            <a:spLocks noChangeShapeType="1"/>
          </p:cNvSpPr>
          <p:nvPr/>
        </p:nvSpPr>
        <p:spPr bwMode="auto">
          <a:xfrm>
            <a:off x="2546350" y="5428928"/>
            <a:ext cx="0" cy="793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3836" name="Line 44"/>
          <p:cNvSpPr>
            <a:spLocks noChangeShapeType="1"/>
          </p:cNvSpPr>
          <p:nvPr/>
        </p:nvSpPr>
        <p:spPr bwMode="auto">
          <a:xfrm>
            <a:off x="3365500" y="5428928"/>
            <a:ext cx="0" cy="793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3837" name="Line 45"/>
          <p:cNvSpPr>
            <a:spLocks noChangeShapeType="1"/>
          </p:cNvSpPr>
          <p:nvPr/>
        </p:nvSpPr>
        <p:spPr bwMode="auto">
          <a:xfrm>
            <a:off x="4183063" y="5428928"/>
            <a:ext cx="0" cy="793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3838" name="Line 46"/>
          <p:cNvSpPr>
            <a:spLocks noChangeShapeType="1"/>
          </p:cNvSpPr>
          <p:nvPr/>
        </p:nvSpPr>
        <p:spPr bwMode="auto">
          <a:xfrm>
            <a:off x="5003800" y="5428928"/>
            <a:ext cx="0" cy="793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3839" name="Line 47"/>
          <p:cNvSpPr>
            <a:spLocks noChangeShapeType="1"/>
          </p:cNvSpPr>
          <p:nvPr/>
        </p:nvSpPr>
        <p:spPr bwMode="auto">
          <a:xfrm>
            <a:off x="5821363" y="5428928"/>
            <a:ext cx="0" cy="793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3840" name="Line 48"/>
          <p:cNvSpPr>
            <a:spLocks noChangeShapeType="1"/>
          </p:cNvSpPr>
          <p:nvPr/>
        </p:nvSpPr>
        <p:spPr bwMode="auto">
          <a:xfrm>
            <a:off x="6640513" y="5428928"/>
            <a:ext cx="0" cy="793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3841" name="Line 49"/>
          <p:cNvSpPr>
            <a:spLocks noChangeShapeType="1"/>
          </p:cNvSpPr>
          <p:nvPr/>
        </p:nvSpPr>
        <p:spPr bwMode="auto">
          <a:xfrm>
            <a:off x="7458075" y="5428928"/>
            <a:ext cx="0" cy="793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3842" name="Line 50"/>
          <p:cNvSpPr>
            <a:spLocks noChangeShapeType="1"/>
          </p:cNvSpPr>
          <p:nvPr/>
        </p:nvSpPr>
        <p:spPr bwMode="auto">
          <a:xfrm>
            <a:off x="8277225" y="5428928"/>
            <a:ext cx="0" cy="793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3843" name="Rectangle 51"/>
          <p:cNvSpPr>
            <a:spLocks noChangeArrowheads="1"/>
          </p:cNvSpPr>
          <p:nvPr/>
        </p:nvSpPr>
        <p:spPr bwMode="auto">
          <a:xfrm>
            <a:off x="2411760" y="5436840"/>
            <a:ext cx="698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1000">
                <a:solidFill>
                  <a:srgbClr val="003300"/>
                </a:solidFill>
              </a:rPr>
              <a:t>0</a:t>
            </a:r>
            <a:endParaRPr lang="es-ES">
              <a:solidFill>
                <a:srgbClr val="003300"/>
              </a:solidFill>
            </a:endParaRPr>
          </a:p>
        </p:txBody>
      </p:sp>
      <p:sp>
        <p:nvSpPr>
          <p:cNvPr id="33844" name="Rectangle 52"/>
          <p:cNvSpPr>
            <a:spLocks noChangeArrowheads="1"/>
          </p:cNvSpPr>
          <p:nvPr/>
        </p:nvSpPr>
        <p:spPr bwMode="auto">
          <a:xfrm>
            <a:off x="3295650" y="5148808"/>
            <a:ext cx="1397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1000" dirty="0">
                <a:solidFill>
                  <a:srgbClr val="003300"/>
                </a:solidFill>
              </a:rPr>
              <a:t>10</a:t>
            </a:r>
            <a:endParaRPr lang="es-ES" dirty="0">
              <a:solidFill>
                <a:srgbClr val="003300"/>
              </a:solidFill>
            </a:endParaRPr>
          </a:p>
        </p:txBody>
      </p:sp>
      <p:sp>
        <p:nvSpPr>
          <p:cNvPr id="33845" name="Rectangle 53"/>
          <p:cNvSpPr>
            <a:spLocks noChangeArrowheads="1"/>
          </p:cNvSpPr>
          <p:nvPr/>
        </p:nvSpPr>
        <p:spPr bwMode="auto">
          <a:xfrm>
            <a:off x="4113213" y="5148808"/>
            <a:ext cx="1397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1000">
                <a:solidFill>
                  <a:srgbClr val="003300"/>
                </a:solidFill>
              </a:rPr>
              <a:t>20</a:t>
            </a:r>
            <a:endParaRPr lang="es-ES">
              <a:solidFill>
                <a:srgbClr val="003300"/>
              </a:solidFill>
            </a:endParaRPr>
          </a:p>
        </p:txBody>
      </p:sp>
      <p:sp>
        <p:nvSpPr>
          <p:cNvPr id="33846" name="Rectangle 54"/>
          <p:cNvSpPr>
            <a:spLocks noChangeArrowheads="1"/>
          </p:cNvSpPr>
          <p:nvPr/>
        </p:nvSpPr>
        <p:spPr bwMode="auto">
          <a:xfrm>
            <a:off x="4932363" y="5148808"/>
            <a:ext cx="1397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1000">
                <a:solidFill>
                  <a:srgbClr val="003300"/>
                </a:solidFill>
              </a:rPr>
              <a:t>30</a:t>
            </a:r>
            <a:endParaRPr lang="es-ES">
              <a:solidFill>
                <a:srgbClr val="003300"/>
              </a:solidFill>
            </a:endParaRPr>
          </a:p>
        </p:txBody>
      </p:sp>
      <p:sp>
        <p:nvSpPr>
          <p:cNvPr id="33847" name="Rectangle 55"/>
          <p:cNvSpPr>
            <a:spLocks noChangeArrowheads="1"/>
          </p:cNvSpPr>
          <p:nvPr/>
        </p:nvSpPr>
        <p:spPr bwMode="auto">
          <a:xfrm>
            <a:off x="5751513" y="5148808"/>
            <a:ext cx="1397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1000">
                <a:solidFill>
                  <a:srgbClr val="003300"/>
                </a:solidFill>
              </a:rPr>
              <a:t>40</a:t>
            </a:r>
            <a:endParaRPr lang="es-ES">
              <a:solidFill>
                <a:srgbClr val="003300"/>
              </a:solidFill>
            </a:endParaRPr>
          </a:p>
        </p:txBody>
      </p:sp>
      <p:sp>
        <p:nvSpPr>
          <p:cNvPr id="33848" name="Rectangle 56"/>
          <p:cNvSpPr>
            <a:spLocks noChangeArrowheads="1"/>
          </p:cNvSpPr>
          <p:nvPr/>
        </p:nvSpPr>
        <p:spPr bwMode="auto">
          <a:xfrm>
            <a:off x="6569075" y="5148808"/>
            <a:ext cx="1397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1000">
                <a:solidFill>
                  <a:srgbClr val="003300"/>
                </a:solidFill>
              </a:rPr>
              <a:t>50</a:t>
            </a:r>
            <a:endParaRPr lang="es-ES">
              <a:solidFill>
                <a:srgbClr val="003300"/>
              </a:solidFill>
            </a:endParaRPr>
          </a:p>
        </p:txBody>
      </p:sp>
      <p:sp>
        <p:nvSpPr>
          <p:cNvPr id="33849" name="Rectangle 57"/>
          <p:cNvSpPr>
            <a:spLocks noChangeArrowheads="1"/>
          </p:cNvSpPr>
          <p:nvPr/>
        </p:nvSpPr>
        <p:spPr bwMode="auto">
          <a:xfrm>
            <a:off x="7388225" y="5148808"/>
            <a:ext cx="1397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1000">
                <a:solidFill>
                  <a:srgbClr val="003300"/>
                </a:solidFill>
              </a:rPr>
              <a:t>60</a:t>
            </a:r>
            <a:endParaRPr lang="es-ES">
              <a:solidFill>
                <a:srgbClr val="003300"/>
              </a:solidFill>
            </a:endParaRPr>
          </a:p>
        </p:txBody>
      </p:sp>
      <p:sp>
        <p:nvSpPr>
          <p:cNvPr id="33850" name="Rectangle 58"/>
          <p:cNvSpPr>
            <a:spLocks noChangeArrowheads="1"/>
          </p:cNvSpPr>
          <p:nvPr/>
        </p:nvSpPr>
        <p:spPr bwMode="auto">
          <a:xfrm>
            <a:off x="8207375" y="5148808"/>
            <a:ext cx="1397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1000">
                <a:solidFill>
                  <a:srgbClr val="003300"/>
                </a:solidFill>
              </a:rPr>
              <a:t>70</a:t>
            </a:r>
            <a:endParaRPr lang="es-ES">
              <a:solidFill>
                <a:srgbClr val="003300"/>
              </a:solidFill>
            </a:endParaRPr>
          </a:p>
        </p:txBody>
      </p:sp>
      <p:sp>
        <p:nvSpPr>
          <p:cNvPr id="33851" name="Line 59"/>
          <p:cNvSpPr>
            <a:spLocks noChangeShapeType="1"/>
          </p:cNvSpPr>
          <p:nvPr/>
        </p:nvSpPr>
        <p:spPr bwMode="auto">
          <a:xfrm flipV="1">
            <a:off x="2546350" y="1546324"/>
            <a:ext cx="0" cy="389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3852" name="Line 60"/>
          <p:cNvSpPr>
            <a:spLocks noChangeShapeType="1"/>
          </p:cNvSpPr>
          <p:nvPr/>
        </p:nvSpPr>
        <p:spPr bwMode="auto">
          <a:xfrm flipH="1">
            <a:off x="2465388" y="5428928"/>
            <a:ext cx="80962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3853" name="Line 61"/>
          <p:cNvSpPr>
            <a:spLocks noChangeShapeType="1"/>
          </p:cNvSpPr>
          <p:nvPr/>
        </p:nvSpPr>
        <p:spPr bwMode="auto">
          <a:xfrm flipH="1">
            <a:off x="2465388" y="4293096"/>
            <a:ext cx="80962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3854" name="Line 62"/>
          <p:cNvSpPr>
            <a:spLocks noChangeShapeType="1"/>
          </p:cNvSpPr>
          <p:nvPr/>
        </p:nvSpPr>
        <p:spPr bwMode="auto">
          <a:xfrm flipH="1">
            <a:off x="2465388" y="2996952"/>
            <a:ext cx="80962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3855" name="Line 63"/>
          <p:cNvSpPr>
            <a:spLocks noChangeShapeType="1"/>
          </p:cNvSpPr>
          <p:nvPr/>
        </p:nvSpPr>
        <p:spPr bwMode="auto">
          <a:xfrm flipH="1">
            <a:off x="2465388" y="1556792"/>
            <a:ext cx="80962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3856" name="Rectangle 64"/>
          <p:cNvSpPr>
            <a:spLocks noChangeArrowheads="1"/>
          </p:cNvSpPr>
          <p:nvPr/>
        </p:nvSpPr>
        <p:spPr bwMode="auto">
          <a:xfrm>
            <a:off x="106809" y="4184725"/>
            <a:ext cx="237648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s-ES" sz="1600" dirty="0"/>
              <a:t>Exposición a experiencias </a:t>
            </a:r>
          </a:p>
          <a:p>
            <a:r>
              <a:rPr lang="es-ES" sz="1600" dirty="0"/>
              <a:t>variadas, intensas, diversas</a:t>
            </a:r>
            <a:endParaRPr lang="es-ES" sz="2800" dirty="0"/>
          </a:p>
        </p:txBody>
      </p:sp>
      <p:sp>
        <p:nvSpPr>
          <p:cNvPr id="33858" name="Rectangle 66"/>
          <p:cNvSpPr>
            <a:spLocks noChangeArrowheads="1"/>
          </p:cNvSpPr>
          <p:nvPr/>
        </p:nvSpPr>
        <p:spPr bwMode="auto">
          <a:xfrm>
            <a:off x="107504" y="4661520"/>
            <a:ext cx="189333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1600" dirty="0"/>
              <a:t>de cierta complejidad.</a:t>
            </a:r>
            <a:endParaRPr lang="es-ES" sz="2800" dirty="0"/>
          </a:p>
        </p:txBody>
      </p:sp>
      <p:sp>
        <p:nvSpPr>
          <p:cNvPr id="33860" name="Rectangle 68"/>
          <p:cNvSpPr>
            <a:spLocks noChangeArrowheads="1"/>
          </p:cNvSpPr>
          <p:nvPr/>
        </p:nvSpPr>
        <p:spPr bwMode="auto">
          <a:xfrm>
            <a:off x="107504" y="5132080"/>
            <a:ext cx="73064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1600" dirty="0"/>
              <a:t>Rotación</a:t>
            </a:r>
            <a:endParaRPr lang="es-ES" sz="2800" dirty="0"/>
          </a:p>
        </p:txBody>
      </p:sp>
      <p:sp>
        <p:nvSpPr>
          <p:cNvPr id="33861" name="Rectangle 69"/>
          <p:cNvSpPr>
            <a:spLocks noChangeArrowheads="1"/>
          </p:cNvSpPr>
          <p:nvPr/>
        </p:nvSpPr>
        <p:spPr bwMode="auto">
          <a:xfrm>
            <a:off x="130622" y="3429000"/>
            <a:ext cx="235840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1600" dirty="0"/>
              <a:t>Retroalimentación oportuna</a:t>
            </a:r>
            <a:endParaRPr lang="es-ES" sz="2800" dirty="0"/>
          </a:p>
        </p:txBody>
      </p:sp>
      <p:sp>
        <p:nvSpPr>
          <p:cNvPr id="33862" name="Rectangle 70"/>
          <p:cNvSpPr>
            <a:spLocks noChangeArrowheads="1"/>
          </p:cNvSpPr>
          <p:nvPr/>
        </p:nvSpPr>
        <p:spPr bwMode="auto">
          <a:xfrm>
            <a:off x="157418" y="1947937"/>
            <a:ext cx="182229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1600" dirty="0"/>
              <a:t>Capacitación y lectura</a:t>
            </a:r>
            <a:endParaRPr lang="es-ES" sz="2800" dirty="0"/>
          </a:p>
        </p:txBody>
      </p:sp>
      <p:sp>
        <p:nvSpPr>
          <p:cNvPr id="33863" name="Text Box 71"/>
          <p:cNvSpPr txBox="1">
            <a:spLocks noChangeArrowheads="1"/>
          </p:cNvSpPr>
          <p:nvPr/>
        </p:nvSpPr>
        <p:spPr bwMode="auto">
          <a:xfrm>
            <a:off x="5003800" y="5589240"/>
            <a:ext cx="12970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CO" b="1" dirty="0"/>
              <a:t>Porcentajes</a:t>
            </a:r>
            <a:endParaRPr lang="es-ES" b="1" dirty="0"/>
          </a:p>
        </p:txBody>
      </p:sp>
      <p:sp>
        <p:nvSpPr>
          <p:cNvPr id="33864" name="Text Box 72"/>
          <p:cNvSpPr txBox="1">
            <a:spLocks noChangeArrowheads="1"/>
          </p:cNvSpPr>
          <p:nvPr/>
        </p:nvSpPr>
        <p:spPr bwMode="auto">
          <a:xfrm>
            <a:off x="323850" y="116632"/>
            <a:ext cx="855992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CO" sz="4400" b="1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</a:t>
            </a:r>
            <a:r>
              <a:rPr lang="es-CO" sz="44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odalidades de desarrollo</a:t>
            </a:r>
            <a:endParaRPr lang="es-ES" sz="44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19349"/>
            <a:ext cx="1152128" cy="866035"/>
          </a:xfrm>
          <a:prstGeom prst="rect">
            <a:avLst/>
          </a:prstGeom>
        </p:spPr>
      </p:pic>
      <p:cxnSp>
        <p:nvCxnSpPr>
          <p:cNvPr id="69" name="4 Conector recto"/>
          <p:cNvCxnSpPr/>
          <p:nvPr/>
        </p:nvCxnSpPr>
        <p:spPr>
          <a:xfrm>
            <a:off x="395536" y="836712"/>
            <a:ext cx="8352928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0285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92088" y="116632"/>
            <a:ext cx="884440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buClr>
                <a:schemeClr val="tx1"/>
              </a:buClr>
              <a:defRPr/>
            </a:pPr>
            <a:r>
              <a:rPr kumimoji="1" lang="es-ES_tradnl" sz="4400" b="1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6</a:t>
            </a:r>
            <a:r>
              <a:rPr kumimoji="1" lang="es-ES_tradnl" sz="40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 </a:t>
            </a:r>
            <a:r>
              <a:rPr kumimoji="1" lang="es-ES_tradnl" sz="4000" b="1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P</a:t>
            </a:r>
            <a:r>
              <a:rPr kumimoji="1" lang="es-ES_tradnl" sz="40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asos para el desarrollo de competencias</a:t>
            </a:r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5753100" y="32194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>
            <a:off x="5753100" y="32194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>
            <a:off x="5753100" y="32194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3085" name="Line 13"/>
          <p:cNvSpPr>
            <a:spLocks noChangeShapeType="1"/>
          </p:cNvSpPr>
          <p:nvPr/>
        </p:nvSpPr>
        <p:spPr bwMode="auto">
          <a:xfrm>
            <a:off x="5753100" y="32194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>
            <a:off x="5753100" y="32194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3087" name="Line 15"/>
          <p:cNvSpPr>
            <a:spLocks noChangeShapeType="1"/>
          </p:cNvSpPr>
          <p:nvPr/>
        </p:nvSpPr>
        <p:spPr bwMode="auto">
          <a:xfrm>
            <a:off x="5753100" y="32194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3088" name="Line 16"/>
          <p:cNvSpPr>
            <a:spLocks noChangeShapeType="1"/>
          </p:cNvSpPr>
          <p:nvPr/>
        </p:nvSpPr>
        <p:spPr bwMode="auto">
          <a:xfrm>
            <a:off x="5753100" y="32194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3089" name="Line 17"/>
          <p:cNvSpPr>
            <a:spLocks noChangeShapeType="1"/>
          </p:cNvSpPr>
          <p:nvPr/>
        </p:nvSpPr>
        <p:spPr bwMode="auto">
          <a:xfrm>
            <a:off x="5753100" y="32194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3090" name="Line 18"/>
          <p:cNvSpPr>
            <a:spLocks noChangeShapeType="1"/>
          </p:cNvSpPr>
          <p:nvPr/>
        </p:nvSpPr>
        <p:spPr bwMode="auto">
          <a:xfrm>
            <a:off x="5753100" y="32194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3091" name="Line 19"/>
          <p:cNvSpPr>
            <a:spLocks noChangeShapeType="1"/>
          </p:cNvSpPr>
          <p:nvPr/>
        </p:nvSpPr>
        <p:spPr bwMode="auto">
          <a:xfrm>
            <a:off x="5753100" y="32194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3092" name="Line 20"/>
          <p:cNvSpPr>
            <a:spLocks noChangeShapeType="1"/>
          </p:cNvSpPr>
          <p:nvPr/>
        </p:nvSpPr>
        <p:spPr bwMode="auto">
          <a:xfrm>
            <a:off x="5753100" y="32194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3093" name="Line 21"/>
          <p:cNvSpPr>
            <a:spLocks noChangeShapeType="1"/>
          </p:cNvSpPr>
          <p:nvPr/>
        </p:nvSpPr>
        <p:spPr bwMode="auto">
          <a:xfrm>
            <a:off x="5753100" y="32194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3094" name="Line 22"/>
          <p:cNvSpPr>
            <a:spLocks noChangeShapeType="1"/>
          </p:cNvSpPr>
          <p:nvPr/>
        </p:nvSpPr>
        <p:spPr bwMode="auto">
          <a:xfrm>
            <a:off x="5753100" y="32194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3095" name="Line 23"/>
          <p:cNvSpPr>
            <a:spLocks noChangeShapeType="1"/>
          </p:cNvSpPr>
          <p:nvPr/>
        </p:nvSpPr>
        <p:spPr bwMode="auto">
          <a:xfrm>
            <a:off x="5753100" y="32194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3096" name="Line 24"/>
          <p:cNvSpPr>
            <a:spLocks noChangeShapeType="1"/>
          </p:cNvSpPr>
          <p:nvPr/>
        </p:nvSpPr>
        <p:spPr bwMode="auto">
          <a:xfrm>
            <a:off x="5753100" y="32194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3097" name="Line 25"/>
          <p:cNvSpPr>
            <a:spLocks noChangeShapeType="1"/>
          </p:cNvSpPr>
          <p:nvPr/>
        </p:nvSpPr>
        <p:spPr bwMode="auto">
          <a:xfrm>
            <a:off x="5753100" y="32194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3098" name="Line 26"/>
          <p:cNvSpPr>
            <a:spLocks noChangeShapeType="1"/>
          </p:cNvSpPr>
          <p:nvPr/>
        </p:nvSpPr>
        <p:spPr bwMode="auto">
          <a:xfrm>
            <a:off x="5753100" y="32194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3099" name="Line 27"/>
          <p:cNvSpPr>
            <a:spLocks noChangeShapeType="1"/>
          </p:cNvSpPr>
          <p:nvPr/>
        </p:nvSpPr>
        <p:spPr bwMode="auto">
          <a:xfrm>
            <a:off x="5753100" y="32194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3100" name="Line 28"/>
          <p:cNvSpPr>
            <a:spLocks noChangeShapeType="1"/>
          </p:cNvSpPr>
          <p:nvPr/>
        </p:nvSpPr>
        <p:spPr bwMode="auto">
          <a:xfrm>
            <a:off x="5753100" y="32194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3101" name="Line 29"/>
          <p:cNvSpPr>
            <a:spLocks noChangeShapeType="1"/>
          </p:cNvSpPr>
          <p:nvPr/>
        </p:nvSpPr>
        <p:spPr bwMode="auto">
          <a:xfrm>
            <a:off x="5753100" y="32194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3102" name="Line 30"/>
          <p:cNvSpPr>
            <a:spLocks noChangeShapeType="1"/>
          </p:cNvSpPr>
          <p:nvPr/>
        </p:nvSpPr>
        <p:spPr bwMode="auto">
          <a:xfrm>
            <a:off x="5753100" y="32194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3103" name="Line 31"/>
          <p:cNvSpPr>
            <a:spLocks noChangeShapeType="1"/>
          </p:cNvSpPr>
          <p:nvPr/>
        </p:nvSpPr>
        <p:spPr bwMode="auto">
          <a:xfrm>
            <a:off x="5753100" y="32194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3104" name="Line 32"/>
          <p:cNvSpPr>
            <a:spLocks noChangeShapeType="1"/>
          </p:cNvSpPr>
          <p:nvPr/>
        </p:nvSpPr>
        <p:spPr bwMode="auto">
          <a:xfrm>
            <a:off x="5753100" y="32194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3105" name="Line 33"/>
          <p:cNvSpPr>
            <a:spLocks noChangeShapeType="1"/>
          </p:cNvSpPr>
          <p:nvPr/>
        </p:nvSpPr>
        <p:spPr bwMode="auto">
          <a:xfrm>
            <a:off x="5753100" y="32194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3106" name="Line 34"/>
          <p:cNvSpPr>
            <a:spLocks noChangeShapeType="1"/>
          </p:cNvSpPr>
          <p:nvPr/>
        </p:nvSpPr>
        <p:spPr bwMode="auto">
          <a:xfrm>
            <a:off x="5753100" y="32194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3107" name="Line 35"/>
          <p:cNvSpPr>
            <a:spLocks noChangeShapeType="1"/>
          </p:cNvSpPr>
          <p:nvPr/>
        </p:nvSpPr>
        <p:spPr bwMode="auto">
          <a:xfrm>
            <a:off x="5753100" y="32194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3108" name="Line 36"/>
          <p:cNvSpPr>
            <a:spLocks noChangeShapeType="1"/>
          </p:cNvSpPr>
          <p:nvPr/>
        </p:nvSpPr>
        <p:spPr bwMode="auto">
          <a:xfrm>
            <a:off x="5753100" y="32194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3109" name="Line 37"/>
          <p:cNvSpPr>
            <a:spLocks noChangeShapeType="1"/>
          </p:cNvSpPr>
          <p:nvPr/>
        </p:nvSpPr>
        <p:spPr bwMode="auto">
          <a:xfrm>
            <a:off x="5753100" y="32194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3110" name="Line 38"/>
          <p:cNvSpPr>
            <a:spLocks noChangeShapeType="1"/>
          </p:cNvSpPr>
          <p:nvPr/>
        </p:nvSpPr>
        <p:spPr bwMode="auto">
          <a:xfrm>
            <a:off x="5753100" y="32194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3111" name="Line 39"/>
          <p:cNvSpPr>
            <a:spLocks noChangeShapeType="1"/>
          </p:cNvSpPr>
          <p:nvPr/>
        </p:nvSpPr>
        <p:spPr bwMode="auto">
          <a:xfrm>
            <a:off x="5753100" y="32194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3114" name="Text Box 42"/>
          <p:cNvSpPr txBox="1">
            <a:spLocks noChangeArrowheads="1"/>
          </p:cNvSpPr>
          <p:nvPr/>
        </p:nvSpPr>
        <p:spPr bwMode="auto">
          <a:xfrm>
            <a:off x="4519613" y="49990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endParaRPr lang="es-ES" sz="2400"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00200" y="2244928"/>
            <a:ext cx="2771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lvl="0" indent="-533400" fontAlgn="b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s-MX" sz="2400" dirty="0">
                <a:latin typeface="Arial" charset="0"/>
                <a:ea typeface="ＭＳ Ｐゴシック" charset="0"/>
                <a:cs typeface="Arial" charset="0"/>
              </a:rPr>
              <a:t>Reconozca</a:t>
            </a:r>
          </a:p>
          <a:p>
            <a:pPr marL="533400" lvl="0" indent="-533400" fontAlgn="b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s-MX" sz="2400" dirty="0">
                <a:latin typeface="Arial" charset="0"/>
                <a:ea typeface="ＭＳ Ｐゴシック" charset="0"/>
                <a:cs typeface="Arial" charset="0"/>
              </a:rPr>
              <a:t>Entienda</a:t>
            </a:r>
          </a:p>
          <a:p>
            <a:pPr marL="533400" lvl="0" indent="-533400" fontAlgn="b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s-MX" sz="2400" dirty="0">
                <a:latin typeface="Arial" charset="0"/>
                <a:ea typeface="ＭＳ Ｐゴシック" charset="0"/>
                <a:cs typeface="Arial" charset="0"/>
              </a:rPr>
              <a:t>Autoevalúese</a:t>
            </a:r>
          </a:p>
          <a:p>
            <a:pPr marL="533400" lvl="0" indent="-533400" fontAlgn="b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s-MX" sz="2400" dirty="0">
                <a:latin typeface="Arial" charset="0"/>
                <a:ea typeface="ＭＳ Ｐゴシック" charset="0"/>
                <a:cs typeface="Arial" charset="0"/>
              </a:rPr>
              <a:t>Fíjese Metas</a:t>
            </a:r>
          </a:p>
          <a:p>
            <a:pPr marL="533400" lvl="0" indent="-533400" fontAlgn="b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s-MX" sz="2400" dirty="0">
                <a:latin typeface="Arial" charset="0"/>
                <a:ea typeface="ＭＳ Ｐゴシック" charset="0"/>
                <a:cs typeface="Arial" charset="0"/>
              </a:rPr>
              <a:t>Practique</a:t>
            </a:r>
          </a:p>
          <a:p>
            <a:pPr marL="533400" lvl="0" indent="-533400" fontAlgn="b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s-MX" sz="2400" dirty="0">
                <a:latin typeface="Arial" charset="0"/>
                <a:ea typeface="ＭＳ Ｐゴシック" charset="0"/>
                <a:cs typeface="Arial" charset="0"/>
              </a:rPr>
              <a:t>Busque Apoyo  </a:t>
            </a:r>
          </a:p>
        </p:txBody>
      </p:sp>
      <p:cxnSp>
        <p:nvCxnSpPr>
          <p:cNvPr id="41" name="4 Conector recto"/>
          <p:cNvCxnSpPr/>
          <p:nvPr/>
        </p:nvCxnSpPr>
        <p:spPr>
          <a:xfrm>
            <a:off x="1403648" y="809129"/>
            <a:ext cx="6379324" cy="27583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4" name="4 Conector recto"/>
          <p:cNvCxnSpPr/>
          <p:nvPr/>
        </p:nvCxnSpPr>
        <p:spPr>
          <a:xfrm flipV="1">
            <a:off x="3131840" y="1484784"/>
            <a:ext cx="2862064" cy="16843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48" name="Picture 4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19349"/>
            <a:ext cx="1152128" cy="866035"/>
          </a:xfrm>
          <a:prstGeom prst="rect">
            <a:avLst/>
          </a:prstGeom>
        </p:spPr>
      </p:pic>
      <p:pic>
        <p:nvPicPr>
          <p:cNvPr id="8" name="Picture 2" descr="https://www.petzl.com/sfc/servlet.shepherd/version/download/068w0000002CkHYAA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802" b="2207"/>
          <a:stretch/>
        </p:blipFill>
        <p:spPr bwMode="auto">
          <a:xfrm>
            <a:off x="4703763" y="1648832"/>
            <a:ext cx="3079210" cy="460851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6577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9712" y="1075958"/>
            <a:ext cx="689451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">
              <a:spcBef>
                <a:spcPct val="0"/>
              </a:spcBef>
              <a:spcAft>
                <a:spcPct val="0"/>
              </a:spcAft>
            </a:pPr>
            <a:r>
              <a:rPr lang="es-MX" dirty="0">
                <a:latin typeface="Arial" charset="0"/>
                <a:ea typeface="ＭＳ Ｐゴシック" charset="0"/>
                <a:cs typeface="Arial" charset="0"/>
              </a:rPr>
              <a:t>Las competencias son importantes para poder realizar bien el trabajo</a:t>
            </a:r>
          </a:p>
          <a:p>
            <a:pPr lvl="0" algn="just" fontAlgn="b">
              <a:spcBef>
                <a:spcPct val="0"/>
              </a:spcBef>
              <a:spcAft>
                <a:spcPct val="0"/>
              </a:spcAft>
            </a:pPr>
            <a:endParaRPr lang="es-MX" dirty="0">
              <a:latin typeface="Arial" charset="0"/>
              <a:ea typeface="ＭＳ Ｐゴシック" charset="0"/>
              <a:cs typeface="Arial" charset="0"/>
            </a:endParaRPr>
          </a:p>
          <a:p>
            <a:pPr lvl="0" algn="just" fontAlgn="b">
              <a:spcBef>
                <a:spcPct val="0"/>
              </a:spcBef>
              <a:spcAft>
                <a:spcPct val="0"/>
              </a:spcAft>
            </a:pPr>
            <a:r>
              <a:rPr lang="es-MX" dirty="0" smtClean="0">
                <a:latin typeface="Arial" charset="0"/>
                <a:ea typeface="ＭＳ Ｐゴシック" charset="0"/>
                <a:cs typeface="Arial" charset="0"/>
              </a:rPr>
              <a:t>Aprenda </a:t>
            </a:r>
            <a:r>
              <a:rPr lang="es-MX" dirty="0">
                <a:latin typeface="Arial" charset="0"/>
                <a:ea typeface="ＭＳ Ｐゴシック" charset="0"/>
                <a:cs typeface="Arial" charset="0"/>
              </a:rPr>
              <a:t>el concepto de competencias y su aplicación en el trabajo</a:t>
            </a:r>
          </a:p>
          <a:p>
            <a:pPr lvl="0" algn="just" fontAlgn="b">
              <a:spcBef>
                <a:spcPct val="0"/>
              </a:spcBef>
              <a:spcAft>
                <a:spcPct val="0"/>
              </a:spcAft>
            </a:pPr>
            <a:endParaRPr lang="es-MX" dirty="0">
              <a:latin typeface="Arial" charset="0"/>
              <a:ea typeface="ＭＳ Ｐゴシック" charset="0"/>
              <a:cs typeface="Arial" charset="0"/>
            </a:endParaRPr>
          </a:p>
          <a:p>
            <a:pPr lvl="0" algn="just" fontAlgn="b">
              <a:spcBef>
                <a:spcPct val="0"/>
              </a:spcBef>
              <a:spcAft>
                <a:spcPct val="0"/>
              </a:spcAft>
            </a:pPr>
            <a:r>
              <a:rPr lang="es-MX" dirty="0" smtClean="0">
                <a:latin typeface="Arial" charset="0"/>
                <a:ea typeface="ＭＳ Ｐゴシック" charset="0"/>
                <a:cs typeface="Arial" charset="0"/>
              </a:rPr>
              <a:t>Identifique </a:t>
            </a:r>
            <a:r>
              <a:rPr lang="es-MX" dirty="0">
                <a:latin typeface="Arial" charset="0"/>
                <a:ea typeface="ＭＳ Ｐゴシック" charset="0"/>
                <a:cs typeface="Arial" charset="0"/>
              </a:rPr>
              <a:t>el nivel de competencias que usted posee hoy y </a:t>
            </a:r>
            <a:r>
              <a:rPr lang="es-MX" dirty="0" smtClean="0">
                <a:latin typeface="Arial" charset="0"/>
                <a:ea typeface="ＭＳ Ｐゴシック" charset="0"/>
                <a:cs typeface="Arial" charset="0"/>
              </a:rPr>
              <a:t>compare </a:t>
            </a:r>
            <a:r>
              <a:rPr lang="es-MX" dirty="0">
                <a:latin typeface="Arial" charset="0"/>
                <a:ea typeface="ＭＳ Ｐゴシック" charset="0"/>
                <a:cs typeface="Arial" charset="0"/>
              </a:rPr>
              <a:t>con el nivel de las competencias requeridas </a:t>
            </a:r>
          </a:p>
          <a:p>
            <a:pPr lvl="0" algn="just" fontAlgn="b">
              <a:spcBef>
                <a:spcPct val="0"/>
              </a:spcBef>
              <a:spcAft>
                <a:spcPct val="0"/>
              </a:spcAft>
            </a:pPr>
            <a:endParaRPr lang="es-MX" dirty="0">
              <a:latin typeface="Arial" charset="0"/>
              <a:ea typeface="ＭＳ Ｐゴシック" charset="0"/>
              <a:cs typeface="Arial" charset="0"/>
            </a:endParaRPr>
          </a:p>
          <a:p>
            <a:pPr lvl="0" algn="just" fontAlgn="b">
              <a:spcBef>
                <a:spcPct val="0"/>
              </a:spcBef>
              <a:spcAft>
                <a:spcPct val="0"/>
              </a:spcAft>
            </a:pPr>
            <a:r>
              <a:rPr lang="es-ES" dirty="0" smtClean="0">
                <a:latin typeface="Arial" charset="0"/>
                <a:ea typeface="ＭＳ Ｐゴシック" charset="0"/>
                <a:cs typeface="Arial" charset="0"/>
              </a:rPr>
              <a:t>Fije </a:t>
            </a:r>
            <a:r>
              <a:rPr lang="es-ES" dirty="0">
                <a:latin typeface="Arial" charset="0"/>
                <a:ea typeface="ＭＳ Ｐゴシック" charset="0"/>
                <a:cs typeface="Arial" charset="0"/>
              </a:rPr>
              <a:t>las metas y desarrolle los planes de acción para identificar los comportamientos que evidencian la competencia en el trabajo</a:t>
            </a:r>
          </a:p>
          <a:p>
            <a:pPr lvl="0" algn="just" fontAlgn="b">
              <a:spcBef>
                <a:spcPct val="0"/>
              </a:spcBef>
              <a:spcAft>
                <a:spcPct val="0"/>
              </a:spcAft>
            </a:pPr>
            <a:endParaRPr lang="es-ES" dirty="0">
              <a:latin typeface="Arial" charset="0"/>
              <a:ea typeface="ＭＳ Ｐゴシック" charset="0"/>
              <a:cs typeface="Arial" charset="0"/>
            </a:endParaRPr>
          </a:p>
          <a:p>
            <a:pPr lvl="0" algn="just" fontAlgn="b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latin typeface="Arial" charset="0"/>
                <a:ea typeface="ＭＳ Ｐゴシック" charset="0"/>
                <a:cs typeface="Arial" charset="0"/>
              </a:rPr>
              <a:t>Actúe con los comportamientos de la competencia en su trabajo </a:t>
            </a:r>
            <a:r>
              <a:rPr lang="es-ES" dirty="0" smtClean="0">
                <a:latin typeface="Arial" charset="0"/>
                <a:ea typeface="ＭＳ Ｐゴシック" charset="0"/>
                <a:cs typeface="Arial" charset="0"/>
              </a:rPr>
              <a:t>y </a:t>
            </a:r>
            <a:r>
              <a:rPr lang="es-ES" dirty="0">
                <a:latin typeface="Arial" charset="0"/>
                <a:ea typeface="ＭＳ Ｐゴシック" charset="0"/>
                <a:cs typeface="Arial" charset="0"/>
              </a:rPr>
              <a:t>busque retroalimentación al respecto</a:t>
            </a:r>
          </a:p>
          <a:p>
            <a:pPr lvl="0" algn="just" fontAlgn="b">
              <a:spcBef>
                <a:spcPct val="0"/>
              </a:spcBef>
              <a:spcAft>
                <a:spcPct val="0"/>
              </a:spcAft>
            </a:pPr>
            <a:endParaRPr lang="es-ES" dirty="0">
              <a:latin typeface="Arial" charset="0"/>
              <a:ea typeface="ＭＳ Ｐゴシック" charset="0"/>
              <a:cs typeface="Arial" charset="0"/>
            </a:endParaRPr>
          </a:p>
          <a:p>
            <a:pPr lvl="0" algn="just" fontAlgn="b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latin typeface="Arial" charset="0"/>
                <a:ea typeface="ＭＳ Ｐゴシック" charset="0"/>
                <a:cs typeface="Arial" charset="0"/>
              </a:rPr>
              <a:t>Comparta las metas de sus competencias con otras </a:t>
            </a:r>
            <a:r>
              <a:rPr lang="es-ES" dirty="0" smtClean="0">
                <a:latin typeface="Arial" charset="0"/>
                <a:ea typeface="ＭＳ Ｐゴシック" charset="0"/>
                <a:cs typeface="Arial" charset="0"/>
              </a:rPr>
              <a:t>personas, mantenga </a:t>
            </a:r>
            <a:r>
              <a:rPr lang="es-ES" dirty="0">
                <a:latin typeface="Arial" charset="0"/>
                <a:ea typeface="ＭＳ Ｐゴシック" charset="0"/>
                <a:cs typeface="Arial" charset="0"/>
              </a:rPr>
              <a:t>conversaciones periódicas para la retroalimentación</a:t>
            </a:r>
            <a:endParaRPr lang="es-MX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6184" name="Text Box 40"/>
          <p:cNvSpPr txBox="1">
            <a:spLocks noChangeArrowheads="1"/>
          </p:cNvSpPr>
          <p:nvPr/>
        </p:nvSpPr>
        <p:spPr bwMode="auto">
          <a:xfrm>
            <a:off x="560388" y="2987799"/>
            <a:ext cx="7218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endParaRPr lang="es-CO" sz="2000">
              <a:solidFill>
                <a:srgbClr val="003300"/>
              </a:solidFill>
              <a:cs typeface="+mn-cs"/>
            </a:endParaRPr>
          </a:p>
        </p:txBody>
      </p:sp>
      <p:sp>
        <p:nvSpPr>
          <p:cNvPr id="6186" name="Text Box 42"/>
          <p:cNvSpPr txBox="1">
            <a:spLocks noChangeArrowheads="1"/>
          </p:cNvSpPr>
          <p:nvPr/>
        </p:nvSpPr>
        <p:spPr bwMode="auto">
          <a:xfrm>
            <a:off x="4376738" y="5215062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endParaRPr lang="es-ES" sz="2400">
              <a:solidFill>
                <a:srgbClr val="003300"/>
              </a:solidFill>
              <a:cs typeface="+mn-cs"/>
            </a:endParaRPr>
          </a:p>
        </p:txBody>
      </p:sp>
      <p:sp>
        <p:nvSpPr>
          <p:cNvPr id="6191" name="AutoShape 47"/>
          <p:cNvSpPr>
            <a:spLocks noChangeArrowheads="1"/>
          </p:cNvSpPr>
          <p:nvPr/>
        </p:nvSpPr>
        <p:spPr bwMode="auto">
          <a:xfrm>
            <a:off x="252413" y="1197124"/>
            <a:ext cx="1655762" cy="647700"/>
          </a:xfrm>
          <a:prstGeom prst="homePlate">
            <a:avLst>
              <a:gd name="adj" fmla="val 63909"/>
            </a:avLst>
          </a:prstGeom>
          <a:ln>
            <a:headEnd/>
            <a:tailEnd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s-ES" b="1">
                <a:solidFill>
                  <a:schemeClr val="tx1"/>
                </a:solidFill>
                <a:cs typeface="+mn-cs"/>
              </a:rPr>
              <a:t>Reconozca</a:t>
            </a:r>
          </a:p>
        </p:txBody>
      </p:sp>
      <p:sp>
        <p:nvSpPr>
          <p:cNvPr id="6194" name="AutoShape 50"/>
          <p:cNvSpPr>
            <a:spLocks noChangeArrowheads="1"/>
          </p:cNvSpPr>
          <p:nvPr/>
        </p:nvSpPr>
        <p:spPr bwMode="auto">
          <a:xfrm>
            <a:off x="252413" y="1989212"/>
            <a:ext cx="1655762" cy="647700"/>
          </a:xfrm>
          <a:prstGeom prst="homePlate">
            <a:avLst>
              <a:gd name="adj" fmla="val 63909"/>
            </a:avLst>
          </a:prstGeom>
          <a:ln>
            <a:headEnd/>
            <a:tailEnd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s-MX" b="1">
                <a:solidFill>
                  <a:schemeClr val="tx1"/>
                </a:solidFill>
                <a:cs typeface="+mn-cs"/>
              </a:rPr>
              <a:t>Entienda</a:t>
            </a:r>
            <a:endParaRPr lang="es-ES" b="1">
              <a:solidFill>
                <a:schemeClr val="tx1"/>
              </a:solidFill>
              <a:cs typeface="+mn-cs"/>
            </a:endParaRPr>
          </a:p>
        </p:txBody>
      </p:sp>
      <p:sp>
        <p:nvSpPr>
          <p:cNvPr id="6195" name="AutoShape 51"/>
          <p:cNvSpPr>
            <a:spLocks noChangeArrowheads="1"/>
          </p:cNvSpPr>
          <p:nvPr/>
        </p:nvSpPr>
        <p:spPr bwMode="auto">
          <a:xfrm>
            <a:off x="252413" y="2781300"/>
            <a:ext cx="1655762" cy="647700"/>
          </a:xfrm>
          <a:prstGeom prst="homePlate">
            <a:avLst>
              <a:gd name="adj" fmla="val 63909"/>
            </a:avLst>
          </a:prstGeom>
          <a:ln>
            <a:headEnd/>
            <a:tailEnd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s-MX" b="1">
                <a:solidFill>
                  <a:schemeClr val="tx1"/>
                </a:solidFill>
                <a:cs typeface="+mn-cs"/>
              </a:rPr>
              <a:t>Autoevalúese</a:t>
            </a:r>
            <a:endParaRPr lang="es-ES" b="1">
              <a:solidFill>
                <a:schemeClr val="tx1"/>
              </a:solidFill>
              <a:cs typeface="+mn-cs"/>
            </a:endParaRPr>
          </a:p>
        </p:txBody>
      </p:sp>
      <p:sp>
        <p:nvSpPr>
          <p:cNvPr id="6196" name="AutoShape 52"/>
          <p:cNvSpPr>
            <a:spLocks noChangeArrowheads="1"/>
          </p:cNvSpPr>
          <p:nvPr/>
        </p:nvSpPr>
        <p:spPr bwMode="auto">
          <a:xfrm>
            <a:off x="252413" y="3573388"/>
            <a:ext cx="1655762" cy="647700"/>
          </a:xfrm>
          <a:prstGeom prst="homePlate">
            <a:avLst>
              <a:gd name="adj" fmla="val 63909"/>
            </a:avLst>
          </a:prstGeom>
          <a:ln>
            <a:headEnd/>
            <a:tailEnd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s-MX" b="1">
                <a:solidFill>
                  <a:schemeClr val="tx1"/>
                </a:solidFill>
                <a:cs typeface="+mn-cs"/>
              </a:rPr>
              <a:t>Fíjese Metas</a:t>
            </a:r>
            <a:endParaRPr lang="es-ES" b="1">
              <a:solidFill>
                <a:schemeClr val="tx1"/>
              </a:solidFill>
              <a:cs typeface="+mn-cs"/>
            </a:endParaRPr>
          </a:p>
        </p:txBody>
      </p:sp>
      <p:sp>
        <p:nvSpPr>
          <p:cNvPr id="6197" name="AutoShape 53"/>
          <p:cNvSpPr>
            <a:spLocks noChangeArrowheads="1"/>
          </p:cNvSpPr>
          <p:nvPr/>
        </p:nvSpPr>
        <p:spPr bwMode="auto">
          <a:xfrm>
            <a:off x="252413" y="4365476"/>
            <a:ext cx="1655762" cy="647700"/>
          </a:xfrm>
          <a:prstGeom prst="homePlate">
            <a:avLst>
              <a:gd name="adj" fmla="val 63909"/>
            </a:avLst>
          </a:prstGeom>
          <a:ln>
            <a:headEnd/>
            <a:tailEnd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s-MX" b="1">
                <a:solidFill>
                  <a:schemeClr val="tx1"/>
                </a:solidFill>
                <a:cs typeface="+mn-cs"/>
              </a:rPr>
              <a:t>Practique</a:t>
            </a:r>
            <a:endParaRPr lang="es-ES" b="1">
              <a:solidFill>
                <a:schemeClr val="tx1"/>
              </a:solidFill>
              <a:cs typeface="+mn-cs"/>
            </a:endParaRPr>
          </a:p>
        </p:txBody>
      </p:sp>
      <p:sp>
        <p:nvSpPr>
          <p:cNvPr id="6198" name="AutoShape 54"/>
          <p:cNvSpPr>
            <a:spLocks noChangeArrowheads="1"/>
          </p:cNvSpPr>
          <p:nvPr/>
        </p:nvSpPr>
        <p:spPr bwMode="auto">
          <a:xfrm>
            <a:off x="250825" y="5157564"/>
            <a:ext cx="1657350" cy="647700"/>
          </a:xfrm>
          <a:prstGeom prst="homePlate">
            <a:avLst>
              <a:gd name="adj" fmla="val 63971"/>
            </a:avLst>
          </a:prstGeom>
          <a:ln>
            <a:headEnd/>
            <a:tailEnd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s-MX" b="1">
                <a:solidFill>
                  <a:schemeClr val="tx1"/>
                </a:solidFill>
                <a:cs typeface="+mn-cs"/>
              </a:rPr>
              <a:t>  Busque apoyo</a:t>
            </a:r>
            <a:endParaRPr lang="es-ES" b="1">
              <a:solidFill>
                <a:schemeClr val="tx1"/>
              </a:solidFill>
              <a:cs typeface="+mn-cs"/>
            </a:endParaRPr>
          </a:p>
        </p:txBody>
      </p:sp>
      <p:sp>
        <p:nvSpPr>
          <p:cNvPr id="45" name="Text Box 2"/>
          <p:cNvSpPr txBox="1">
            <a:spLocks noChangeArrowheads="1"/>
          </p:cNvSpPr>
          <p:nvPr/>
        </p:nvSpPr>
        <p:spPr bwMode="auto">
          <a:xfrm>
            <a:off x="192088" y="156665"/>
            <a:ext cx="884440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buClr>
                <a:schemeClr val="tx1"/>
              </a:buClr>
              <a:defRPr/>
            </a:pPr>
            <a:r>
              <a:rPr kumimoji="1" lang="es-ES_tradnl" sz="4000" b="1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6</a:t>
            </a:r>
            <a:r>
              <a:rPr kumimoji="1" lang="es-ES_tradnl" sz="36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 </a:t>
            </a:r>
            <a:r>
              <a:rPr kumimoji="1" lang="es-ES_tradnl" sz="3600" b="1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P</a:t>
            </a:r>
            <a:r>
              <a:rPr kumimoji="1" lang="es-ES_tradnl" sz="36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asos para el desarrollo de competencias</a:t>
            </a:r>
          </a:p>
        </p:txBody>
      </p:sp>
      <p:cxnSp>
        <p:nvCxnSpPr>
          <p:cNvPr id="46" name="4 Conector recto"/>
          <p:cNvCxnSpPr/>
          <p:nvPr/>
        </p:nvCxnSpPr>
        <p:spPr>
          <a:xfrm>
            <a:off x="467544" y="809129"/>
            <a:ext cx="8280920" cy="27583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19349"/>
            <a:ext cx="1152128" cy="86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4895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19 Grupo"/>
          <p:cNvGrpSpPr/>
          <p:nvPr/>
        </p:nvGrpSpPr>
        <p:grpSpPr>
          <a:xfrm>
            <a:off x="3414115" y="2204865"/>
            <a:ext cx="2238006" cy="2874562"/>
            <a:chOff x="3414115" y="2490551"/>
            <a:chExt cx="2238006" cy="2874562"/>
          </a:xfrm>
        </p:grpSpPr>
        <p:sp>
          <p:nvSpPr>
            <p:cNvPr id="9" name="8 Pentágono"/>
            <p:cNvSpPr/>
            <p:nvPr/>
          </p:nvSpPr>
          <p:spPr>
            <a:xfrm flipH="1">
              <a:off x="3883227" y="3869589"/>
              <a:ext cx="1299782" cy="116485"/>
            </a:xfrm>
            <a:prstGeom prst="homePlat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2" name="1 Imagen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EAEAEA"/>
                </a:clrFrom>
                <a:clrTo>
                  <a:srgbClr val="EAEAE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4115" y="2490551"/>
              <a:ext cx="2238006" cy="2874562"/>
            </a:xfrm>
            <a:prstGeom prst="rect">
              <a:avLst/>
            </a:prstGeom>
            <a:ln w="28575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</p:grpSp>
      <p:grpSp>
        <p:nvGrpSpPr>
          <p:cNvPr id="14" name="13 Grupo"/>
          <p:cNvGrpSpPr/>
          <p:nvPr/>
        </p:nvGrpSpPr>
        <p:grpSpPr>
          <a:xfrm>
            <a:off x="6078410" y="2204864"/>
            <a:ext cx="2238006" cy="2874562"/>
            <a:chOff x="6078410" y="2490550"/>
            <a:chExt cx="2238006" cy="2874562"/>
          </a:xfrm>
        </p:grpSpPr>
        <p:sp>
          <p:nvSpPr>
            <p:cNvPr id="18" name="17 Pentágono"/>
            <p:cNvSpPr/>
            <p:nvPr/>
          </p:nvSpPr>
          <p:spPr>
            <a:xfrm rot="2258082" flipH="1">
              <a:off x="6682796" y="3575866"/>
              <a:ext cx="1299782" cy="116485"/>
            </a:xfrm>
            <a:prstGeom prst="homePlat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17" name="16 Imagen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EAEAEA"/>
                </a:clrFrom>
                <a:clrTo>
                  <a:srgbClr val="EAEAE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8410" y="2490550"/>
              <a:ext cx="2238006" cy="2874562"/>
            </a:xfrm>
            <a:prstGeom prst="rect">
              <a:avLst/>
            </a:prstGeom>
            <a:ln w="28575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</p:grpSp>
      <p:grpSp>
        <p:nvGrpSpPr>
          <p:cNvPr id="13" name="12 Grupo"/>
          <p:cNvGrpSpPr/>
          <p:nvPr/>
        </p:nvGrpSpPr>
        <p:grpSpPr>
          <a:xfrm>
            <a:off x="755576" y="2207210"/>
            <a:ext cx="2238006" cy="2874562"/>
            <a:chOff x="755576" y="2492896"/>
            <a:chExt cx="2238006" cy="2874562"/>
          </a:xfrm>
        </p:grpSpPr>
        <p:sp>
          <p:nvSpPr>
            <p:cNvPr id="16" name="15 Pentágono"/>
            <p:cNvSpPr/>
            <p:nvPr/>
          </p:nvSpPr>
          <p:spPr>
            <a:xfrm rot="19221129" flipH="1">
              <a:off x="1351463" y="4135373"/>
              <a:ext cx="1299782" cy="116485"/>
            </a:xfrm>
            <a:prstGeom prst="homePlat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15" name="14 Imagen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EAEAEA"/>
                </a:clrFrom>
                <a:clrTo>
                  <a:srgbClr val="EAEAE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576" y="2492896"/>
              <a:ext cx="2238006" cy="2874562"/>
            </a:xfrm>
            <a:prstGeom prst="rect">
              <a:avLst/>
            </a:prstGeom>
            <a:ln w="28575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868B5C-DB61-4A5C-B2DA-0026A6EEC4A5}" type="slidenum">
              <a:rPr lang="es-CO" smtClean="0"/>
              <a:pPr>
                <a:defRPr/>
              </a:pPr>
              <a:t>3</a:t>
            </a:fld>
            <a:endParaRPr lang="es-CO"/>
          </a:p>
        </p:txBody>
      </p:sp>
      <p:sp>
        <p:nvSpPr>
          <p:cNvPr id="6" name="5 Rectángulo"/>
          <p:cNvSpPr/>
          <p:nvPr/>
        </p:nvSpPr>
        <p:spPr>
          <a:xfrm>
            <a:off x="467544" y="500221"/>
            <a:ext cx="8136904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CO" sz="3600" b="1" spc="5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r>
              <a:rPr lang="es-CO" sz="3600" b="1" spc="50">
                <a:ln w="11430"/>
                <a:solidFill>
                  <a:srgbClr val="00378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ó</a:t>
            </a:r>
            <a:r>
              <a:rPr lang="es-CO" sz="3600" b="1" spc="50" smtClean="0">
                <a:ln w="11430"/>
                <a:solidFill>
                  <a:srgbClr val="00378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 estamos?:</a:t>
            </a:r>
            <a:endParaRPr lang="es-CO" sz="3600" b="1" spc="50" dirty="0">
              <a:ln w="11430"/>
              <a:solidFill>
                <a:srgbClr val="00378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755576" y="1124744"/>
            <a:ext cx="756084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19349"/>
            <a:ext cx="1152128" cy="86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151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3608" y="1556792"/>
            <a:ext cx="7272808" cy="4525962"/>
          </a:xfrm>
        </p:spPr>
        <p:txBody>
          <a:bodyPr>
            <a:normAutofit lnSpcReduction="10000"/>
          </a:bodyPr>
          <a:lstStyle/>
          <a:p>
            <a:pPr marL="609600" indent="-609600">
              <a:buFontTx/>
              <a:buAutoNum type="arabicPeriod"/>
            </a:pPr>
            <a:r>
              <a:rPr lang="es-CO" dirty="0">
                <a:solidFill>
                  <a:schemeClr val="tx2">
                    <a:lumMod val="50000"/>
                  </a:schemeClr>
                </a:solidFill>
              </a:rPr>
              <a:t>Defina metas de mejoramiento.</a:t>
            </a:r>
          </a:p>
          <a:p>
            <a:pPr marL="609600" indent="-609600">
              <a:buFontTx/>
              <a:buAutoNum type="arabicPeriod"/>
            </a:pPr>
            <a:r>
              <a:rPr lang="es-CO" dirty="0">
                <a:solidFill>
                  <a:schemeClr val="tx2">
                    <a:lumMod val="50000"/>
                  </a:schemeClr>
                </a:solidFill>
              </a:rPr>
              <a:t>Establezca un ambiente cómodo.</a:t>
            </a:r>
          </a:p>
          <a:p>
            <a:pPr marL="609600" indent="-609600">
              <a:buFontTx/>
              <a:buAutoNum type="arabicPeriod"/>
            </a:pPr>
            <a:r>
              <a:rPr lang="es-CO" dirty="0">
                <a:solidFill>
                  <a:schemeClr val="tx2">
                    <a:lumMod val="50000"/>
                  </a:schemeClr>
                </a:solidFill>
              </a:rPr>
              <a:t>Permítale a los empleados influir.</a:t>
            </a:r>
          </a:p>
          <a:p>
            <a:pPr marL="609600" indent="-609600">
              <a:buFontTx/>
              <a:buAutoNum type="arabicPeriod"/>
            </a:pPr>
            <a:r>
              <a:rPr lang="es-CO" dirty="0">
                <a:solidFill>
                  <a:schemeClr val="tx2">
                    <a:lumMod val="50000"/>
                  </a:schemeClr>
                </a:solidFill>
              </a:rPr>
              <a:t>Proporcione información constructiva.</a:t>
            </a:r>
          </a:p>
          <a:p>
            <a:pPr marL="609600" indent="-609600">
              <a:buFontTx/>
              <a:buAutoNum type="arabicPeriod"/>
            </a:pPr>
            <a:r>
              <a:rPr lang="es-CO" dirty="0">
                <a:solidFill>
                  <a:schemeClr val="tx2">
                    <a:lumMod val="50000"/>
                  </a:schemeClr>
                </a:solidFill>
              </a:rPr>
              <a:t>Familiarícese con el desempeño.</a:t>
            </a:r>
          </a:p>
          <a:p>
            <a:pPr marL="609600" indent="-609600">
              <a:buFontTx/>
              <a:buAutoNum type="arabicPeriod"/>
            </a:pPr>
            <a:r>
              <a:rPr lang="es-CO" dirty="0">
                <a:solidFill>
                  <a:schemeClr val="tx2">
                    <a:lumMod val="50000"/>
                  </a:schemeClr>
                </a:solidFill>
              </a:rPr>
              <a:t>Evalúe el desempeño con frecuencia</a:t>
            </a:r>
            <a:r>
              <a:rPr lang="es-CO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marL="609600" indent="-609600">
              <a:buFontTx/>
              <a:buAutoNum type="arabicPeriod"/>
            </a:pPr>
            <a:endParaRPr lang="es-CO" dirty="0">
              <a:solidFill>
                <a:schemeClr val="tx2">
                  <a:lumMod val="50000"/>
                </a:schemeClr>
              </a:solidFill>
            </a:endParaRPr>
          </a:p>
          <a:p>
            <a:pPr marL="609600" indent="-609600" algn="r">
              <a:buFontTx/>
              <a:buNone/>
            </a:pPr>
            <a:r>
              <a:rPr lang="es-CO" dirty="0">
                <a:solidFill>
                  <a:schemeClr val="tx2">
                    <a:lumMod val="50000"/>
                  </a:schemeClr>
                </a:solidFill>
              </a:rPr>
              <a:t> 	</a:t>
            </a:r>
            <a:r>
              <a:rPr lang="es-CO" sz="2800" b="1" dirty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es-CO" sz="2800" b="1" dirty="0" err="1">
                <a:solidFill>
                  <a:schemeClr val="tx2">
                    <a:lumMod val="50000"/>
                  </a:schemeClr>
                </a:solidFill>
              </a:rPr>
              <a:t>Dessler</a:t>
            </a:r>
            <a:r>
              <a:rPr lang="es-CO" sz="2800" b="1" dirty="0">
                <a:solidFill>
                  <a:schemeClr val="tx2">
                    <a:lumMod val="50000"/>
                  </a:schemeClr>
                </a:solidFill>
              </a:rPr>
              <a:t>, 2002)</a:t>
            </a:r>
          </a:p>
          <a:p>
            <a:pPr marL="609600" indent="-609600">
              <a:buFontTx/>
              <a:buAutoNum type="arabicPeriod"/>
            </a:pPr>
            <a:endParaRPr lang="es-CO" dirty="0">
              <a:solidFill>
                <a:srgbClr val="000066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0" y="332656"/>
            <a:ext cx="914400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CO" sz="36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¿C</a:t>
            </a:r>
            <a:r>
              <a:rPr lang="es-CO" sz="36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ómo asegurar que mejore el desempeño?</a:t>
            </a:r>
            <a:endParaRPr lang="es-CO" sz="3600" b="1" spc="50" dirty="0">
              <a:ln w="11430"/>
              <a:solidFill>
                <a:srgbClr val="00378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395536" y="908720"/>
            <a:ext cx="8352928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19349"/>
            <a:ext cx="1152128" cy="86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841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90550" y="1125538"/>
            <a:ext cx="8229600" cy="6624637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s-CO" sz="2400" b="1" dirty="0">
                <a:solidFill>
                  <a:srgbClr val="000099"/>
                </a:solidFill>
              </a:rPr>
              <a:t>	</a:t>
            </a:r>
            <a:endParaRPr lang="es-CO" sz="2400" b="1" dirty="0">
              <a:solidFill>
                <a:schemeClr val="tx2">
                  <a:lumMod val="50000"/>
                </a:schemeClr>
              </a:solidFill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s-CO" sz="2400" b="1" dirty="0">
                <a:solidFill>
                  <a:schemeClr val="tx2">
                    <a:lumMod val="50000"/>
                  </a:schemeClr>
                </a:solidFill>
              </a:rPr>
              <a:t>Roger </a:t>
            </a:r>
            <a:r>
              <a:rPr lang="es-CO" sz="2400" b="1" dirty="0" err="1">
                <a:solidFill>
                  <a:schemeClr val="tx2">
                    <a:lumMod val="50000"/>
                  </a:schemeClr>
                </a:solidFill>
              </a:rPr>
              <a:t>Addisson</a:t>
            </a:r>
            <a:r>
              <a:rPr lang="es-CO" sz="2400" b="1" dirty="0">
                <a:solidFill>
                  <a:schemeClr val="tx2">
                    <a:lumMod val="50000"/>
                  </a:schemeClr>
                </a:solidFill>
              </a:rPr>
              <a:t> ISPI (2001)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s-CO" sz="2800" dirty="0">
              <a:solidFill>
                <a:schemeClr val="tx2">
                  <a:lumMod val="50000"/>
                </a:schemeClr>
              </a:solidFill>
            </a:endParaRPr>
          </a:p>
          <a:p>
            <a:pPr marL="609600" indent="-609600">
              <a:lnSpc>
                <a:spcPct val="90000"/>
              </a:lnSpc>
            </a:pPr>
            <a:r>
              <a:rPr lang="es-CO" sz="2800" dirty="0">
                <a:solidFill>
                  <a:schemeClr val="tx2">
                    <a:lumMod val="50000"/>
                  </a:schemeClr>
                </a:solidFill>
              </a:rPr>
              <a:t>Comunique claramente cuál es el desempeño esperado.</a:t>
            </a:r>
          </a:p>
          <a:p>
            <a:pPr marL="609600" indent="-609600">
              <a:lnSpc>
                <a:spcPct val="90000"/>
              </a:lnSpc>
            </a:pPr>
            <a:r>
              <a:rPr lang="es-CO" sz="2800" dirty="0">
                <a:solidFill>
                  <a:schemeClr val="tx2">
                    <a:lumMod val="50000"/>
                  </a:schemeClr>
                </a:solidFill>
              </a:rPr>
              <a:t>Provea los recursos, herramientas y materiales necesarios para lograr los objetivos de desempeño.</a:t>
            </a:r>
          </a:p>
          <a:p>
            <a:pPr marL="609600" indent="-609600">
              <a:lnSpc>
                <a:spcPct val="90000"/>
              </a:lnSpc>
            </a:pPr>
            <a:r>
              <a:rPr lang="es-CO" sz="2800" dirty="0">
                <a:solidFill>
                  <a:schemeClr val="tx2">
                    <a:lumMod val="50000"/>
                  </a:schemeClr>
                </a:solidFill>
              </a:rPr>
              <a:t>Compense el buen desempeño.</a:t>
            </a:r>
          </a:p>
          <a:p>
            <a:pPr marL="609600" indent="-609600">
              <a:lnSpc>
                <a:spcPct val="90000"/>
              </a:lnSpc>
            </a:pPr>
            <a:r>
              <a:rPr lang="es-CO" sz="2800" dirty="0">
                <a:solidFill>
                  <a:schemeClr val="tx2">
                    <a:lumMod val="50000"/>
                  </a:schemeClr>
                </a:solidFill>
              </a:rPr>
              <a:t>De la capacitación requerida</a:t>
            </a:r>
          </a:p>
          <a:p>
            <a:pPr marL="609600" indent="-609600">
              <a:lnSpc>
                <a:spcPct val="90000"/>
              </a:lnSpc>
            </a:pPr>
            <a:r>
              <a:rPr lang="es-CO" sz="2800" dirty="0">
                <a:solidFill>
                  <a:schemeClr val="tx2">
                    <a:lumMod val="50000"/>
                  </a:schemeClr>
                </a:solidFill>
              </a:rPr>
              <a:t>Coordine la tarea con las habilidades requeridas.</a:t>
            </a:r>
          </a:p>
          <a:p>
            <a:pPr marL="609600" indent="-609600">
              <a:lnSpc>
                <a:spcPct val="90000"/>
              </a:lnSpc>
            </a:pPr>
            <a:r>
              <a:rPr lang="es-CO" sz="2800" dirty="0">
                <a:solidFill>
                  <a:schemeClr val="tx2">
                    <a:lumMod val="50000"/>
                  </a:schemeClr>
                </a:solidFill>
              </a:rPr>
              <a:t>Tenga en cuenta la motivación intrínseca.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67544" y="500221"/>
            <a:ext cx="8136904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CO" sz="36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¿C</a:t>
            </a:r>
            <a:r>
              <a:rPr lang="es-CO" sz="3600" b="1" spc="50" dirty="0" smtClean="0">
                <a:ln w="11430"/>
                <a:solidFill>
                  <a:srgbClr val="00378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ómo mejorar el desempeño?</a:t>
            </a:r>
            <a:endParaRPr lang="es-CO" sz="3600" b="1" spc="50" dirty="0">
              <a:ln w="11430"/>
              <a:solidFill>
                <a:srgbClr val="00378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755576" y="1124744"/>
            <a:ext cx="756084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19349"/>
            <a:ext cx="1152128" cy="86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564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196752"/>
            <a:ext cx="8216900" cy="3275012"/>
          </a:xfrm>
        </p:spPr>
        <p:txBody>
          <a:bodyPr>
            <a:noAutofit/>
          </a:bodyPr>
          <a:lstStyle/>
          <a:p>
            <a:pPr algn="just">
              <a:buFont typeface="Wingdings" charset="0"/>
              <a:buChar char="ü"/>
            </a:pPr>
            <a:r>
              <a:rPr lang="es-CO" sz="2800" dirty="0"/>
              <a:t>Sea directo y objetivo. Hable en términos de datos de trabajo.</a:t>
            </a:r>
          </a:p>
          <a:p>
            <a:pPr algn="just">
              <a:buFont typeface="Wingdings" charset="0"/>
              <a:buChar char="ü"/>
            </a:pPr>
            <a:r>
              <a:rPr lang="es-CO" sz="2800" dirty="0"/>
              <a:t>No personalice. </a:t>
            </a:r>
            <a:r>
              <a:rPr lang="ja-JP" altLang="es-CO" sz="2800" dirty="0">
                <a:latin typeface="Arial"/>
              </a:rPr>
              <a:t>“</a:t>
            </a:r>
            <a:r>
              <a:rPr lang="es-CO" sz="2800" dirty="0"/>
              <a:t>Usted es muy lento para hacer los informes</a:t>
            </a:r>
            <a:r>
              <a:rPr lang="ja-JP" altLang="es-CO" sz="2800" dirty="0">
                <a:latin typeface="Arial"/>
              </a:rPr>
              <a:t>”</a:t>
            </a:r>
            <a:endParaRPr lang="es-CO" sz="2800" dirty="0"/>
          </a:p>
          <a:p>
            <a:pPr algn="just">
              <a:buFont typeface="Wingdings" charset="0"/>
              <a:buChar char="ü"/>
            </a:pPr>
            <a:r>
              <a:rPr lang="es-CO" sz="2800" dirty="0"/>
              <a:t>Anime al colaborador a hablar.</a:t>
            </a:r>
          </a:p>
          <a:p>
            <a:pPr algn="just">
              <a:buFont typeface="Wingdings" charset="0"/>
              <a:buChar char="ü"/>
            </a:pPr>
            <a:r>
              <a:rPr lang="es-CO" sz="2800" dirty="0"/>
              <a:t>Escuche activamente.</a:t>
            </a:r>
          </a:p>
          <a:p>
            <a:pPr algn="just">
              <a:buFont typeface="Wingdings" charset="0"/>
              <a:buChar char="ü"/>
            </a:pPr>
            <a:r>
              <a:rPr lang="es-CO" sz="2800" dirty="0"/>
              <a:t>Evite </a:t>
            </a:r>
            <a:r>
              <a:rPr lang="ja-JP" altLang="es-CO" sz="2800" dirty="0">
                <a:latin typeface="Arial"/>
              </a:rPr>
              <a:t>“</a:t>
            </a:r>
            <a:r>
              <a:rPr lang="es-CO" sz="2800" dirty="0"/>
              <a:t>darle vueltas a los asuntos</a:t>
            </a:r>
            <a:r>
              <a:rPr lang="ja-JP" altLang="es-CO" sz="2800" dirty="0">
                <a:latin typeface="Arial"/>
              </a:rPr>
              <a:t>”</a:t>
            </a:r>
            <a:r>
              <a:rPr lang="es-CO" sz="2800" dirty="0"/>
              <a:t> </a:t>
            </a:r>
          </a:p>
          <a:p>
            <a:pPr algn="just">
              <a:buFont typeface="Wingdings" charset="0"/>
              <a:buChar char="ü"/>
            </a:pPr>
            <a:r>
              <a:rPr lang="es-CO" sz="2800" dirty="0"/>
              <a:t>Asegúrese que la persona salga sabiendo exactamente que está haciendo bien y que está haciendo mal. </a:t>
            </a:r>
          </a:p>
          <a:p>
            <a:pPr algn="just">
              <a:buFontTx/>
              <a:buNone/>
            </a:pPr>
            <a:endParaRPr lang="es-CO" sz="2800" dirty="0"/>
          </a:p>
          <a:p>
            <a:pPr algn="just">
              <a:buFontTx/>
              <a:buNone/>
            </a:pPr>
            <a:endParaRPr lang="es-CO" sz="2800" dirty="0"/>
          </a:p>
          <a:p>
            <a:pPr algn="just">
              <a:buFontTx/>
              <a:buNone/>
            </a:pPr>
            <a:endParaRPr lang="es-CO" sz="2800" dirty="0"/>
          </a:p>
        </p:txBody>
      </p:sp>
      <p:sp>
        <p:nvSpPr>
          <p:cNvPr id="4" name="3 Rectángulo"/>
          <p:cNvSpPr/>
          <p:nvPr/>
        </p:nvSpPr>
        <p:spPr>
          <a:xfrm>
            <a:off x="0" y="332656"/>
            <a:ext cx="914400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CO" sz="36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</a:t>
            </a:r>
            <a:r>
              <a:rPr lang="es-CO" sz="36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ecomendaciones</a:t>
            </a:r>
            <a:endParaRPr lang="es-CO" sz="3600" b="1" spc="50" dirty="0">
              <a:ln w="11430"/>
              <a:solidFill>
                <a:srgbClr val="00378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395536" y="908720"/>
            <a:ext cx="8352928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19349"/>
            <a:ext cx="1152128" cy="86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42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44000" cy="489654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1519"/>
            <a:ext cx="9144000" cy="2154436"/>
          </a:xfr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CO" sz="8000" cap="none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Paso 4:</a:t>
            </a:r>
            <a:r>
              <a:rPr lang="es-CO" sz="5400" cap="none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es-CO" sz="5400" cap="none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es-CO" sz="5400" cap="none" spc="50" dirty="0" smtClean="0">
                <a:ln w="11430"/>
                <a:solidFill>
                  <a:srgbClr val="00378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Plan de Acción.</a:t>
            </a:r>
            <a:endParaRPr lang="es-CO" sz="5400" cap="none" spc="50" dirty="0">
              <a:ln w="11430"/>
              <a:solidFill>
                <a:srgbClr val="00378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19349"/>
            <a:ext cx="1152128" cy="86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351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971550" y="476250"/>
            <a:ext cx="7772400" cy="133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s-ES" sz="3200" b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PLAN DE DESARRROLLO</a:t>
            </a:r>
            <a:br>
              <a:rPr lang="es-ES" sz="3200" b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</a:br>
            <a:r>
              <a:rPr lang="es-ES" sz="3200" b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COMPETENCIAS</a:t>
            </a:r>
            <a:br>
              <a:rPr lang="es-ES" sz="3200" b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</a:br>
            <a:endParaRPr lang="es-ES" sz="3200" b="1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995738" y="1720850"/>
            <a:ext cx="11525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CO" sz="2800" b="1">
                <a:solidFill>
                  <a:srgbClr val="000066"/>
                </a:solidFill>
              </a:rPr>
              <a:t>PLAN</a:t>
            </a:r>
            <a:endParaRPr lang="es-ES" sz="2800" b="1">
              <a:solidFill>
                <a:srgbClr val="000066"/>
              </a:solidFill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547813" y="2878138"/>
            <a:ext cx="280035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s-CO" sz="2400" b="1">
                <a:solidFill>
                  <a:srgbClr val="000066"/>
                </a:solidFill>
              </a:rPr>
              <a:t>Propósito </a:t>
            </a:r>
            <a:endParaRPr lang="es-ES" sz="2400" b="1">
              <a:solidFill>
                <a:srgbClr val="000066"/>
              </a:solidFill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4787900" y="2852738"/>
            <a:ext cx="2808288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s-CO" sz="2400" b="1">
                <a:solidFill>
                  <a:srgbClr val="000066"/>
                </a:solidFill>
              </a:rPr>
              <a:t>Acciones</a:t>
            </a:r>
            <a:r>
              <a:rPr lang="es-CO">
                <a:latin typeface="Times New Roman" charset="0"/>
              </a:rPr>
              <a:t> </a:t>
            </a:r>
            <a:endParaRPr lang="es-ES">
              <a:latin typeface="Times New Roman" charset="0"/>
            </a:endParaRPr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4500563" y="2203450"/>
            <a:ext cx="107950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 flipH="1">
            <a:off x="3419475" y="2203450"/>
            <a:ext cx="1081088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1547813" y="3429000"/>
            <a:ext cx="2808287" cy="1016000"/>
          </a:xfrm>
          <a:prstGeom prst="rect">
            <a:avLst/>
          </a:prstGeom>
          <a:solidFill>
            <a:srgbClr val="E0F1F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s-CO" sz="2000">
                <a:solidFill>
                  <a:srgbClr val="000066"/>
                </a:solidFill>
              </a:rPr>
              <a:t>Comportamientos “claves” esperados  en un periodo de tiempo</a:t>
            </a:r>
            <a:endParaRPr lang="es-ES" sz="2000">
              <a:solidFill>
                <a:srgbClr val="000066"/>
              </a:solidFill>
            </a:endParaRP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4787900" y="3429000"/>
            <a:ext cx="2879725" cy="1016000"/>
          </a:xfrm>
          <a:prstGeom prst="rect">
            <a:avLst/>
          </a:prstGeom>
          <a:solidFill>
            <a:srgbClr val="E0F1F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s-CO" sz="2000">
                <a:solidFill>
                  <a:srgbClr val="000066"/>
                </a:solidFill>
              </a:rPr>
              <a:t>Actividades concretas orientadas a  fortalezas y debilidades</a:t>
            </a:r>
            <a:endParaRPr lang="es-ES" sz="2000">
              <a:solidFill>
                <a:srgbClr val="000066"/>
              </a:solidFill>
            </a:endParaRP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1908175" y="4868863"/>
            <a:ext cx="5256213" cy="1152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SzPct val="140000"/>
              <a:buFont typeface="Wingdings" charset="0"/>
              <a:buChar char="§"/>
            </a:pPr>
            <a:r>
              <a:rPr lang="es-CO">
                <a:solidFill>
                  <a:srgbClr val="000066"/>
                </a:solidFill>
              </a:rPr>
              <a:t>Proceso continuo y sistemático </a:t>
            </a:r>
          </a:p>
          <a:p>
            <a:pPr algn="ctr">
              <a:buSzPct val="140000"/>
              <a:buFont typeface="Wingdings" charset="0"/>
              <a:buChar char="§"/>
            </a:pPr>
            <a:r>
              <a:rPr lang="es-CO">
                <a:solidFill>
                  <a:srgbClr val="000066"/>
                </a:solidFill>
              </a:rPr>
              <a:t>Requiere conocimiento de la persona </a:t>
            </a:r>
          </a:p>
          <a:p>
            <a:pPr algn="ctr">
              <a:buSzPct val="140000"/>
              <a:buFont typeface="Wingdings" charset="0"/>
              <a:buChar char="§"/>
            </a:pPr>
            <a:r>
              <a:rPr lang="es-CO">
                <a:solidFill>
                  <a:srgbClr val="000066"/>
                </a:solidFill>
              </a:rPr>
              <a:t>Participación  jefe - empleado</a:t>
            </a:r>
            <a:endParaRPr lang="es-ES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539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0668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s-ES" sz="3600" b="1">
                <a:latin typeface="Times New Roman" charset="0"/>
              </a:rPr>
              <a:t>PLAN DE DESARROLLO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95288" y="1244600"/>
            <a:ext cx="8748712" cy="478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s-ES_tradnl" sz="2400">
                <a:latin typeface="Times New Roman" charset="0"/>
              </a:rPr>
              <a:t>Acciones sobre compromisos personales para el mejoramiento de comportamientos que lleven a un mejor desempeño.</a:t>
            </a:r>
          </a:p>
          <a:p>
            <a:pPr algn="just"/>
            <a:endParaRPr lang="es-ES_tradnl" sz="2400">
              <a:latin typeface="Times New Roman" charset="0"/>
            </a:endParaRPr>
          </a:p>
          <a:p>
            <a:pPr algn="just">
              <a:buFont typeface="Wingdings" charset="0"/>
              <a:buChar char="ü"/>
            </a:pPr>
            <a:r>
              <a:rPr lang="es-ES_tradnl" sz="2000">
                <a:latin typeface="Times New Roman" charset="0"/>
              </a:rPr>
              <a:t>Ganar conciencia de la importancia de la competencia</a:t>
            </a:r>
          </a:p>
          <a:p>
            <a:pPr algn="just">
              <a:buFont typeface="Wingdings" charset="0"/>
              <a:buChar char="ü"/>
            </a:pPr>
            <a:endParaRPr lang="es-ES_tradnl" sz="2000">
              <a:latin typeface="Times New Roman" charset="0"/>
            </a:endParaRPr>
          </a:p>
          <a:p>
            <a:pPr algn="just">
              <a:buFont typeface="Wingdings" charset="0"/>
              <a:buChar char="ü"/>
            </a:pPr>
            <a:r>
              <a:rPr lang="es-ES_tradnl" sz="2000">
                <a:latin typeface="Times New Roman" charset="0"/>
              </a:rPr>
              <a:t>Conocer la competencia y sus indicadores</a:t>
            </a:r>
          </a:p>
          <a:p>
            <a:pPr algn="just">
              <a:buFont typeface="Wingdings" charset="0"/>
              <a:buChar char="ü"/>
            </a:pPr>
            <a:endParaRPr lang="es-ES_tradnl" sz="2000">
              <a:latin typeface="Times New Roman" charset="0"/>
            </a:endParaRPr>
          </a:p>
          <a:p>
            <a:pPr algn="just">
              <a:buFont typeface="Wingdings" charset="0"/>
              <a:buChar char="ü"/>
            </a:pPr>
            <a:r>
              <a:rPr lang="es-ES_tradnl" sz="2000">
                <a:latin typeface="Times New Roman" charset="0"/>
              </a:rPr>
              <a:t>Identificar los indicadores a adquirir o fortalecer</a:t>
            </a:r>
          </a:p>
          <a:p>
            <a:pPr algn="just">
              <a:buFont typeface="Wingdings" charset="0"/>
              <a:buChar char="ü"/>
            </a:pPr>
            <a:endParaRPr lang="es-ES_tradnl" sz="2000">
              <a:latin typeface="Times New Roman" charset="0"/>
            </a:endParaRPr>
          </a:p>
          <a:p>
            <a:pPr algn="just">
              <a:buFont typeface="Wingdings" charset="0"/>
              <a:buChar char="ü"/>
            </a:pPr>
            <a:r>
              <a:rPr lang="es-ES_tradnl" sz="2000">
                <a:latin typeface="Times New Roman" charset="0"/>
              </a:rPr>
              <a:t>Identificar obstaculizadores</a:t>
            </a:r>
          </a:p>
          <a:p>
            <a:pPr algn="just">
              <a:buFont typeface="Wingdings" charset="0"/>
              <a:buNone/>
            </a:pPr>
            <a:endParaRPr lang="es-ES_tradnl" sz="2000">
              <a:latin typeface="Times New Roman" charset="0"/>
            </a:endParaRPr>
          </a:p>
          <a:p>
            <a:pPr algn="just">
              <a:buFont typeface="Wingdings" charset="0"/>
              <a:buChar char="ü"/>
            </a:pPr>
            <a:r>
              <a:rPr lang="es-ES_tradnl" sz="2000">
                <a:latin typeface="Times New Roman" charset="0"/>
              </a:rPr>
              <a:t>Contestar preguntas:	* </a:t>
            </a:r>
            <a:r>
              <a:rPr lang="es-ES_tradnl">
                <a:latin typeface="Times New Roman" charset="0"/>
              </a:rPr>
              <a:t>Qué debo dejar de hacer	</a:t>
            </a:r>
          </a:p>
          <a:p>
            <a:pPr lvl="4" algn="just">
              <a:buFont typeface="Wingdings" charset="0"/>
              <a:buNone/>
            </a:pPr>
            <a:r>
              <a:rPr lang="es-ES_tradnl">
                <a:latin typeface="Times New Roman" charset="0"/>
              </a:rPr>
              <a:t>	* Qué debo continuar haciendo</a:t>
            </a:r>
          </a:p>
          <a:p>
            <a:pPr lvl="4" algn="just">
              <a:buFont typeface="Wingdings" charset="0"/>
              <a:buNone/>
            </a:pPr>
            <a:r>
              <a:rPr lang="es-ES_tradnl">
                <a:latin typeface="Times New Roman" charset="0"/>
              </a:rPr>
              <a:t>	* Qué debo adquirir</a:t>
            </a:r>
          </a:p>
          <a:p>
            <a:pPr algn="just">
              <a:buFont typeface="Wingdings" charset="0"/>
              <a:buChar char="ü"/>
            </a:pPr>
            <a:r>
              <a:rPr lang="es-ES_tradnl" sz="2000">
                <a:latin typeface="Times New Roman" charset="0"/>
              </a:rPr>
              <a:t>Hacer seguimiento</a:t>
            </a:r>
          </a:p>
        </p:txBody>
      </p:sp>
    </p:spTree>
    <p:extLst>
      <p:ext uri="{BB962C8B-B14F-4D97-AF65-F5344CB8AC3E}">
        <p14:creationId xmlns:p14="http://schemas.microsoft.com/office/powerpoint/2010/main" val="194072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s-CO" sz="4000" b="1">
                <a:solidFill>
                  <a:schemeClr val="bg1"/>
                </a:solidFill>
              </a:rPr>
              <a:t>Plan de acción</a:t>
            </a:r>
            <a:endParaRPr lang="es-ES" sz="4000" b="1">
              <a:solidFill>
                <a:schemeClr val="bg1"/>
              </a:solidFill>
            </a:endParaRP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611188" y="4365625"/>
            <a:ext cx="8064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>
              <a:latin typeface="Times New Roman" charset="0"/>
            </a:endParaRPr>
          </a:p>
        </p:txBody>
      </p:sp>
      <p:graphicFrame>
        <p:nvGraphicFramePr>
          <p:cNvPr id="40964" name="Group 4"/>
          <p:cNvGraphicFramePr>
            <a:graphicFrameLocks noGrp="1"/>
          </p:cNvGraphicFramePr>
          <p:nvPr>
            <p:ph type="tbl" idx="1"/>
          </p:nvPr>
        </p:nvGraphicFramePr>
        <p:xfrm>
          <a:off x="71438" y="1628775"/>
          <a:ext cx="8961437" cy="3377756"/>
        </p:xfrm>
        <a:graphic>
          <a:graphicData uri="http://schemas.openxmlformats.org/drawingml/2006/table">
            <a:tbl>
              <a:tblPr/>
              <a:tblGrid>
                <a:gridCol w="1792287"/>
                <a:gridCol w="1792288"/>
                <a:gridCol w="1792287"/>
                <a:gridCol w="1792288"/>
                <a:gridCol w="1792287"/>
              </a:tblGrid>
              <a:tr h="676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QUÉ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Acciones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CÓMO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Estrategias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QUIÉN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Responsables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CUÁNDO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Tiempos de acción y de seguimiento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OBSTÁCULOS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 vencer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2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0148036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251885" y="244961"/>
            <a:ext cx="8544983" cy="563231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6993903" algn="ctr" rotWithShape="0">
              <a:schemeClr val="bg2"/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51886" y="260648"/>
            <a:ext cx="8544982" cy="5262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457200"/>
            <a:endParaRPr lang="es-ES_tradnl" sz="12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 defTabSz="457200"/>
            <a:r>
              <a:rPr lang="es-ES_tradnl" sz="1200" b="1" dirty="0" smtClean="0">
                <a:solidFill>
                  <a:srgbClr val="000000"/>
                </a:solidFill>
                <a:latin typeface="Arial"/>
                <a:cs typeface="Arial"/>
              </a:rPr>
              <a:t>HERRAMIENTA PARA GERENCIAR EL  DESEMPEÑO</a:t>
            </a:r>
          </a:p>
          <a:p>
            <a:pPr algn="ctr" defTabSz="457200"/>
            <a:endParaRPr lang="es-ES_tradnl" sz="12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just" defTabSz="457200"/>
            <a:endParaRPr lang="es-ES_tradnl" sz="12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algn="just" defTabSz="457200"/>
            <a:r>
              <a:rPr lang="es-ES_tradnl" sz="1200" b="1" dirty="0" smtClean="0">
                <a:solidFill>
                  <a:srgbClr val="000000"/>
                </a:solidFill>
                <a:latin typeface="Arial"/>
                <a:cs typeface="Arial"/>
              </a:rPr>
              <a:t>Apreciado participante:</a:t>
            </a:r>
          </a:p>
          <a:p>
            <a:pPr algn="just" defTabSz="457200"/>
            <a:endParaRPr lang="es-CO" sz="12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just" defTabSz="457200"/>
            <a:r>
              <a:rPr lang="es-CO" sz="1200" dirty="0" smtClean="0">
                <a:solidFill>
                  <a:srgbClr val="000000"/>
                </a:solidFill>
                <a:latin typeface="Arial"/>
                <a:cs typeface="Arial"/>
              </a:rPr>
              <a:t>Esta es una herramienta que le aportará en su labor como lider y le permitirá espacios de comunicación estructurados  para realizar el apoyo, seguimiento y dirección que requiere su equipo para lograr los resultados proyectados.</a:t>
            </a:r>
          </a:p>
          <a:p>
            <a:pPr algn="just" defTabSz="457200"/>
            <a:endParaRPr lang="es-CO" sz="12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just" defTabSz="457200"/>
            <a:r>
              <a:rPr lang="es-CO" sz="1200" dirty="0" smtClean="0">
                <a:solidFill>
                  <a:srgbClr val="000000"/>
                </a:solidFill>
                <a:latin typeface="Arial"/>
                <a:cs typeface="Arial"/>
              </a:rPr>
              <a:t>La retroalimentacion es un proceso que debe ser constante y frecuente  por eso estas reuniones con cada uno de sus colaboradores  deben hacerse independintemente de las evaluaciones de desempeño determinadas por la organización a la que usted pertenece.</a:t>
            </a:r>
          </a:p>
          <a:p>
            <a:pPr algn="just" defTabSz="457200"/>
            <a:endParaRPr lang="es-ES_tradnl" sz="12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just" defTabSz="457200"/>
            <a:r>
              <a:rPr lang="es-ES" sz="1200" dirty="0" smtClean="0">
                <a:solidFill>
                  <a:srgbClr val="000000"/>
                </a:solidFill>
                <a:latin typeface="Arial"/>
                <a:cs typeface="Arial"/>
              </a:rPr>
              <a:t>A medida que usted pone en práctica las sesiones de </a:t>
            </a:r>
            <a:r>
              <a:rPr lang="es-ES" sz="1200" dirty="0" err="1" smtClean="0">
                <a:solidFill>
                  <a:srgbClr val="000000"/>
                </a:solidFill>
                <a:latin typeface="Arial"/>
                <a:cs typeface="Arial"/>
              </a:rPr>
              <a:t>retroalimentacion</a:t>
            </a:r>
            <a:r>
              <a:rPr lang="es-ES" sz="1200" dirty="0" smtClean="0">
                <a:solidFill>
                  <a:srgbClr val="000000"/>
                </a:solidFill>
                <a:latin typeface="Arial"/>
                <a:cs typeface="Arial"/>
              </a:rPr>
              <a:t>, sus colaboradores se harán conscientes de que usted se preocupa verdaderamente por ellos y esta comprometido con el proceso de crecimiento y desarrollo de cada uno. Esto se debe reflejar  en el compromiso que ellos asumen y la motivación por lograr los resultados. </a:t>
            </a:r>
          </a:p>
          <a:p>
            <a:pPr algn="just" defTabSz="457200"/>
            <a:endParaRPr lang="es-ES" sz="12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just" defTabSz="457200"/>
            <a:r>
              <a:rPr lang="es-ES" sz="1200" dirty="0" smtClean="0">
                <a:solidFill>
                  <a:srgbClr val="000000"/>
                </a:solidFill>
                <a:latin typeface="Arial"/>
                <a:cs typeface="Arial"/>
              </a:rPr>
              <a:t>Finalmente un </a:t>
            </a:r>
            <a:r>
              <a:rPr lang="es-ES" sz="1200" dirty="0" err="1" smtClean="0">
                <a:solidFill>
                  <a:srgbClr val="000000"/>
                </a:solidFill>
                <a:latin typeface="Arial"/>
                <a:cs typeface="Arial"/>
              </a:rPr>
              <a:t>lider</a:t>
            </a:r>
            <a:r>
              <a:rPr lang="es-ES" sz="1200" dirty="0" smtClean="0">
                <a:solidFill>
                  <a:srgbClr val="000000"/>
                </a:solidFill>
                <a:latin typeface="Arial"/>
                <a:cs typeface="Arial"/>
              </a:rPr>
              <a:t> efectivo logra simentar una fuerte alianza para el desempeño con cada uno de sus colaboradores.</a:t>
            </a:r>
            <a:endParaRPr lang="es-ES_tradnl" sz="12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just" defTabSz="457200"/>
            <a:r>
              <a:rPr lang="es-ES" sz="1200" dirty="0" smtClean="0">
                <a:solidFill>
                  <a:srgbClr val="000000"/>
                </a:solidFill>
                <a:latin typeface="Arial"/>
                <a:cs typeface="Arial"/>
              </a:rPr>
              <a:t> </a:t>
            </a:r>
            <a:endParaRPr lang="es-ES_tradnl" sz="12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just" defTabSz="457200"/>
            <a:r>
              <a:rPr lang="es-ES" sz="1200" dirty="0" smtClean="0">
                <a:solidFill>
                  <a:srgbClr val="000000"/>
                </a:solidFill>
                <a:latin typeface="Arial"/>
                <a:cs typeface="Arial"/>
              </a:rPr>
              <a:t>No olvide que la comunicación  esta compuesta por el lenguaje verbal, el no verbal y el tono  por esto debe ser muy cuidadoso y sincero  para que realmente logre una relación de confianza.</a:t>
            </a:r>
          </a:p>
          <a:p>
            <a:pPr algn="just" defTabSz="457200"/>
            <a:endParaRPr lang="es-ES_tradnl" sz="12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just" defTabSz="457200"/>
            <a:r>
              <a:rPr lang="es-ES_tradnl" sz="1200" dirty="0" smtClean="0">
                <a:solidFill>
                  <a:srgbClr val="000000"/>
                </a:solidFill>
                <a:latin typeface="Arial"/>
                <a:cs typeface="Arial"/>
              </a:rPr>
              <a:t>Esta herramienta esta conformada por las siguientes guías:</a:t>
            </a:r>
          </a:p>
          <a:p>
            <a:pPr algn="just" defTabSz="457200"/>
            <a:endParaRPr lang="es-ES_tradnl" sz="12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just" defTabSz="457200"/>
            <a:r>
              <a:rPr lang="es-ES_tradnl" sz="1200" dirty="0" smtClean="0">
                <a:solidFill>
                  <a:srgbClr val="000000"/>
                </a:solidFill>
                <a:latin typeface="Arial"/>
                <a:cs typeface="Arial"/>
              </a:rPr>
              <a:t>1) Construya relaciones de confianza.</a:t>
            </a:r>
          </a:p>
          <a:p>
            <a:pPr algn="just" defTabSz="457200"/>
            <a:r>
              <a:rPr lang="es-ES" sz="1200" dirty="0" smtClean="0">
                <a:solidFill>
                  <a:srgbClr val="000000"/>
                </a:solidFill>
                <a:latin typeface="Arial"/>
                <a:cs typeface="Arial"/>
              </a:rPr>
              <a:t>2) Sesión de retroalimentación y seguimiento.</a:t>
            </a:r>
            <a:endParaRPr lang="es-ES_tradnl" sz="12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just" defTabSz="457200"/>
            <a:r>
              <a:rPr lang="es-ES" sz="1200" dirty="0" smtClean="0">
                <a:solidFill>
                  <a:srgbClr val="000000"/>
                </a:solidFill>
                <a:latin typeface="Arial"/>
                <a:cs typeface="Arial"/>
              </a:rPr>
              <a:t>3) Diagnóstico individualizado.</a:t>
            </a:r>
          </a:p>
          <a:p>
            <a:pPr algn="just" defTabSz="457200"/>
            <a:r>
              <a:rPr lang="es-ES" sz="1200" dirty="0">
                <a:solidFill>
                  <a:srgbClr val="000000"/>
                </a:solidFill>
                <a:latin typeface="Arial"/>
                <a:cs typeface="Arial"/>
              </a:rPr>
              <a:t>4</a:t>
            </a:r>
            <a:r>
              <a:rPr lang="es-ES" sz="1200" dirty="0" smtClean="0">
                <a:solidFill>
                  <a:srgbClr val="000000"/>
                </a:solidFill>
                <a:latin typeface="Arial"/>
                <a:cs typeface="Arial"/>
              </a:rPr>
              <a:t>) Sesión de seguimiento.</a:t>
            </a:r>
            <a:endParaRPr lang="es-ES_tradnl" sz="12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19349"/>
            <a:ext cx="1152128" cy="86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602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23851" y="619562"/>
            <a:ext cx="8532284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457200"/>
            <a:r>
              <a:rPr lang="es-CO" sz="1000" dirty="0">
                <a:solidFill>
                  <a:prstClr val="black"/>
                </a:solidFill>
              </a:rPr>
              <a:t>Nombre </a:t>
            </a:r>
            <a:r>
              <a:rPr lang="es-CO" sz="1000" dirty="0" smtClean="0">
                <a:solidFill>
                  <a:prstClr val="black"/>
                </a:solidFill>
              </a:rPr>
              <a:t>colaborador:______________________________________________________________________________ Dpto.___________________________________________________ Cargo___________________________________</a:t>
            </a:r>
          </a:p>
          <a:p>
            <a:pPr defTabSz="457200"/>
            <a:r>
              <a:rPr lang="es-CO" sz="1000" dirty="0" smtClean="0">
                <a:solidFill>
                  <a:prstClr val="black"/>
                </a:solidFill>
              </a:rPr>
              <a:t>Jefe Inmediato:___________________________________________________ Antigüedad______________________</a:t>
            </a:r>
          </a:p>
          <a:p>
            <a:pPr defTabSz="457200"/>
            <a:r>
              <a:rPr lang="es-CO" sz="1000" dirty="0" smtClean="0">
                <a:solidFill>
                  <a:prstClr val="black"/>
                </a:solidFill>
              </a:rPr>
              <a:t>Fecha de elaboraciön__________________</a:t>
            </a:r>
            <a:endParaRPr lang="es-MX" sz="1000" dirty="0">
              <a:solidFill>
                <a:prstClr val="black"/>
              </a:solidFill>
            </a:endParaRPr>
          </a:p>
        </p:txBody>
      </p:sp>
      <p:graphicFrame>
        <p:nvGraphicFramePr>
          <p:cNvPr id="15366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134663"/>
              </p:ext>
            </p:extLst>
          </p:nvPr>
        </p:nvGraphicFramePr>
        <p:xfrm>
          <a:off x="323849" y="1479848"/>
          <a:ext cx="8532286" cy="18516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532286"/>
              </a:tblGrid>
              <a:tr h="14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¿Cómo decribiría usted a su colaborador?</a:t>
                      </a:r>
                    </a:p>
                  </a:txBody>
                  <a:tcPr marL="121920" marR="121920" marT="34290" marB="34290" horzOverflow="overflow">
                    <a:lnL w="1905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¿Qué diría de su forma de ser con los compañeros?</a:t>
                      </a:r>
                      <a:endParaRPr kumimoji="0" lang="es-MX" sz="900" b="0" i="0" u="none" strike="noStrike" cap="none" normalizeH="0" baseline="0" dirty="0">
                        <a:ln>
                          <a:noFill/>
                        </a:ln>
                        <a:noFill/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21920" marR="121920" marT="34290" marB="34290" horzOverflow="overflow">
                    <a:lnL w="1905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Describa la actitud de su colaborador ante el trabajo</a:t>
                      </a:r>
                    </a:p>
                  </a:txBody>
                  <a:tcPr marL="121920" marR="121920" marT="34290" marB="34290" horzOverflow="overflow">
                    <a:lnL w="1905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Describa la situación familiar de su colaborador</a:t>
                      </a:r>
                      <a:endParaRPr kumimoji="0" lang="es-MX" sz="900" b="0" i="0" u="none" strike="noStrike" cap="none" normalizeH="0" baseline="0" dirty="0">
                        <a:ln>
                          <a:noFill/>
                        </a:ln>
                        <a:noFill/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21920" marR="121920" marT="34290" marB="34290" horzOverflow="overflow">
                    <a:lnL w="1905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¿Qué actividades realiza en su tiempo libre?</a:t>
                      </a:r>
                      <a:endParaRPr kumimoji="0" lang="es-MX" sz="900" b="0" i="0" u="none" strike="noStrike" cap="none" normalizeH="0" baseline="0" dirty="0">
                        <a:ln>
                          <a:noFill/>
                        </a:ln>
                        <a:noFill/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21920" marR="121920" marT="34290" marB="34290" horzOverflow="overflow">
                    <a:lnL w="1905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¿Cuáles  son sus metas a corto y mediano plazo?</a:t>
                      </a:r>
                      <a:endParaRPr kumimoji="0" lang="es-MX" sz="900" b="0" i="0" u="none" strike="noStrike" cap="none" normalizeH="0" baseline="0" dirty="0">
                        <a:ln>
                          <a:noFill/>
                        </a:ln>
                        <a:noFill/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21920" marR="121920" marT="34290" marB="34290" horzOverflow="overflow">
                    <a:lnL w="1905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0" i="0" u="none" strike="noStrike" cap="none" normalizeH="0" baseline="0" dirty="0" smtClean="0">
                          <a:ln>
                            <a:noFill/>
                          </a:ln>
                          <a:noFill/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¿Qué espera lograr en la vida?</a:t>
                      </a:r>
                      <a:endParaRPr kumimoji="0" lang="es-MX" sz="900" b="0" i="0" u="none" strike="noStrike" cap="none" normalizeH="0" baseline="0" dirty="0">
                        <a:ln>
                          <a:noFill/>
                        </a:ln>
                        <a:noFill/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21920" marR="121920" marT="34290" marB="34290" horzOverflow="overflow">
                    <a:lnL w="1905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0" i="0" u="none" strike="noStrike" cap="none" normalizeH="0" baseline="0" dirty="0" smtClean="0">
                          <a:ln>
                            <a:noFill/>
                          </a:ln>
                          <a:noFill/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¿Qué es lo que más le motiva para trabajar?</a:t>
                      </a:r>
                      <a:endParaRPr kumimoji="0" lang="es-MX" sz="900" b="0" i="0" u="none" strike="noStrike" cap="none" normalizeH="0" baseline="0" dirty="0">
                        <a:ln>
                          <a:noFill/>
                        </a:ln>
                        <a:noFill/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21920" marR="121920" marT="34290" marB="34290" horzOverflow="overflow">
                    <a:lnL w="1905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0" i="0" u="none" strike="noStrike" cap="none" normalizeH="0" baseline="0" dirty="0" smtClean="0">
                          <a:ln>
                            <a:noFill/>
                          </a:ln>
                          <a:noFill/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¿cómo se siente en Opti?</a:t>
                      </a:r>
                      <a:endParaRPr kumimoji="0" lang="es-MX" sz="900" b="0" i="0" u="none" strike="noStrike" cap="none" normalizeH="0" baseline="0" dirty="0">
                        <a:ln>
                          <a:noFill/>
                        </a:ln>
                        <a:noFill/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21920" marR="121920" marT="34290" marB="34290" horzOverflow="overflow">
                    <a:lnL w="1905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" name="CuadroTexto 21"/>
          <p:cNvSpPr txBox="1"/>
          <p:nvPr/>
        </p:nvSpPr>
        <p:spPr>
          <a:xfrm>
            <a:off x="304800" y="260648"/>
            <a:ext cx="4629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s-CO" sz="1200" dirty="0" smtClean="0">
                <a:solidFill>
                  <a:prstClr val="black"/>
                </a:solidFill>
                <a:latin typeface="Arial"/>
                <a:cs typeface="Arial"/>
              </a:rPr>
              <a:t>1.CONSTRUYA RELACIONES DE CONFIANZA</a:t>
            </a:r>
            <a:endParaRPr lang="es-CO"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296738" y="3456856"/>
            <a:ext cx="8559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s-CO" sz="1000" dirty="0" smtClean="0">
                <a:solidFill>
                  <a:prstClr val="black"/>
                </a:solidFill>
                <a:latin typeface="Arial"/>
                <a:cs typeface="Arial"/>
              </a:rPr>
              <a:t>Haga una reflexión sobre su actitud,sus sentimientos hacia este colaborador. Sea muy sincero con usted mismo de la habilidad que tenga usted para saber exactamente que siente y espera de cada colaborador depende el éxito de la relación de que usted pueda ser objetivo en su apreciación. </a:t>
            </a:r>
            <a:endParaRPr lang="es-CO" sz="1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graphicFrame>
        <p:nvGraphicFramePr>
          <p:cNvPr id="24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501700"/>
              </p:ext>
            </p:extLst>
          </p:nvPr>
        </p:nvGraphicFramePr>
        <p:xfrm>
          <a:off x="304800" y="3960912"/>
          <a:ext cx="8534400" cy="21640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534400"/>
              </a:tblGrid>
              <a:tr h="500146">
                <a:tc>
                  <a:txBody>
                    <a:bodyPr/>
                    <a:lstStyle/>
                    <a:p>
                      <a:pPr lvl="0" algn="l"/>
                      <a:r>
                        <a:rPr lang="es-ES" sz="1000" b="1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¿</a:t>
                      </a:r>
                      <a:r>
                        <a:rPr lang="es-ES" sz="1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Se le facilita la comunicación con este colaborador? ¿Es fluida, clara, sincera?  Usted cree que hay confianza?</a:t>
                      </a:r>
                    </a:p>
                    <a:p>
                      <a:pPr lvl="0" algn="l"/>
                      <a:endParaRPr lang="es-ES" sz="1000" b="0" kern="120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lvl="0" algn="l"/>
                      <a:endParaRPr lang="es-ES_tradnl" sz="1000" b="0" kern="120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121920" marR="121920" marT="34290" marB="34290" horzOverflow="overflow">
                    <a:lnL w="1905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36">
                <a:tc>
                  <a:txBody>
                    <a:bodyPr/>
                    <a:lstStyle/>
                    <a:p>
                      <a:pPr lvl="0"/>
                      <a:r>
                        <a:rPr lang="es-ES" sz="1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Describa la relación actual con este colaborador. ¿Cómo es? ¿Que siente con respecto a él?</a:t>
                      </a:r>
                    </a:p>
                    <a:p>
                      <a:pPr lvl="0"/>
                      <a:endParaRPr lang="es-ES" sz="1000" b="0" kern="120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lvl="0"/>
                      <a:endParaRPr lang="es-ES_tradnl" sz="1000" b="0" kern="120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121920" marR="121920" marT="34290" marB="34290" horzOverflow="overflow">
                    <a:lnL w="1905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453">
                <a:tc>
                  <a:txBody>
                    <a:bodyPr/>
                    <a:lstStyle/>
                    <a:p>
                      <a:pPr lvl="0"/>
                      <a:r>
                        <a:rPr lang="es-ES" sz="1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¿Usted cree? que este colaborador esta comprometido con su trabajo?</a:t>
                      </a:r>
                    </a:p>
                    <a:p>
                      <a:pPr lvl="0"/>
                      <a:endParaRPr lang="es-ES_tradnl" sz="1000" b="0" kern="120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endParaRPr lang="es-ES_tradnl" sz="1000" kern="120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121920" marR="121920" marT="34290" marB="34290" horzOverflow="overflow">
                    <a:lnL w="1905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7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¿Existen “Reglas del juego” en el desarrollo del trabajo,son claras?</a:t>
                      </a:r>
                      <a:endParaRPr kumimoji="0" lang="es-MX" sz="1000" b="0" i="0" u="none" strike="noStrike" cap="none" normalizeH="0" baseline="0" dirty="0" smtClean="0">
                        <a:ln>
                          <a:noFill/>
                        </a:ln>
                        <a:noFill/>
                        <a:effectLst/>
                        <a:latin typeface="Arial"/>
                        <a:ea typeface="ＭＳ Ｐゴシック" charset="-128"/>
                        <a:cs typeface="Arial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000" b="0" i="0" u="none" strike="noStrike" cap="none" normalizeH="0" baseline="0" dirty="0" smtClean="0">
                        <a:ln>
                          <a:noFill/>
                        </a:ln>
                        <a:noFill/>
                        <a:effectLst/>
                        <a:latin typeface="Arial"/>
                        <a:ea typeface="ＭＳ Ｐゴシック" charset="-128"/>
                        <a:cs typeface="Arial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000" b="0" i="0" u="none" strike="noStrike" cap="none" normalizeH="0" baseline="0" dirty="0">
                        <a:ln>
                          <a:noFill/>
                        </a:ln>
                        <a:noFill/>
                        <a:effectLst/>
                        <a:latin typeface="Arial"/>
                        <a:ea typeface="ＭＳ Ｐゴシック" charset="-128"/>
                        <a:cs typeface="Arial"/>
                      </a:endParaRPr>
                    </a:p>
                  </a:txBody>
                  <a:tcPr marL="121920" marR="121920" marT="34290" marB="34290" horzOverflow="overflow">
                    <a:lnL w="1905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19349"/>
            <a:ext cx="1152128" cy="86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359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-152400" y="-10058400"/>
            <a:ext cx="899160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endParaRPr lang="es-ES_tradnl" sz="1000" b="1" dirty="0" smtClean="0">
              <a:solidFill>
                <a:prstClr val="black"/>
              </a:solidFill>
            </a:endParaRPr>
          </a:p>
          <a:p>
            <a:pPr defTabSz="457200"/>
            <a:endParaRPr lang="es-ES_tradnl" sz="1000" b="1" dirty="0" smtClean="0">
              <a:solidFill>
                <a:prstClr val="black"/>
              </a:solidFill>
            </a:endParaRPr>
          </a:p>
          <a:p>
            <a:pPr defTabSz="457200"/>
            <a:r>
              <a:rPr lang="es-ES_tradnl" sz="1000" b="1" dirty="0" smtClean="0">
                <a:solidFill>
                  <a:prstClr val="black"/>
                </a:solidFill>
              </a:rPr>
              <a:t>			</a:t>
            </a:r>
          </a:p>
          <a:p>
            <a:pPr defTabSz="457200"/>
            <a:endParaRPr lang="es-ES_tradnl" sz="1000" b="1" dirty="0" smtClean="0">
              <a:solidFill>
                <a:prstClr val="black"/>
              </a:solidFill>
            </a:endParaRPr>
          </a:p>
          <a:p>
            <a:pPr defTabSz="457200"/>
            <a:r>
              <a:rPr lang="es-ES_tradnl" sz="1000" b="1" dirty="0" smtClean="0">
                <a:solidFill>
                  <a:prstClr val="black"/>
                </a:solidFill>
              </a:rPr>
              <a:t>			</a:t>
            </a:r>
          </a:p>
          <a:p>
            <a:pPr defTabSz="457200"/>
            <a:endParaRPr lang="es-ES_tradnl" sz="1000" b="1" dirty="0" smtClean="0">
              <a:solidFill>
                <a:prstClr val="black"/>
              </a:solidFill>
            </a:endParaRPr>
          </a:p>
          <a:p>
            <a:pPr defTabSz="457200"/>
            <a:r>
              <a:rPr lang="es-ES_tradnl" sz="1000" b="1" dirty="0" smtClean="0">
                <a:solidFill>
                  <a:prstClr val="black"/>
                </a:solidFill>
              </a:rPr>
              <a:t>			</a:t>
            </a:r>
          </a:p>
          <a:p>
            <a:pPr defTabSz="457200"/>
            <a:endParaRPr lang="es-ES_tradnl" sz="1000" b="1" dirty="0" smtClean="0">
              <a:solidFill>
                <a:prstClr val="black"/>
              </a:solidFill>
            </a:endParaRPr>
          </a:p>
          <a:p>
            <a:pPr defTabSz="457200"/>
            <a:r>
              <a:rPr lang="es-ES_tradnl" sz="1000" b="1" dirty="0" smtClean="0">
                <a:solidFill>
                  <a:prstClr val="black"/>
                </a:solidFill>
              </a:rPr>
              <a:t>			</a:t>
            </a:r>
          </a:p>
          <a:p>
            <a:pPr defTabSz="457200"/>
            <a:endParaRPr lang="es-ES_tradnl" sz="1000" b="1" dirty="0" smtClean="0">
              <a:solidFill>
                <a:prstClr val="black"/>
              </a:solidFill>
            </a:endParaRPr>
          </a:p>
          <a:p>
            <a:pPr defTabSz="457200"/>
            <a:r>
              <a:rPr lang="es-ES_tradnl" sz="1000" b="1" dirty="0" smtClean="0">
                <a:solidFill>
                  <a:prstClr val="black"/>
                </a:solidFill>
              </a:rPr>
              <a:t>			</a:t>
            </a:r>
          </a:p>
          <a:p>
            <a:pPr defTabSz="457200"/>
            <a:r>
              <a:rPr lang="es-ES_tradnl" sz="1000" b="1" dirty="0" smtClean="0">
                <a:solidFill>
                  <a:prstClr val="black"/>
                </a:solidFill>
              </a:rPr>
              <a:t>			</a:t>
            </a:r>
          </a:p>
          <a:p>
            <a:pPr defTabSz="457200"/>
            <a:endParaRPr lang="es-ES_tradnl" sz="1000" b="1" dirty="0" smtClean="0">
              <a:solidFill>
                <a:prstClr val="black"/>
              </a:solidFill>
            </a:endParaRPr>
          </a:p>
          <a:p>
            <a:pPr defTabSz="457200"/>
            <a:r>
              <a:rPr lang="es-ES_tradnl" sz="1000" b="1" dirty="0" smtClean="0">
                <a:solidFill>
                  <a:prstClr val="black"/>
                </a:solidFill>
              </a:rPr>
              <a:t>			</a:t>
            </a:r>
          </a:p>
          <a:p>
            <a:pPr defTabSz="457200"/>
            <a:endParaRPr lang="es-ES_tradnl" sz="1000" b="1" dirty="0" smtClean="0">
              <a:solidFill>
                <a:prstClr val="black"/>
              </a:solidFill>
            </a:endParaRPr>
          </a:p>
          <a:p>
            <a:pPr defTabSz="457200"/>
            <a:r>
              <a:rPr lang="es-ES_tradnl" sz="1000" b="1" dirty="0" smtClean="0">
                <a:solidFill>
                  <a:prstClr val="black"/>
                </a:solidFill>
              </a:rPr>
              <a:t>			</a:t>
            </a:r>
          </a:p>
          <a:p>
            <a:pPr defTabSz="457200"/>
            <a:endParaRPr lang="es-ES_tradnl" sz="1000" b="1" dirty="0" smtClean="0">
              <a:solidFill>
                <a:prstClr val="black"/>
              </a:solidFill>
            </a:endParaRPr>
          </a:p>
          <a:p>
            <a:pPr defTabSz="457200"/>
            <a:r>
              <a:rPr lang="es-ES_tradnl" sz="1000" b="1" dirty="0" smtClean="0">
                <a:solidFill>
                  <a:prstClr val="black"/>
                </a:solidFill>
              </a:rPr>
              <a:t>			</a:t>
            </a:r>
          </a:p>
          <a:p>
            <a:pPr defTabSz="457200"/>
            <a:endParaRPr lang="es-ES_tradnl" sz="1000" b="1" dirty="0" smtClean="0">
              <a:solidFill>
                <a:prstClr val="black"/>
              </a:solidFill>
            </a:endParaRPr>
          </a:p>
          <a:p>
            <a:pPr defTabSz="457200"/>
            <a:r>
              <a:rPr lang="es-ES_tradnl" sz="1000" b="1" dirty="0" smtClean="0">
                <a:solidFill>
                  <a:prstClr val="black"/>
                </a:solidFill>
              </a:rPr>
              <a:t>			</a:t>
            </a:r>
          </a:p>
          <a:p>
            <a:pPr defTabSz="457200"/>
            <a:endParaRPr lang="es-ES_tradnl" sz="1000" b="1" dirty="0" smtClean="0">
              <a:solidFill>
                <a:prstClr val="black"/>
              </a:solidFill>
            </a:endParaRPr>
          </a:p>
          <a:p>
            <a:pPr defTabSz="457200"/>
            <a:r>
              <a:rPr lang="es-ES_tradnl" sz="1000" b="1" dirty="0" smtClean="0">
                <a:solidFill>
                  <a:prstClr val="black"/>
                </a:solidFill>
              </a:rPr>
              <a:t>					</a:t>
            </a:r>
          </a:p>
          <a:p>
            <a:pPr defTabSz="457200"/>
            <a:endParaRPr lang="es-ES_tradnl" sz="1000" b="1" dirty="0" smtClean="0">
              <a:solidFill>
                <a:prstClr val="black"/>
              </a:solidFill>
            </a:endParaRPr>
          </a:p>
          <a:p>
            <a:pPr defTabSz="457200"/>
            <a:endParaRPr lang="es-ES_tradnl" sz="1000" b="1" dirty="0" smtClean="0">
              <a:solidFill>
                <a:prstClr val="black"/>
              </a:solidFill>
            </a:endParaRPr>
          </a:p>
          <a:p>
            <a:pPr defTabSz="457200"/>
            <a:r>
              <a:rPr lang="es-ES_tradnl" sz="1000" b="1" dirty="0" smtClean="0">
                <a:solidFill>
                  <a:prstClr val="black"/>
                </a:solidFill>
              </a:rPr>
              <a:t>		</a:t>
            </a:r>
          </a:p>
          <a:p>
            <a:pPr defTabSz="457200"/>
            <a:endParaRPr lang="es-ES_tradnl" sz="1000" b="1" dirty="0" smtClean="0">
              <a:solidFill>
                <a:prstClr val="black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23528" y="188640"/>
            <a:ext cx="82089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s-ES_tradnl" sz="1200" dirty="0" smtClean="0">
                <a:solidFill>
                  <a:prstClr val="black"/>
                </a:solidFill>
                <a:latin typeface="Arial"/>
                <a:cs typeface="Arial"/>
              </a:rPr>
              <a:t>2).SESIÓN DE  PLANEACIÓN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04800" y="3821668"/>
            <a:ext cx="8001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s-ES_tradnl" sz="120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"/>
                <a:cs typeface="Arial"/>
              </a:rPr>
              <a:t>	</a:t>
            </a:r>
            <a:endParaRPr lang="es-CO" sz="1200" dirty="0">
              <a:solidFill>
                <a:prstClr val="black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04800" y="476672"/>
            <a:ext cx="8227640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457200"/>
            <a:r>
              <a:rPr lang="es-ES_tradnl" sz="1200" dirty="0" smtClean="0">
                <a:solidFill>
                  <a:prstClr val="black"/>
                </a:solidFill>
                <a:latin typeface="Arial"/>
                <a:cs typeface="Arial"/>
              </a:rPr>
              <a:t>Fecha de elaboración:  ___________________________</a:t>
            </a:r>
          </a:p>
          <a:p>
            <a:pPr defTabSz="457200"/>
            <a:r>
              <a:rPr lang="es-ES_tradnl" sz="1200" dirty="0" smtClean="0">
                <a:solidFill>
                  <a:prstClr val="black"/>
                </a:solidFill>
                <a:latin typeface="Arial"/>
                <a:cs typeface="Arial"/>
              </a:rPr>
              <a:t>				</a:t>
            </a:r>
          </a:p>
        </p:txBody>
      </p:sp>
      <p:graphicFrame>
        <p:nvGraphicFramePr>
          <p:cNvPr id="11" name="Group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327229"/>
              </p:ext>
            </p:extLst>
          </p:nvPr>
        </p:nvGraphicFramePr>
        <p:xfrm>
          <a:off x="323528" y="1082353"/>
          <a:ext cx="8208912" cy="2194896"/>
        </p:xfrm>
        <a:graphic>
          <a:graphicData uri="http://schemas.openxmlformats.org/drawingml/2006/table">
            <a:tbl>
              <a:tblPr/>
              <a:tblGrid>
                <a:gridCol w="8208912"/>
              </a:tblGrid>
              <a:tr h="1538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ALGUNAS CAUSAS DE BAJO RENDIMIENTO</a:t>
                      </a:r>
                      <a:endParaRPr kumimoji="0" lang="es-CO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45748" marB="457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2874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dirty="0" smtClean="0">
                          <a:latin typeface="Arial"/>
                          <a:cs typeface="Arial"/>
                        </a:rPr>
                        <a:t>Por falta de conocimientos.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sz="900" dirty="0" smtClean="0">
                        <a:latin typeface="Arial"/>
                        <a:cs typeface="Arial"/>
                      </a:endParaRPr>
                    </a:p>
                  </a:txBody>
                  <a:tcPr marT="45748" marB="457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4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ES" sz="900" dirty="0" smtClean="0">
                          <a:latin typeface="Arial"/>
                          <a:cs typeface="Arial"/>
                        </a:rPr>
                        <a:t>Habilidades o destrezas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45748" marB="457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4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dirty="0" smtClean="0">
                          <a:latin typeface="Arial"/>
                          <a:cs typeface="Arial"/>
                        </a:rPr>
                        <a:t>Por falta de compromiso. No le  interesa o no lo manifiesta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sz="900" dirty="0" smtClean="0">
                        <a:latin typeface="Arial"/>
                        <a:cs typeface="Arial"/>
                      </a:endParaRPr>
                    </a:p>
                  </a:txBody>
                  <a:tcPr marT="45748" marB="457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4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dirty="0" smtClean="0">
                          <a:latin typeface="Arial"/>
                          <a:cs typeface="Arial"/>
                        </a:rPr>
                        <a:t>Por su actitud que no es la esperada.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sz="900" dirty="0" smtClean="0">
                        <a:latin typeface="Arial"/>
                        <a:cs typeface="Arial"/>
                      </a:endParaRPr>
                    </a:p>
                  </a:txBody>
                  <a:tcPr marT="45748" marB="457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4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ES" sz="900" dirty="0" smtClean="0">
                          <a:latin typeface="Arial"/>
                          <a:cs typeface="Arial"/>
                        </a:rPr>
                        <a:t>Falta  de  información  o capacitación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45748" marB="457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Group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691587"/>
              </p:ext>
            </p:extLst>
          </p:nvPr>
        </p:nvGraphicFramePr>
        <p:xfrm>
          <a:off x="304801" y="3386609"/>
          <a:ext cx="8227640" cy="2771629"/>
        </p:xfrm>
        <a:graphic>
          <a:graphicData uri="http://schemas.openxmlformats.org/drawingml/2006/table">
            <a:tbl>
              <a:tblPr/>
              <a:tblGrid>
                <a:gridCol w="1834827"/>
                <a:gridCol w="1795734"/>
                <a:gridCol w="1939393"/>
                <a:gridCol w="2657686"/>
              </a:tblGrid>
              <a:tr h="522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RESPONSABILIDAD Y/O META</a:t>
                      </a:r>
                      <a:endParaRPr kumimoji="0" lang="es-CO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45748" marB="457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PAUTA Y/O MEDIDA DE DESEMPEÑO </a:t>
                      </a:r>
                      <a:endParaRPr kumimoji="0" lang="es-CO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45748" marB="457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CUMPLIMIENTO</a:t>
                      </a:r>
                      <a:endParaRPr kumimoji="0" lang="es-CO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45748" marB="457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ACUERDOS DE DESARROLLO</a:t>
                      </a:r>
                      <a:endParaRPr kumimoji="0" lang="es-CO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45748" marB="457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2127337">
                <a:tc>
                  <a:txBody>
                    <a:bodyPr/>
                    <a:lstStyle/>
                    <a:p>
                      <a:r>
                        <a:rPr lang="es-CO" sz="1200" dirty="0" smtClean="0">
                          <a:latin typeface="Arial"/>
                          <a:cs typeface="Arial"/>
                        </a:rPr>
                        <a:t>                                                                   </a:t>
                      </a:r>
                    </a:p>
                    <a:p>
                      <a:endParaRPr lang="es-CO" sz="1200" dirty="0" smtClean="0">
                        <a:latin typeface="Arial"/>
                        <a:cs typeface="Arial"/>
                      </a:endParaRPr>
                    </a:p>
                    <a:p>
                      <a:endParaRPr lang="es-CO" sz="1200" dirty="0" smtClean="0">
                        <a:latin typeface="Arial"/>
                        <a:cs typeface="Arial"/>
                      </a:endParaRPr>
                    </a:p>
                    <a:p>
                      <a:endParaRPr lang="es-CO" sz="1200" dirty="0" smtClean="0">
                        <a:latin typeface="Arial"/>
                        <a:cs typeface="Arial"/>
                      </a:endParaRPr>
                    </a:p>
                    <a:p>
                      <a:endParaRPr lang="es-CO" sz="1200" dirty="0" smtClean="0">
                        <a:latin typeface="Arial"/>
                        <a:cs typeface="Arial"/>
                      </a:endParaRPr>
                    </a:p>
                    <a:p>
                      <a:endParaRPr lang="es-CO" sz="1200" dirty="0">
                        <a:latin typeface="Arial"/>
                        <a:cs typeface="Arial"/>
                      </a:endParaRPr>
                    </a:p>
                  </a:txBody>
                  <a:tcPr marT="45748" marB="457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-128"/>
                        <a:cs typeface="Arial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-128"/>
                        <a:cs typeface="Arial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-128"/>
                        <a:cs typeface="Arial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-128"/>
                        <a:cs typeface="Arial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-128"/>
                        <a:cs typeface="Arial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-128"/>
                        <a:cs typeface="Arial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-128"/>
                        <a:cs typeface="Arial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-128"/>
                        <a:cs typeface="Arial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-128"/>
                        <a:cs typeface="Arial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-128"/>
                        <a:cs typeface="Arial"/>
                      </a:endParaRPr>
                    </a:p>
                  </a:txBody>
                  <a:tcPr marT="45748" marB="457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-128"/>
                        <a:cs typeface="Arial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-128"/>
                        <a:cs typeface="Arial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-128"/>
                        <a:cs typeface="Arial"/>
                      </a:endParaRPr>
                    </a:p>
                  </a:txBody>
                  <a:tcPr marT="45748" marB="457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-128"/>
                        <a:cs typeface="Arial"/>
                      </a:endParaRPr>
                    </a:p>
                  </a:txBody>
                  <a:tcPr marT="45748" marB="457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19349"/>
            <a:ext cx="1152128" cy="86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761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0688"/>
            <a:ext cx="8229600" cy="940966"/>
          </a:xfr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s-CO" sz="2600" b="1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Momentos mágicos</a:t>
            </a:r>
            <a:endParaRPr lang="es-ES" sz="2600" b="1" smtClean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788219"/>
            <a:ext cx="7704856" cy="4525963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buNone/>
            </a:pPr>
            <a:r>
              <a:rPr lang="es-CO" sz="2400" dirty="0" smtClean="0">
                <a:solidFill>
                  <a:schemeClr val="tx2">
                    <a:lumMod val="50000"/>
                  </a:schemeClr>
                </a:solidFill>
                <a:latin typeface="Baskerville Old Face" pitchFamily="18" charset="0"/>
              </a:rPr>
              <a:t>    “</a:t>
            </a:r>
            <a:r>
              <a:rPr lang="es-CO" sz="4400" dirty="0" smtClean="0">
                <a:solidFill>
                  <a:schemeClr val="tx2">
                    <a:lumMod val="50000"/>
                  </a:schemeClr>
                </a:solidFill>
                <a:latin typeface="Baskerville Old Face" pitchFamily="18" charset="0"/>
              </a:rPr>
              <a:t>E</a:t>
            </a:r>
            <a:r>
              <a:rPr lang="es-CO" sz="2400" dirty="0" smtClean="0">
                <a:solidFill>
                  <a:schemeClr val="tx2">
                    <a:lumMod val="50000"/>
                  </a:schemeClr>
                </a:solidFill>
                <a:latin typeface="Baskerville Old Face" pitchFamily="18" charset="0"/>
              </a:rPr>
              <a:t>n</a:t>
            </a:r>
            <a:r>
              <a:rPr lang="es-CO" sz="4400" dirty="0" smtClean="0">
                <a:solidFill>
                  <a:schemeClr val="tx2">
                    <a:lumMod val="50000"/>
                  </a:schemeClr>
                </a:solidFill>
                <a:latin typeface="Baskerville Old Face" pitchFamily="18" charset="0"/>
              </a:rPr>
              <a:t> </a:t>
            </a:r>
            <a:r>
              <a:rPr lang="es-CO" sz="2400" dirty="0" smtClean="0">
                <a:solidFill>
                  <a:schemeClr val="tx2">
                    <a:lumMod val="50000"/>
                  </a:schemeClr>
                </a:solidFill>
                <a:latin typeface="Baskerville Old Face" pitchFamily="18" charset="0"/>
              </a:rPr>
              <a:t>la vida de cada</a:t>
            </a:r>
            <a:r>
              <a:rPr lang="es-CO" sz="4400" dirty="0" smtClean="0">
                <a:solidFill>
                  <a:schemeClr val="tx2">
                    <a:lumMod val="50000"/>
                  </a:schemeClr>
                </a:solidFill>
                <a:latin typeface="Baskerville Old Face" pitchFamily="18" charset="0"/>
              </a:rPr>
              <a:t> </a:t>
            </a:r>
            <a:r>
              <a:rPr lang="es-CO" sz="2400" dirty="0" smtClean="0">
                <a:solidFill>
                  <a:schemeClr val="tx2">
                    <a:lumMod val="50000"/>
                  </a:schemeClr>
                </a:solidFill>
                <a:latin typeface="Baskerville Old Face" pitchFamily="18" charset="0"/>
              </a:rPr>
              <a:t>uno de nosotros hay momentos mágicos. </a:t>
            </a:r>
            <a:endParaRPr lang="es-CO" sz="2400" dirty="0" smtClean="0">
              <a:solidFill>
                <a:schemeClr val="tx2">
                  <a:lumMod val="50000"/>
                </a:schemeClr>
              </a:solidFill>
              <a:latin typeface="Baskerville Old Face" pitchFamily="18" charset="0"/>
            </a:endParaRPr>
          </a:p>
          <a:p>
            <a:pPr algn="just">
              <a:lnSpc>
                <a:spcPct val="90000"/>
              </a:lnSpc>
              <a:buNone/>
            </a:pPr>
            <a:endParaRPr lang="es-CO" sz="2400" dirty="0">
              <a:solidFill>
                <a:schemeClr val="tx2">
                  <a:lumMod val="50000"/>
                </a:schemeClr>
              </a:solidFill>
              <a:latin typeface="Baskerville Old Face" pitchFamily="18" charset="0"/>
            </a:endParaRPr>
          </a:p>
          <a:p>
            <a:pPr algn="just">
              <a:lnSpc>
                <a:spcPct val="90000"/>
              </a:lnSpc>
              <a:buNone/>
            </a:pPr>
            <a:endParaRPr lang="es-CO" sz="2400" dirty="0" smtClean="0">
              <a:solidFill>
                <a:schemeClr val="tx2">
                  <a:lumMod val="50000"/>
                </a:schemeClr>
              </a:solidFill>
              <a:latin typeface="Baskerville Old Face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s-CO" sz="2400" dirty="0" smtClean="0">
                <a:solidFill>
                  <a:schemeClr val="tx2">
                    <a:lumMod val="50000"/>
                  </a:schemeClr>
                </a:solidFill>
                <a:latin typeface="Baskerville Old Face" pitchFamily="18" charset="0"/>
              </a:rPr>
              <a:t>	...Todos estos momentos, y muchos más, son perfectos. Perfectos porque no hay una brecha entre lo que es y lo que debe ser.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s-CO" sz="2400" dirty="0" smtClean="0">
                <a:solidFill>
                  <a:srgbClr val="800000"/>
                </a:solidFill>
                <a:latin typeface="Baskerville Old Face" pitchFamily="18" charset="0"/>
              </a:rPr>
              <a:t> </a:t>
            </a:r>
            <a:endParaRPr lang="es-ES" sz="2400" dirty="0" smtClean="0">
              <a:solidFill>
                <a:srgbClr val="800000"/>
              </a:solidFill>
              <a:latin typeface="Baskerville Old Face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19349"/>
            <a:ext cx="1152128" cy="86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853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381000" y="5301208"/>
            <a:ext cx="8534401" cy="27699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es-CO" sz="1200" dirty="0" smtClean="0">
                <a:solidFill>
                  <a:prstClr val="black"/>
                </a:solidFill>
                <a:latin typeface="Arial"/>
                <a:cs typeface="Arial"/>
              </a:rPr>
              <a:t>FIRMAS</a:t>
            </a:r>
            <a:endParaRPr lang="es-CO"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80999" y="5661248"/>
            <a:ext cx="8534400" cy="27699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defTabSz="457200"/>
            <a:r>
              <a:rPr lang="es-CO" sz="1200" dirty="0" smtClean="0">
                <a:solidFill>
                  <a:prstClr val="black"/>
                </a:solidFill>
                <a:latin typeface="Arial"/>
                <a:cs typeface="Arial"/>
              </a:rPr>
              <a:t>COACH                                                                                              COLABORADOR</a:t>
            </a:r>
            <a:endParaRPr lang="es-CO"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11088" y="487705"/>
            <a:ext cx="495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s-CO" sz="1200" dirty="0" smtClean="0">
                <a:solidFill>
                  <a:prstClr val="black"/>
                </a:solidFill>
                <a:latin typeface="Arial"/>
                <a:cs typeface="Arial"/>
              </a:rPr>
              <a:t>3) DIAGNÓSTICO INDIVIDUALIZADO</a:t>
            </a:r>
            <a:endParaRPr lang="es-CO"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381000" y="908720"/>
            <a:ext cx="8534400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457200"/>
            <a:r>
              <a:rPr lang="es-ES_tradnl" sz="1200" dirty="0" smtClean="0">
                <a:solidFill>
                  <a:prstClr val="black"/>
                </a:solidFill>
                <a:latin typeface="Arial"/>
                <a:cs typeface="Arial"/>
              </a:rPr>
              <a:t>Fecha de elaboración: ___________________________</a:t>
            </a:r>
          </a:p>
          <a:p>
            <a:pPr defTabSz="457200"/>
            <a:endParaRPr lang="es-ES_tradnl" sz="1200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defTabSz="457200"/>
            <a:r>
              <a:rPr lang="es-ES_tradnl" sz="1200" dirty="0" smtClean="0">
                <a:solidFill>
                  <a:prstClr val="black"/>
                </a:solidFill>
                <a:latin typeface="Arial"/>
                <a:cs typeface="Arial"/>
              </a:rPr>
              <a:t>Alcance  Desde:  ____________________________Hasta: _____________________                                          	</a:t>
            </a:r>
          </a:p>
          <a:p>
            <a:pPr defTabSz="457200"/>
            <a:r>
              <a:rPr lang="es-ES_tradnl" sz="1200" dirty="0" smtClean="0">
                <a:solidFill>
                  <a:prstClr val="black"/>
                </a:solidFill>
                <a:latin typeface="Arial"/>
                <a:cs typeface="Arial"/>
              </a:rPr>
              <a:t>				</a:t>
            </a:r>
          </a:p>
        </p:txBody>
      </p:sp>
      <p:graphicFrame>
        <p:nvGraphicFramePr>
          <p:cNvPr id="21" name="Group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858427"/>
              </p:ext>
            </p:extLst>
          </p:nvPr>
        </p:nvGraphicFramePr>
        <p:xfrm>
          <a:off x="380999" y="1844824"/>
          <a:ext cx="8534400" cy="3377616"/>
        </p:xfrm>
        <a:graphic>
          <a:graphicData uri="http://schemas.openxmlformats.org/drawingml/2006/table">
            <a:tbl>
              <a:tblPr/>
              <a:tblGrid>
                <a:gridCol w="2844800"/>
                <a:gridCol w="2844800"/>
                <a:gridCol w="2844800"/>
              </a:tblGrid>
              <a:tr h="8183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Arial"/>
                        </a:rPr>
                        <a:t>DIAGNÓSTIVO NIVEL DE DESARROLLO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Arial"/>
                        </a:rPr>
                        <a:t>DE COMPETENCIAS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-128"/>
                        <a:cs typeface="Arial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Arial"/>
                        </a:rPr>
                        <a:t>Lider -COLABORADOR</a:t>
                      </a:r>
                      <a:endParaRPr kumimoji="0" lang="es-CO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-128"/>
                        <a:cs typeface="Arial"/>
                      </a:endParaRPr>
                    </a:p>
                  </a:txBody>
                  <a:tcPr marT="45748" marB="457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Arial"/>
                        </a:rPr>
                        <a:t>CAPACIDAD</a:t>
                      </a:r>
                      <a:endParaRPr kumimoji="0" lang="es-CO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-128"/>
                        <a:cs typeface="Arial"/>
                      </a:endParaRPr>
                    </a:p>
                  </a:txBody>
                  <a:tcPr marT="45748" marB="457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Arial"/>
                        </a:rPr>
                        <a:t>COMPROMISOS</a:t>
                      </a:r>
                      <a:endParaRPr kumimoji="0" lang="es-CO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-128"/>
                        <a:cs typeface="Arial"/>
                      </a:endParaRPr>
                    </a:p>
                  </a:txBody>
                  <a:tcPr marT="45748" marB="457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1370495">
                <a:tc>
                  <a:txBody>
                    <a:bodyPr/>
                    <a:lstStyle/>
                    <a:p>
                      <a:r>
                        <a:rPr lang="es-CO" sz="1100" dirty="0" smtClean="0">
                          <a:latin typeface="Arial"/>
                          <a:cs typeface="Arial"/>
                        </a:rPr>
                        <a:t>COMPROMISO ( SABER SER)</a:t>
                      </a:r>
                    </a:p>
                    <a:p>
                      <a:r>
                        <a:rPr lang="es-CO" sz="1100" dirty="0" smtClean="0"/>
                        <a:t>SABER SER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s-CO" sz="1000" b="0" dirty="0" smtClean="0">
                          <a:latin typeface="Arial"/>
                          <a:cs typeface="Arial"/>
                        </a:rPr>
                        <a:t>Tiene compromiso y motivacion?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s-CO" sz="1000" b="0" dirty="0" smtClean="0">
                          <a:latin typeface="Arial"/>
                          <a:cs typeface="Arial"/>
                        </a:rPr>
                        <a:t>Manifiesta confianza hacia   el logro de la meta?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s-CO" sz="1000" b="0" dirty="0" smtClean="0">
                          <a:latin typeface="Arial"/>
                          <a:cs typeface="Arial"/>
                        </a:rPr>
                        <a:t>Se muestra interesado,entusiasta con respecto a la tarea y la meta?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s-CO" sz="1000" b="0" dirty="0" smtClean="0">
                          <a:latin typeface="Arial"/>
                          <a:cs typeface="Arial"/>
                        </a:rPr>
                        <a:t>Se muestra seguro y confia en su capacidad?</a:t>
                      </a:r>
                    </a:p>
                  </a:txBody>
                  <a:tcPr marT="45748" marB="457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CO" sz="1200" dirty="0">
                        <a:latin typeface="Arial"/>
                        <a:cs typeface="Arial"/>
                      </a:endParaRPr>
                    </a:p>
                  </a:txBody>
                  <a:tcPr marT="45748" marB="457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CO" sz="1200" dirty="0">
                        <a:latin typeface="Arial"/>
                        <a:cs typeface="Arial"/>
                      </a:endParaRPr>
                    </a:p>
                  </a:txBody>
                  <a:tcPr marT="45748" marB="457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308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s-CO" sz="900" dirty="0" smtClean="0">
                          <a:latin typeface="Arial"/>
                          <a:cs typeface="Arial"/>
                        </a:rPr>
                        <a:t>COMPETENCIA SABER Y SABER HACER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s-CO" sz="900" dirty="0" smtClean="0"/>
                        <a:t>Es capaz de  planear? 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s-CO" sz="900" dirty="0" smtClean="0"/>
                        <a:t>Tiene capacidad para organizar su dia y priorizar tareas y problemas?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s-CO" sz="900" dirty="0" smtClean="0"/>
                        <a:t>Tiene capacidad para solucionar los problemas?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s-CO" sz="900" dirty="0" smtClean="0"/>
                        <a:t>Su comunicación es clara</a:t>
                      </a:r>
                      <a:r>
                        <a:rPr lang="es-CO" sz="900" baseline="0" dirty="0" smtClean="0"/>
                        <a:t>  y f</a:t>
                      </a:r>
                      <a:r>
                        <a:rPr lang="es-CO" sz="900" dirty="0" smtClean="0"/>
                        <a:t>irme?</a:t>
                      </a:r>
                      <a:r>
                        <a:rPr lang="es-CO" sz="900" baseline="0" dirty="0" smtClean="0"/>
                        <a:t> </a:t>
                      </a:r>
                      <a:r>
                        <a:rPr lang="es-CO" sz="900" dirty="0" smtClean="0"/>
                        <a:t>A tiempo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s-CO" sz="900" dirty="0" smtClean="0"/>
                        <a:t>Cumple la meta con precision?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s-CO" sz="900" dirty="0" smtClean="0"/>
                        <a:t>Cumple la meta a tiempo?</a:t>
                      </a:r>
                      <a:endParaRPr lang="es-CO" sz="900" dirty="0" smtClean="0">
                        <a:latin typeface="Arial"/>
                        <a:cs typeface="Arial"/>
                      </a:endParaRPr>
                    </a:p>
                  </a:txBody>
                  <a:tcPr marT="45748" marB="457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CO" sz="900" dirty="0">
                        <a:latin typeface="Arial"/>
                        <a:cs typeface="Arial"/>
                      </a:endParaRPr>
                    </a:p>
                  </a:txBody>
                  <a:tcPr marT="45748" marB="457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CO" sz="900" dirty="0">
                        <a:latin typeface="Arial"/>
                        <a:cs typeface="Arial"/>
                      </a:endParaRPr>
                    </a:p>
                  </a:txBody>
                  <a:tcPr marT="45748" marB="457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19349"/>
            <a:ext cx="1152128" cy="86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192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745506"/>
              </p:ext>
            </p:extLst>
          </p:nvPr>
        </p:nvGraphicFramePr>
        <p:xfrm>
          <a:off x="380999" y="2065837"/>
          <a:ext cx="8458200" cy="3505202"/>
        </p:xfrm>
        <a:graphic>
          <a:graphicData uri="http://schemas.openxmlformats.org/drawingml/2006/table">
            <a:tbl>
              <a:tblPr/>
              <a:tblGrid>
                <a:gridCol w="2754586"/>
                <a:gridCol w="2851807"/>
                <a:gridCol w="2851807"/>
              </a:tblGrid>
              <a:tr h="10176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RESPONSABILIDAD Y/O META</a:t>
                      </a:r>
                      <a:endParaRPr kumimoji="0" lang="es-CO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45748" marB="457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PAUTA Y/O MEDIDA DE DESEMPEÑO </a:t>
                      </a:r>
                      <a:endParaRPr kumimoji="0" lang="es-CO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45748" marB="457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CUMPLIMIENTO</a:t>
                      </a:r>
                      <a:endParaRPr kumimoji="0" lang="es-CO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45748" marB="457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508822">
                <a:tc>
                  <a:txBody>
                    <a:bodyPr/>
                    <a:lstStyle/>
                    <a:p>
                      <a:endParaRPr lang="es-CO" sz="1400" dirty="0">
                        <a:noFill/>
                        <a:latin typeface="Arial"/>
                        <a:cs typeface="Arial"/>
                      </a:endParaRPr>
                    </a:p>
                  </a:txBody>
                  <a:tcPr marT="45748" marB="457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noFill/>
                        <a:effectLst/>
                        <a:latin typeface="Arial"/>
                        <a:ea typeface="ＭＳ Ｐゴシック" charset="-128"/>
                        <a:cs typeface="Arial"/>
                      </a:endParaRPr>
                    </a:p>
                  </a:txBody>
                  <a:tcPr marT="45748" marB="457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noFill/>
                        <a:effectLst/>
                        <a:latin typeface="Arial"/>
                        <a:ea typeface="ＭＳ Ｐゴシック" charset="-128"/>
                        <a:cs typeface="Arial"/>
                      </a:endParaRPr>
                    </a:p>
                  </a:txBody>
                  <a:tcPr marT="45748" marB="457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822">
                <a:tc>
                  <a:txBody>
                    <a:bodyPr/>
                    <a:lstStyle/>
                    <a:p>
                      <a:endParaRPr lang="es-CO" sz="1400" dirty="0">
                        <a:noFill/>
                        <a:latin typeface="Arial"/>
                        <a:cs typeface="Arial"/>
                      </a:endParaRPr>
                    </a:p>
                  </a:txBody>
                  <a:tcPr marT="45748" marB="457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noFill/>
                        <a:effectLst/>
                        <a:latin typeface="Arial"/>
                        <a:ea typeface="ＭＳ Ｐゴシック" charset="-128"/>
                        <a:cs typeface="Arial"/>
                      </a:endParaRPr>
                    </a:p>
                  </a:txBody>
                  <a:tcPr marT="45748" marB="457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noFill/>
                        <a:effectLst/>
                        <a:latin typeface="Arial"/>
                        <a:ea typeface="ＭＳ Ｐゴシック" charset="-128"/>
                        <a:cs typeface="Arial"/>
                      </a:endParaRPr>
                    </a:p>
                  </a:txBody>
                  <a:tcPr marT="45748" marB="457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822">
                <a:tc>
                  <a:txBody>
                    <a:bodyPr/>
                    <a:lstStyle/>
                    <a:p>
                      <a:endParaRPr lang="es-CO" sz="1400" dirty="0">
                        <a:noFill/>
                        <a:latin typeface="Arial"/>
                        <a:cs typeface="Arial"/>
                      </a:endParaRPr>
                    </a:p>
                  </a:txBody>
                  <a:tcPr marT="45748" marB="457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noFill/>
                        <a:effectLst/>
                        <a:latin typeface="Arial"/>
                        <a:ea typeface="ＭＳ Ｐゴシック" charset="-128"/>
                        <a:cs typeface="Arial"/>
                      </a:endParaRPr>
                    </a:p>
                  </a:txBody>
                  <a:tcPr marT="45748" marB="457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noFill/>
                        <a:effectLst/>
                        <a:latin typeface="Arial"/>
                        <a:ea typeface="ＭＳ Ｐゴシック" charset="-128"/>
                        <a:cs typeface="Arial"/>
                      </a:endParaRPr>
                    </a:p>
                  </a:txBody>
                  <a:tcPr marT="45748" marB="457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271">
                <a:tc>
                  <a:txBody>
                    <a:bodyPr/>
                    <a:lstStyle/>
                    <a:p>
                      <a:endParaRPr lang="es-CO" sz="1400" dirty="0">
                        <a:noFill/>
                        <a:latin typeface="Arial"/>
                        <a:cs typeface="Arial"/>
                      </a:endParaRPr>
                    </a:p>
                  </a:txBody>
                  <a:tcPr marT="45748" marB="457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noFill/>
                        <a:effectLst/>
                        <a:latin typeface="Arial"/>
                        <a:ea typeface="ＭＳ Ｐゴシック" charset="-128"/>
                        <a:cs typeface="Arial"/>
                      </a:endParaRPr>
                    </a:p>
                  </a:txBody>
                  <a:tcPr marT="45748" marB="457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noFill/>
                        <a:effectLst/>
                        <a:latin typeface="Arial"/>
                        <a:ea typeface="ＭＳ Ｐゴシック" charset="-128"/>
                        <a:cs typeface="Arial"/>
                      </a:endParaRPr>
                    </a:p>
                  </a:txBody>
                  <a:tcPr marT="45748" marB="457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822">
                <a:tc>
                  <a:txBody>
                    <a:bodyPr/>
                    <a:lstStyle/>
                    <a:p>
                      <a:endParaRPr lang="es-CO" sz="1400" dirty="0">
                        <a:noFill/>
                        <a:latin typeface="Arial"/>
                        <a:cs typeface="Arial"/>
                      </a:endParaRPr>
                    </a:p>
                  </a:txBody>
                  <a:tcPr marT="45748" marB="457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noFill/>
                        <a:effectLst/>
                        <a:latin typeface="Arial"/>
                        <a:ea typeface="ＭＳ Ｐゴシック" charset="-128"/>
                        <a:cs typeface="Arial"/>
                      </a:endParaRPr>
                    </a:p>
                  </a:txBody>
                  <a:tcPr marT="45748" marB="457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noFill/>
                        <a:effectLst/>
                        <a:latin typeface="Arial"/>
                        <a:ea typeface="ＭＳ Ｐゴシック" charset="-128"/>
                        <a:cs typeface="Arial"/>
                      </a:endParaRPr>
                    </a:p>
                  </a:txBody>
                  <a:tcPr marT="45748" marB="457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381000" y="5598840"/>
            <a:ext cx="8458199" cy="27699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es-CO" sz="1200" dirty="0" smtClean="0">
                <a:solidFill>
                  <a:prstClr val="black"/>
                </a:solidFill>
                <a:latin typeface="Arial"/>
                <a:cs typeface="Arial"/>
              </a:rPr>
              <a:t>FIRMAS</a:t>
            </a:r>
            <a:endParaRPr lang="es-CO"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81000" y="5903640"/>
            <a:ext cx="8458200" cy="27699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defTabSz="457200"/>
            <a:r>
              <a:rPr lang="es-CO" sz="1200" dirty="0" smtClean="0">
                <a:solidFill>
                  <a:prstClr val="black"/>
                </a:solidFill>
                <a:latin typeface="Arial"/>
                <a:cs typeface="Arial"/>
              </a:rPr>
              <a:t>COACH                                                                                           COLABORADOR</a:t>
            </a:r>
            <a:endParaRPr lang="es-CO"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333374" y="188640"/>
            <a:ext cx="85058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s-ES" sz="1200" dirty="0">
                <a:solidFill>
                  <a:prstClr val="black"/>
                </a:solidFill>
                <a:latin typeface="Arial"/>
                <a:cs typeface="Arial"/>
              </a:rPr>
              <a:t>4</a:t>
            </a:r>
            <a:r>
              <a:rPr lang="es-ES" sz="1200" dirty="0" smtClean="0">
                <a:solidFill>
                  <a:prstClr val="black"/>
                </a:solidFill>
                <a:latin typeface="Arial"/>
                <a:cs typeface="Arial"/>
              </a:rPr>
              <a:t>). SESIÓN DE  SEGUIMIENTO</a:t>
            </a:r>
            <a:endParaRPr lang="es-ES_tradnl" sz="1200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defTabSz="457200"/>
            <a:endParaRPr lang="es-ES_tradnl" sz="1200" dirty="0" smtClean="0">
              <a:solidFill>
                <a:srgbClr val="000080"/>
              </a:solidFill>
              <a:latin typeface="Arial"/>
              <a:cs typeface="Arial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381000" y="999039"/>
            <a:ext cx="8458200" cy="101566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defTabSz="457200"/>
            <a:r>
              <a:rPr lang="es-ES" sz="1000" b="1" cap="all" dirty="0" smtClean="0">
                <a:solidFill>
                  <a:prstClr val="black"/>
                </a:solidFill>
                <a:latin typeface="Arial"/>
                <a:cs typeface="Arial"/>
              </a:rPr>
              <a:t>No  olvide</a:t>
            </a:r>
            <a:endParaRPr lang="es-ES_tradnl" sz="1000" b="1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defTabSz="457200">
              <a:buFont typeface="Arial"/>
              <a:buChar char="•"/>
            </a:pPr>
            <a:r>
              <a:rPr lang="es-ES_tradnl" sz="1000" dirty="0" smtClean="0">
                <a:solidFill>
                  <a:prstClr val="black"/>
                </a:solidFill>
                <a:latin typeface="Arial"/>
                <a:cs typeface="Arial"/>
              </a:rPr>
              <a:t>Objetivos de su unidad o departamento </a:t>
            </a:r>
          </a:p>
          <a:p>
            <a:pPr defTabSz="457200">
              <a:buFont typeface="Arial"/>
              <a:buChar char="•"/>
            </a:pPr>
            <a:r>
              <a:rPr lang="es-ES_tradnl" sz="1000" dirty="0" smtClean="0">
                <a:solidFill>
                  <a:prstClr val="black"/>
                </a:solidFill>
                <a:latin typeface="Arial"/>
                <a:cs typeface="Arial"/>
              </a:rPr>
              <a:t>Para cada objetivo tenga en cuenta las acciones, metas,  fecha esperada e indicador de logro.</a:t>
            </a:r>
          </a:p>
          <a:p>
            <a:pPr defTabSz="457200">
              <a:buFont typeface="Arial"/>
              <a:buChar char="•"/>
            </a:pPr>
            <a:r>
              <a:rPr lang="es-ES_tradnl" sz="1000" dirty="0" smtClean="0">
                <a:solidFill>
                  <a:prstClr val="black"/>
                </a:solidFill>
                <a:latin typeface="Arial"/>
                <a:cs typeface="Arial"/>
              </a:rPr>
              <a:t>Recuerde planear el seguimiento a sus acciones para el cumplimiento de las metas.</a:t>
            </a:r>
          </a:p>
          <a:p>
            <a:pPr defTabSz="457200">
              <a:buFont typeface="Arial"/>
              <a:buChar char="•"/>
            </a:pPr>
            <a:r>
              <a:rPr lang="es-ES_tradnl" sz="1000" dirty="0" smtClean="0">
                <a:solidFill>
                  <a:prstClr val="black"/>
                </a:solidFill>
                <a:latin typeface="Arial"/>
                <a:cs typeface="Arial"/>
              </a:rPr>
              <a:t>Los objetivos deben ser específicos, medibles, alcanzables, relevantes y programables en metas.</a:t>
            </a:r>
          </a:p>
          <a:p>
            <a:pPr defTabSz="457200">
              <a:buFont typeface="Arial"/>
              <a:buChar char="•"/>
            </a:pPr>
            <a:r>
              <a:rPr lang="es-ES_tradnl" sz="1000" dirty="0" smtClean="0">
                <a:solidFill>
                  <a:prstClr val="black"/>
                </a:solidFill>
                <a:latin typeface="Arial"/>
                <a:cs typeface="Arial"/>
              </a:rPr>
              <a:t>No más de 4 a 5 por período.</a:t>
            </a:r>
            <a:r>
              <a:rPr lang="es-ES" sz="1000" dirty="0" smtClean="0">
                <a:solidFill>
                  <a:prstClr val="black"/>
                </a:solidFill>
                <a:latin typeface="Arial"/>
                <a:cs typeface="Arial"/>
              </a:rPr>
              <a:t> </a:t>
            </a:r>
            <a:endParaRPr lang="es-ES_tradnl" sz="1000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defTabSz="457200"/>
            <a:endParaRPr lang="es-CO" sz="1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381000" y="465639"/>
            <a:ext cx="8458200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457200"/>
            <a:r>
              <a:rPr lang="es-ES_tradnl" sz="1200" dirty="0" smtClean="0">
                <a:solidFill>
                  <a:prstClr val="black"/>
                </a:solidFill>
                <a:latin typeface="Arial"/>
                <a:cs typeface="Arial"/>
              </a:rPr>
              <a:t>Fecha de elaboración: ___________________________</a:t>
            </a:r>
          </a:p>
          <a:p>
            <a:pPr defTabSz="457200"/>
            <a:r>
              <a:rPr lang="es-ES_tradnl" sz="1200" dirty="0" smtClean="0">
                <a:solidFill>
                  <a:prstClr val="black"/>
                </a:solidFill>
                <a:latin typeface="Arial"/>
                <a:cs typeface="Arial"/>
              </a:rPr>
              <a:t>Período de seguimiento  Desde:  ____________________________Hasta: _____________________                                          					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19349"/>
            <a:ext cx="1152128" cy="86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207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ptura de pantalla 2015-06-24 a la(s) 12.58.34 p.m.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098" y="332656"/>
            <a:ext cx="7037302" cy="56166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19349"/>
            <a:ext cx="1152128" cy="86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619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4704"/>
            <a:ext cx="8229600" cy="854224"/>
          </a:xfr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s-CO" sz="2600" b="1" dirty="0" smtClean="0"/>
              <a:t>Las brechas</a:t>
            </a:r>
            <a:endParaRPr lang="es-ES" sz="2600" b="1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989857"/>
            <a:ext cx="8281168" cy="1933327"/>
          </a:xfrm>
        </p:spPr>
        <p:txBody>
          <a:bodyPr>
            <a:normAutofit/>
          </a:bodyPr>
          <a:lstStyle/>
          <a:p>
            <a:pPr algn="just" eaLnBrk="1" hangingPunct="1">
              <a:buFontTx/>
              <a:buNone/>
            </a:pPr>
            <a:r>
              <a:rPr lang="es-CO" sz="2400" dirty="0" smtClean="0">
                <a:solidFill>
                  <a:schemeClr val="tx2">
                    <a:lumMod val="50000"/>
                  </a:schemeClr>
                </a:solidFill>
                <a:latin typeface="Baskerville Old Face" pitchFamily="18" charset="0"/>
              </a:rPr>
              <a:t>    “</a:t>
            </a:r>
            <a:r>
              <a:rPr lang="es-CO" sz="4400" dirty="0" smtClean="0">
                <a:solidFill>
                  <a:schemeClr val="tx2">
                    <a:lumMod val="50000"/>
                  </a:schemeClr>
                </a:solidFill>
                <a:latin typeface="Baskerville Old Face" pitchFamily="18" charset="0"/>
              </a:rPr>
              <a:t>P</a:t>
            </a:r>
            <a:r>
              <a:rPr lang="es-CO" sz="2400" dirty="0" smtClean="0">
                <a:solidFill>
                  <a:schemeClr val="tx2">
                    <a:lumMod val="50000"/>
                  </a:schemeClr>
                </a:solidFill>
                <a:latin typeface="Baskerville Old Face" pitchFamily="18" charset="0"/>
              </a:rPr>
              <a:t>ero</a:t>
            </a:r>
            <a:r>
              <a:rPr lang="es-CO" sz="4400" dirty="0" smtClean="0">
                <a:solidFill>
                  <a:schemeClr val="tx2">
                    <a:lumMod val="50000"/>
                  </a:schemeClr>
                </a:solidFill>
                <a:latin typeface="Baskerville Old Face" pitchFamily="18" charset="0"/>
              </a:rPr>
              <a:t> </a:t>
            </a:r>
            <a:r>
              <a:rPr lang="es-CO" sz="2400" dirty="0" smtClean="0">
                <a:solidFill>
                  <a:schemeClr val="tx2">
                    <a:lumMod val="50000"/>
                  </a:schemeClr>
                </a:solidFill>
                <a:latin typeface="Baskerville Old Face" pitchFamily="18" charset="0"/>
              </a:rPr>
              <a:t>la verdadera historia de nuestras vidas como padres, esposos , patrones o empleados a menudo gira alrededor de nuestro intento por </a:t>
            </a:r>
            <a:r>
              <a:rPr lang="es-CO" sz="2400" b="1" i="1" dirty="0" smtClean="0">
                <a:solidFill>
                  <a:schemeClr val="tx2">
                    <a:lumMod val="50000"/>
                  </a:schemeClr>
                </a:solidFill>
                <a:latin typeface="Baskerville Old Face" pitchFamily="18" charset="0"/>
              </a:rPr>
              <a:t>cerrar la brecha</a:t>
            </a:r>
            <a:r>
              <a:rPr lang="es-CO" sz="2400" dirty="0" smtClean="0">
                <a:solidFill>
                  <a:schemeClr val="tx2">
                    <a:lumMod val="50000"/>
                  </a:schemeClr>
                </a:solidFill>
                <a:latin typeface="Baskerville Old Face" pitchFamily="18" charset="0"/>
              </a:rPr>
              <a:t> entre el sitio donde estamos y el sitio donde pensamos que deberíamos estar.”</a:t>
            </a:r>
          </a:p>
          <a:p>
            <a:pPr algn="just" eaLnBrk="1" hangingPunct="1">
              <a:buFontTx/>
              <a:buNone/>
            </a:pPr>
            <a:endParaRPr lang="es-CO" sz="2400" dirty="0" smtClean="0">
              <a:solidFill>
                <a:srgbClr val="800000"/>
              </a:solidFill>
              <a:latin typeface="Baskerville Old Face" pitchFamily="18" charset="0"/>
            </a:endParaRPr>
          </a:p>
          <a:p>
            <a:pPr algn="just" eaLnBrk="1" hangingPunct="1">
              <a:buFontTx/>
              <a:buNone/>
            </a:pPr>
            <a:endParaRPr lang="es-ES" sz="2400" dirty="0" smtClean="0">
              <a:solidFill>
                <a:srgbClr val="800000"/>
              </a:solidFill>
              <a:latin typeface="Baskerville Old Face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300" t="41669" r="16032" b="30641"/>
          <a:stretch>
            <a:fillRect/>
          </a:stretch>
        </p:blipFill>
        <p:spPr bwMode="auto">
          <a:xfrm>
            <a:off x="2051720" y="4293096"/>
            <a:ext cx="5040361" cy="162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19349"/>
            <a:ext cx="1152128" cy="86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402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23318"/>
            <a:ext cx="8568953" cy="4525962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s-CO" sz="2400" dirty="0" smtClean="0">
                <a:solidFill>
                  <a:srgbClr val="800000"/>
                </a:solidFill>
                <a:latin typeface="Baskerville Old Face" pitchFamily="18" charset="0"/>
              </a:rPr>
              <a:t>    </a:t>
            </a:r>
            <a:r>
              <a:rPr lang="es-CO" sz="2400" b="1" i="1" dirty="0" smtClean="0">
                <a:solidFill>
                  <a:schemeClr val="tx2">
                    <a:lumMod val="50000"/>
                  </a:schemeClr>
                </a:solidFill>
                <a:latin typeface="Baskerville Old Face" pitchFamily="18" charset="0"/>
              </a:rPr>
              <a:t>Las</a:t>
            </a:r>
            <a:r>
              <a:rPr lang="es-CO" sz="4400" b="1" i="1" dirty="0" smtClean="0">
                <a:solidFill>
                  <a:schemeClr val="tx2">
                    <a:lumMod val="50000"/>
                  </a:schemeClr>
                </a:solidFill>
                <a:latin typeface="Baskerville Old Face" pitchFamily="18" charset="0"/>
              </a:rPr>
              <a:t> </a:t>
            </a:r>
            <a:r>
              <a:rPr lang="es-CO" sz="2400" b="1" i="1" dirty="0" smtClean="0">
                <a:solidFill>
                  <a:schemeClr val="tx2">
                    <a:lumMod val="50000"/>
                  </a:schemeClr>
                </a:solidFill>
                <a:latin typeface="Baskerville Old Face" pitchFamily="18" charset="0"/>
              </a:rPr>
              <a:t>brechas</a:t>
            </a:r>
            <a:r>
              <a:rPr lang="es-CO" sz="2400" dirty="0" smtClean="0">
                <a:solidFill>
                  <a:schemeClr val="tx2">
                    <a:lumMod val="50000"/>
                  </a:schemeClr>
                </a:solidFill>
                <a:latin typeface="Baskerville Old Face" pitchFamily="18" charset="0"/>
              </a:rPr>
              <a:t>  le cuestan a las empresas millones de dólares al año.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s-CO" sz="2400" dirty="0" smtClean="0">
                <a:solidFill>
                  <a:schemeClr val="tx2">
                    <a:lumMod val="50000"/>
                  </a:schemeClr>
                </a:solidFill>
                <a:latin typeface="Baskerville Old Face" pitchFamily="18" charset="0"/>
              </a:rPr>
              <a:t>	Cuando las personas no trabajan con todo su potencial, todo el mundo pierde: los clientes, la empresa y los empleados.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s-CO" sz="2400" dirty="0" smtClean="0">
                <a:solidFill>
                  <a:schemeClr val="tx2">
                    <a:lumMod val="50000"/>
                  </a:schemeClr>
                </a:solidFill>
                <a:latin typeface="Baskerville Old Face" pitchFamily="18" charset="0"/>
              </a:rPr>
              <a:t>	Ninguna empresa puede pasar por alto </a:t>
            </a:r>
            <a:r>
              <a:rPr lang="es-CO" sz="2400" b="1" i="1" dirty="0" smtClean="0">
                <a:solidFill>
                  <a:schemeClr val="tx2">
                    <a:lumMod val="50000"/>
                  </a:schemeClr>
                </a:solidFill>
                <a:latin typeface="Baskerville Old Face" pitchFamily="18" charset="0"/>
              </a:rPr>
              <a:t>las brechas</a:t>
            </a:r>
            <a:r>
              <a:rPr lang="es-CO" sz="2400" dirty="0" smtClean="0">
                <a:solidFill>
                  <a:schemeClr val="tx2">
                    <a:lumMod val="50000"/>
                  </a:schemeClr>
                </a:solidFill>
                <a:latin typeface="Baskerville Old Face" pitchFamily="18" charset="0"/>
              </a:rPr>
              <a:t>  y sobrevivir.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s-CO" sz="2400" dirty="0" smtClean="0">
                <a:solidFill>
                  <a:schemeClr val="tx2">
                    <a:lumMod val="50000"/>
                  </a:schemeClr>
                </a:solidFill>
                <a:latin typeface="Baskerville Old Face" pitchFamily="18" charset="0"/>
              </a:rPr>
              <a:t>	Es necesario identificar </a:t>
            </a:r>
            <a:r>
              <a:rPr lang="es-CO" sz="2400" b="1" i="1" dirty="0" smtClean="0">
                <a:solidFill>
                  <a:schemeClr val="tx2">
                    <a:lumMod val="50000"/>
                  </a:schemeClr>
                </a:solidFill>
                <a:latin typeface="Baskerville Old Face" pitchFamily="18" charset="0"/>
              </a:rPr>
              <a:t>las brechas</a:t>
            </a:r>
            <a:r>
              <a:rPr lang="es-CO" sz="2400" dirty="0" smtClean="0">
                <a:solidFill>
                  <a:schemeClr val="tx2">
                    <a:lumMod val="50000"/>
                  </a:schemeClr>
                </a:solidFill>
                <a:latin typeface="Baskerville Old Face" pitchFamily="18" charset="0"/>
              </a:rPr>
              <a:t> y sus causas,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s-CO" sz="2400" dirty="0" smtClean="0">
                <a:solidFill>
                  <a:schemeClr val="tx2">
                    <a:lumMod val="50000"/>
                  </a:schemeClr>
                </a:solidFill>
                <a:latin typeface="Baskerville Old Face" pitchFamily="18" charset="0"/>
              </a:rPr>
              <a:t>	abordar sus causas y corregirlas para plantear soluciones.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s-ES" sz="2400" dirty="0" smtClean="0">
              <a:solidFill>
                <a:srgbClr val="800000"/>
              </a:solidFill>
              <a:latin typeface="Baskerville Old Face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267744" y="4365104"/>
            <a:ext cx="5007338" cy="1530559"/>
            <a:chOff x="1476375" y="5013325"/>
            <a:chExt cx="6481763" cy="1944688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032" t="47060" r="17513" b="28017"/>
            <a:stretch>
              <a:fillRect/>
            </a:stretch>
          </p:blipFill>
          <p:spPr bwMode="auto">
            <a:xfrm>
              <a:off x="1476375" y="5013325"/>
              <a:ext cx="6481763" cy="1944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5" name="Rectangle 5"/>
            <p:cNvSpPr>
              <a:spLocks noChangeArrowheads="1"/>
            </p:cNvSpPr>
            <p:nvPr/>
          </p:nvSpPr>
          <p:spPr bwMode="auto">
            <a:xfrm>
              <a:off x="3081338" y="5013325"/>
              <a:ext cx="3313112" cy="576263"/>
            </a:xfrm>
            <a:prstGeom prst="rect">
              <a:avLst/>
            </a:prstGeom>
            <a:gradFill rotWithShape="1">
              <a:gsLst>
                <a:gs pos="0">
                  <a:srgbClr val="56585C"/>
                </a:gs>
                <a:gs pos="100000">
                  <a:srgbClr val="BABFC6"/>
                </a:gs>
              </a:gsLst>
              <a:lin ang="54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126" name="Line 6"/>
            <p:cNvSpPr>
              <a:spLocks noChangeShapeType="1"/>
            </p:cNvSpPr>
            <p:nvPr/>
          </p:nvSpPr>
          <p:spPr bwMode="auto">
            <a:xfrm flipV="1">
              <a:off x="2987675" y="5229225"/>
              <a:ext cx="431800" cy="360363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5127" name="Line 7"/>
            <p:cNvSpPr>
              <a:spLocks noChangeShapeType="1"/>
            </p:cNvSpPr>
            <p:nvPr/>
          </p:nvSpPr>
          <p:spPr bwMode="auto">
            <a:xfrm flipV="1">
              <a:off x="2987675" y="5229225"/>
              <a:ext cx="936625" cy="465138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5128" name="Line 8"/>
            <p:cNvSpPr>
              <a:spLocks noChangeShapeType="1"/>
            </p:cNvSpPr>
            <p:nvPr/>
          </p:nvSpPr>
          <p:spPr bwMode="auto">
            <a:xfrm rot="16200000" flipV="1">
              <a:off x="5940425" y="5062538"/>
              <a:ext cx="287338" cy="576262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5129" name="Line 9"/>
            <p:cNvSpPr>
              <a:spLocks noChangeShapeType="1"/>
            </p:cNvSpPr>
            <p:nvPr/>
          </p:nvSpPr>
          <p:spPr bwMode="auto">
            <a:xfrm rot="16200000" flipV="1">
              <a:off x="5688806" y="4976019"/>
              <a:ext cx="358775" cy="865188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5130" name="Line 10"/>
            <p:cNvSpPr>
              <a:spLocks noChangeShapeType="1"/>
            </p:cNvSpPr>
            <p:nvPr/>
          </p:nvSpPr>
          <p:spPr bwMode="auto">
            <a:xfrm>
              <a:off x="3059113" y="5157788"/>
              <a:ext cx="3313112" cy="0"/>
            </a:xfrm>
            <a:prstGeom prst="line">
              <a:avLst/>
            </a:prstGeom>
            <a:noFill/>
            <a:ln w="38100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5131" name="AutoShape 11"/>
            <p:cNvSpPr>
              <a:spLocks noChangeArrowheads="1"/>
            </p:cNvSpPr>
            <p:nvPr/>
          </p:nvSpPr>
          <p:spPr bwMode="auto">
            <a:xfrm rot="10800000">
              <a:off x="3348038" y="5229225"/>
              <a:ext cx="2736850" cy="360363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FFFFD5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63987" y="620688"/>
            <a:ext cx="6707088" cy="782786"/>
          </a:xfr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s-CO" sz="2600" b="1" dirty="0" smtClean="0"/>
              <a:t>Cerrar las brechas</a:t>
            </a:r>
            <a:endParaRPr lang="es-ES" sz="2600" b="1" dirty="0" smtClean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19349"/>
            <a:ext cx="1152128" cy="86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610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4355976" y="3501008"/>
            <a:ext cx="43624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s-ES_tradnl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2. Potenciando conocimientos, habilidades y aptitudes</a:t>
            </a:r>
            <a:endParaRPr lang="es-ES_tradnl" dirty="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67544" y="500221"/>
            <a:ext cx="8136904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CO" sz="36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</a:t>
            </a:r>
            <a:r>
              <a:rPr lang="es-CO" sz="3600" b="1" spc="50" dirty="0" smtClean="0">
                <a:ln w="11430"/>
                <a:solidFill>
                  <a:srgbClr val="00378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isión general del taller:</a:t>
            </a:r>
            <a:endParaRPr lang="es-CO" sz="3600" b="1" spc="50" dirty="0">
              <a:ln w="11430"/>
              <a:solidFill>
                <a:srgbClr val="00378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16" name="15 Conector recto"/>
          <p:cNvCxnSpPr/>
          <p:nvPr/>
        </p:nvCxnSpPr>
        <p:spPr>
          <a:xfrm>
            <a:off x="755576" y="1124744"/>
            <a:ext cx="756084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399361859"/>
              </p:ext>
            </p:extLst>
          </p:nvPr>
        </p:nvGraphicFramePr>
        <p:xfrm>
          <a:off x="72008" y="1484784"/>
          <a:ext cx="903649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19349"/>
            <a:ext cx="1152128" cy="86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735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4355976" y="3501008"/>
            <a:ext cx="43624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s-ES_tradnl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2. Potenciando conocimientos, habilidades y aptitudes</a:t>
            </a:r>
            <a:endParaRPr lang="es-ES_tradnl" dirty="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67544" y="500221"/>
            <a:ext cx="8136904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CO" sz="36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</a:t>
            </a:r>
            <a:r>
              <a:rPr lang="es-CO" sz="3600" b="1" spc="50" dirty="0" smtClean="0">
                <a:ln w="11430"/>
                <a:solidFill>
                  <a:srgbClr val="00378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etos del taller:</a:t>
            </a:r>
            <a:endParaRPr lang="es-CO" sz="3600" b="1" spc="50" dirty="0">
              <a:ln w="11430"/>
              <a:solidFill>
                <a:srgbClr val="00378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16" name="15 Conector recto"/>
          <p:cNvCxnSpPr/>
          <p:nvPr/>
        </p:nvCxnSpPr>
        <p:spPr>
          <a:xfrm>
            <a:off x="755576" y="1124744"/>
            <a:ext cx="756084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5 Llamada rectangular redondeada"/>
          <p:cNvSpPr>
            <a:spLocks noChangeArrowheads="1"/>
          </p:cNvSpPr>
          <p:nvPr/>
        </p:nvSpPr>
        <p:spPr bwMode="auto">
          <a:xfrm>
            <a:off x="539552" y="3861048"/>
            <a:ext cx="3424238" cy="2016224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chemeClr val="bg1"/>
          </a:solidFill>
          <a:ln w="25400">
            <a:solidFill>
              <a:srgbClr val="00B05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just"/>
            <a:r>
              <a:rPr lang="es-CO" sz="2000" i="1" dirty="0" smtClean="0">
                <a:solidFill>
                  <a:srgbClr val="000000"/>
                </a:solidFill>
              </a:rPr>
              <a:t>Identificar las variables que facilitan u obstaculizan EL DESARROLLO DE NUESTRAS COMPETENCIAS</a:t>
            </a:r>
            <a:endParaRPr lang="es-CO" sz="2000" i="1" dirty="0">
              <a:solidFill>
                <a:srgbClr val="000000"/>
              </a:solidFill>
            </a:endParaRPr>
          </a:p>
        </p:txBody>
      </p:sp>
      <p:sp>
        <p:nvSpPr>
          <p:cNvPr id="7" name="6 Llamada rectangular redondeada"/>
          <p:cNvSpPr>
            <a:spLocks noChangeArrowheads="1"/>
          </p:cNvSpPr>
          <p:nvPr/>
        </p:nvSpPr>
        <p:spPr bwMode="auto">
          <a:xfrm>
            <a:off x="5580112" y="1988840"/>
            <a:ext cx="3092450" cy="3744416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chemeClr val="bg1"/>
          </a:solidFill>
          <a:ln w="2540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just"/>
            <a:r>
              <a:rPr lang="es-CO" i="1" dirty="0" smtClean="0">
                <a:solidFill>
                  <a:srgbClr val="000000"/>
                </a:solidFill>
              </a:rPr>
              <a:t>Facilitar un proceso de acompañamiento en el desarrollo de competencias de  que permitan a los Lideres de Uniandinos movilizar sus equipos de trabajo hacia objetivos compartidos, integrando herramientas de diagnostico, desarrollo y retroalimentacion</a:t>
            </a:r>
            <a:r>
              <a:rPr lang="es-CO" sz="2400" i="1" dirty="0" smtClean="0">
                <a:solidFill>
                  <a:srgbClr val="000000"/>
                </a:solidFill>
              </a:rPr>
              <a:t>.</a:t>
            </a:r>
            <a:endParaRPr lang="es-CO" sz="2400" i="1" dirty="0">
              <a:solidFill>
                <a:srgbClr val="000000"/>
              </a:solidFill>
            </a:endParaRPr>
          </a:p>
        </p:txBody>
      </p:sp>
      <p:sp>
        <p:nvSpPr>
          <p:cNvPr id="10" name="6 Llamada rectangular redondeada"/>
          <p:cNvSpPr>
            <a:spLocks noChangeArrowheads="1"/>
          </p:cNvSpPr>
          <p:nvPr/>
        </p:nvSpPr>
        <p:spPr bwMode="auto">
          <a:xfrm>
            <a:off x="2415654" y="1268760"/>
            <a:ext cx="3092450" cy="2520280"/>
          </a:xfrm>
          <a:prstGeom prst="wedgeRoundRectCallout">
            <a:avLst>
              <a:gd name="adj1" fmla="val 21147"/>
              <a:gd name="adj2" fmla="val 65469"/>
              <a:gd name="adj3" fmla="val 16667"/>
            </a:avLst>
          </a:prstGeom>
          <a:solidFill>
            <a:schemeClr val="bg1"/>
          </a:solidFill>
          <a:ln w="2540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just"/>
            <a:endParaRPr lang="es-CO" sz="2400" i="1" dirty="0">
              <a:solidFill>
                <a:srgbClr val="00000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483768" y="1196752"/>
            <a:ext cx="28803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i="1" dirty="0">
                <a:solidFill>
                  <a:srgbClr val="000000"/>
                </a:solidFill>
              </a:rPr>
              <a:t>Precisar acciones necesarias para asegurar que nuestros logros sean de calidad, e identificar en cada uno de nosotros palancas personales que nos impulsan </a:t>
            </a:r>
            <a:r>
              <a:rPr lang="es-ES" i="1" dirty="0" smtClean="0">
                <a:solidFill>
                  <a:srgbClr val="000000"/>
                </a:solidFill>
              </a:rPr>
              <a:t>a lograr los objetivos BASADOS EN NUESTRAS COMPETENCIAS</a:t>
            </a:r>
            <a:endParaRPr lang="es-ES" i="1" dirty="0">
              <a:solidFill>
                <a:srgbClr val="0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19349"/>
            <a:ext cx="1152128" cy="86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19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44000" cy="489654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-243408"/>
            <a:ext cx="8640960" cy="3816429"/>
          </a:xfr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CO" sz="8000" cap="none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Paso 1:</a:t>
            </a:r>
            <a:r>
              <a:rPr lang="es-CO" sz="5400" cap="none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es-CO" sz="5400" cap="none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es-CO" sz="5400" cap="none" spc="50" dirty="0" smtClean="0">
                <a:ln w="11430"/>
                <a:solidFill>
                  <a:srgbClr val="00378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Seguimiento en la autoevaluacion de mis Competencias.</a:t>
            </a:r>
            <a:endParaRPr lang="es-CO" sz="5400" cap="none" spc="50" dirty="0">
              <a:ln w="11430"/>
              <a:solidFill>
                <a:srgbClr val="00378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19349"/>
            <a:ext cx="1152128" cy="86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174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31B3377C8487B48A17A9672A5ECED80" ma:contentTypeVersion="2" ma:contentTypeDescription="Crear nuevo documento." ma:contentTypeScope="" ma:versionID="3a46d057ed3669262e2b544f3e74c5cb">
  <xsd:schema xmlns:xsd="http://www.w3.org/2001/XMLSchema" xmlns:xs="http://www.w3.org/2001/XMLSchema" xmlns:p="http://schemas.microsoft.com/office/2006/metadata/properties" xmlns:ns2="e71b29d6-5e28-4ec7-8a71-16018f4c3bd6" targetNamespace="http://schemas.microsoft.com/office/2006/metadata/properties" ma:root="true" ma:fieldsID="7a32633e38cb5c895738544bd9698630" ns2:_="">
    <xsd:import namespace="e71b29d6-5e28-4ec7-8a71-16018f4c3bd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1b29d6-5e28-4ec7-8a71-16018f4c3bd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5DD9B96-A316-4F4D-AA31-4CB8807FB2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1b29d6-5e28-4ec7-8a71-16018f4c3b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694F837-368C-45D3-B303-BFE36B7C55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65FD96-440F-4830-9257-80EFEF41DBB3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e71b29d6-5e28-4ec7-8a71-16018f4c3bd6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3291</TotalTime>
  <Words>1760</Words>
  <Application>Microsoft Macintosh PowerPoint</Application>
  <PresentationFormat>Presentación en pantalla (4:3)</PresentationFormat>
  <Paragraphs>397</Paragraphs>
  <Slides>42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43" baseType="lpstr">
      <vt:lpstr>Tema de Office</vt:lpstr>
      <vt:lpstr>PROGRAMA DE LIDERAZGO</vt:lpstr>
      <vt:lpstr>Presentación de PowerPoint</vt:lpstr>
      <vt:lpstr>Presentación de PowerPoint</vt:lpstr>
      <vt:lpstr>Momentos mágicos</vt:lpstr>
      <vt:lpstr>Las brechas</vt:lpstr>
      <vt:lpstr>Cerrar las brechas</vt:lpstr>
      <vt:lpstr>Presentación de PowerPoint</vt:lpstr>
      <vt:lpstr>Presentación de PowerPoint</vt:lpstr>
      <vt:lpstr>Paso 1: Seguimiento en la autoevaluacion de mis Competencias.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Paso 2: Conceptos y generalidades de las Competencias.</vt:lpstr>
      <vt:lpstr>¿Qué son competencias laborales?</vt:lpstr>
      <vt:lpstr>Iceberg de las competencias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Paso 3: Plan de desarrollo.</vt:lpstr>
      <vt:lpstr>Por que es conveniente desarrollar  las competencias: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Paso 4: Plan de Acción.</vt:lpstr>
      <vt:lpstr>Presentación de PowerPoint</vt:lpstr>
      <vt:lpstr>Presentación de PowerPoint</vt:lpstr>
      <vt:lpstr>Plan de acción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Irma Yenny Rojas Jovel</dc:creator>
  <cp:lastModifiedBy>Diana Salej</cp:lastModifiedBy>
  <cp:revision>212</cp:revision>
  <dcterms:created xsi:type="dcterms:W3CDTF">2015-03-05T23:11:40Z</dcterms:created>
  <dcterms:modified xsi:type="dcterms:W3CDTF">2016-10-23T20:33:29Z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0x010100131B3377C8487B48A17A9672A5ECED80</vt:lpwstr>
  </property>
</Properties>
</file>