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5" r:id="rId5"/>
    <p:sldId id="266" r:id="rId6"/>
    <p:sldId id="286" r:id="rId7"/>
    <p:sldId id="287" r:id="rId8"/>
    <p:sldId id="288" r:id="rId9"/>
    <p:sldId id="289" r:id="rId10"/>
    <p:sldId id="290" r:id="rId11"/>
    <p:sldId id="291" r:id="rId12"/>
    <p:sldId id="29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7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9" r:id="rId62"/>
    <p:sldId id="340" r:id="rId63"/>
    <p:sldId id="338" r:id="rId64"/>
    <p:sldId id="295" r:id="rId65"/>
    <p:sldId id="284" r:id="rId66"/>
    <p:sldId id="285" r:id="rId67"/>
    <p:sldId id="296" r:id="rId6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6" Type="http://schemas.openxmlformats.org/officeDocument/2006/relationships/image" Target="../media/image16.jpg"/><Relationship Id="rId5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75657-8D2D-4735-9D0E-17EB342C066A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C36EB4A-3749-4289-A7E5-4D647A837757}">
      <dgm:prSet phldrT="[Texto]" custT="1"/>
      <dgm:spPr/>
      <dgm:t>
        <a:bodyPr/>
        <a:lstStyle/>
        <a:p>
          <a:r>
            <a:rPr lang="es-ES" sz="2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rPr>
            <a:t>Sonidos</a:t>
          </a:r>
          <a:endParaRPr lang="es-ES" sz="22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CENA" panose="02000000000000000000" pitchFamily="2" charset="0"/>
          </a:endParaRPr>
        </a:p>
      </dgm:t>
    </dgm:pt>
    <dgm:pt modelId="{F3FAA646-6154-4E7D-8603-FE7C30641C0C}" type="parTrans" cxnId="{8D0C591E-F947-4546-95D4-B86516BB4A4C}">
      <dgm:prSet/>
      <dgm:spPr/>
      <dgm:t>
        <a:bodyPr/>
        <a:lstStyle/>
        <a:p>
          <a:endParaRPr lang="es-ES"/>
        </a:p>
      </dgm:t>
    </dgm:pt>
    <dgm:pt modelId="{E906984E-870A-4AEA-8929-3C413A0D8692}" type="sibTrans" cxnId="{8D0C591E-F947-4546-95D4-B86516BB4A4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ES"/>
        </a:p>
      </dgm:t>
    </dgm:pt>
    <dgm:pt modelId="{A244C081-ECF1-4628-B682-ED044D7E68C6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rPr>
            <a:t>Textura, </a:t>
          </a:r>
          <a:r>
            <a:rPr lang="es-ES" sz="16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rPr>
            <a:t>temperatura</a:t>
          </a:r>
          <a:endParaRPr lang="es-ES" sz="16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CENA" panose="02000000000000000000" pitchFamily="2" charset="0"/>
          </a:endParaRPr>
        </a:p>
      </dgm:t>
    </dgm:pt>
    <dgm:pt modelId="{D066F07C-2302-4386-B331-555747D76642}" type="parTrans" cxnId="{B4EC0234-BD5A-401D-8924-39C8DF8172F8}">
      <dgm:prSet/>
      <dgm:spPr/>
      <dgm:t>
        <a:bodyPr/>
        <a:lstStyle/>
        <a:p>
          <a:endParaRPr lang="es-ES"/>
        </a:p>
      </dgm:t>
    </dgm:pt>
    <dgm:pt modelId="{F7F59C77-D536-4EE7-AC19-B5B935A89C4A}" type="sibTrans" cxnId="{B4EC0234-BD5A-401D-8924-39C8DF8172F8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42611" b="-19586"/>
          </a:stretch>
        </a:blipFill>
      </dgm:spPr>
      <dgm:t>
        <a:bodyPr/>
        <a:lstStyle/>
        <a:p>
          <a:endParaRPr lang="es-ES"/>
        </a:p>
      </dgm:t>
    </dgm:pt>
    <dgm:pt modelId="{DB29769F-49DB-4131-BD9E-B79CA13411B0}">
      <dgm:prSet phldrT="[Texto]" custT="1"/>
      <dgm:spPr/>
      <dgm:t>
        <a:bodyPr/>
        <a:lstStyle/>
        <a:p>
          <a:r>
            <a:rPr lang="es-ES" sz="2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rPr>
            <a:t>Mirada, pupila</a:t>
          </a:r>
          <a:endParaRPr lang="es-ES" sz="22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CENA" panose="02000000000000000000" pitchFamily="2" charset="0"/>
          </a:endParaRPr>
        </a:p>
      </dgm:t>
    </dgm:pt>
    <dgm:pt modelId="{642E1BA4-7728-4078-97DB-AF732650863D}" type="parTrans" cxnId="{C0E98334-CA55-4C29-8AF8-8B2B6568140C}">
      <dgm:prSet/>
      <dgm:spPr/>
      <dgm:t>
        <a:bodyPr/>
        <a:lstStyle/>
        <a:p>
          <a:endParaRPr lang="es-ES"/>
        </a:p>
      </dgm:t>
    </dgm:pt>
    <dgm:pt modelId="{07366BB1-FB18-44B3-9982-3FEAEEA7BDDA}" type="sibTrans" cxnId="{C0E98334-CA55-4C29-8AF8-8B2B6568140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s-ES"/>
        </a:p>
      </dgm:t>
    </dgm:pt>
    <dgm:pt modelId="{03C37855-2487-4EF1-86D6-A89774126E3F}">
      <dgm:prSet custT="1"/>
      <dgm:spPr/>
      <dgm:t>
        <a:bodyPr/>
        <a:lstStyle/>
        <a:p>
          <a:r>
            <a:rPr lang="es-ES" sz="2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rPr>
            <a:t>Tono, timbre, ritmo</a:t>
          </a:r>
          <a:endParaRPr lang="es-ES" sz="22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CENA" panose="02000000000000000000" pitchFamily="2" charset="0"/>
          </a:endParaRPr>
        </a:p>
      </dgm:t>
    </dgm:pt>
    <dgm:pt modelId="{8F51390B-72A7-47F8-AE1B-C54A0079961C}" type="parTrans" cxnId="{FCA09990-2E6D-475C-B9E2-3F21B8F4F22B}">
      <dgm:prSet/>
      <dgm:spPr/>
      <dgm:t>
        <a:bodyPr/>
        <a:lstStyle/>
        <a:p>
          <a:endParaRPr lang="es-ES"/>
        </a:p>
      </dgm:t>
    </dgm:pt>
    <dgm:pt modelId="{6D77BAA2-DDBC-44DB-ACCB-FF853312F856}" type="sibTrans" cxnId="{FCA09990-2E6D-475C-B9E2-3F21B8F4F22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s-ES"/>
        </a:p>
      </dgm:t>
    </dgm:pt>
    <dgm:pt modelId="{AF5069BF-9D97-4A3B-AE0C-F7EAF331AAFA}">
      <dgm:prSet custT="1"/>
      <dgm:spPr/>
      <dgm:t>
        <a:bodyPr/>
        <a:lstStyle/>
        <a:p>
          <a:r>
            <a:rPr lang="es-ES" sz="2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rPr>
            <a:t>Aromas</a:t>
          </a:r>
          <a:endParaRPr lang="es-ES" sz="22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CENA" panose="02000000000000000000" pitchFamily="2" charset="0"/>
          </a:endParaRPr>
        </a:p>
      </dgm:t>
    </dgm:pt>
    <dgm:pt modelId="{427905E0-AD6F-4C69-AEF0-51488E8AFCEB}" type="parTrans" cxnId="{F26DACAD-A973-42D3-89EE-F87DDAFFDF2C}">
      <dgm:prSet/>
      <dgm:spPr/>
      <dgm:t>
        <a:bodyPr/>
        <a:lstStyle/>
        <a:p>
          <a:endParaRPr lang="es-ES"/>
        </a:p>
      </dgm:t>
    </dgm:pt>
    <dgm:pt modelId="{9369B5FE-F645-4E56-BA6E-607C4998FB79}" type="sibTrans" cxnId="{F26DACAD-A973-42D3-89EE-F87DDAFFDF2C}">
      <dgm:prSet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806" r="10806"/>
          </a:stretch>
        </a:blipFill>
      </dgm:spPr>
      <dgm:t>
        <a:bodyPr/>
        <a:lstStyle/>
        <a:p>
          <a:endParaRPr lang="es-ES"/>
        </a:p>
      </dgm:t>
    </dgm:pt>
    <dgm:pt modelId="{D994F58A-3360-4616-9B06-95F403C8ABEF}">
      <dgm:prSet custT="1"/>
      <dgm:spPr/>
      <dgm:t>
        <a:bodyPr/>
        <a:lstStyle/>
        <a:p>
          <a:r>
            <a:rPr lang="es-ES" sz="1900" dirty="0" smtClean="0">
              <a:solidFill>
                <a:schemeClr val="bg2">
                  <a:lumMod val="25000"/>
                </a:schemeClr>
              </a:solidFill>
              <a:latin typeface="AR CENA" panose="02000000000000000000" pitchFamily="2" charset="0"/>
            </a:rPr>
            <a:t>Postura, posición brazos, </a:t>
          </a:r>
          <a:r>
            <a:rPr lang="es-ES" sz="1500" dirty="0" smtClean="0">
              <a:solidFill>
                <a:schemeClr val="bg2">
                  <a:lumMod val="25000"/>
                </a:schemeClr>
              </a:solidFill>
              <a:latin typeface="AR CENA" panose="02000000000000000000" pitchFamily="2" charset="0"/>
            </a:rPr>
            <a:t>movimientos</a:t>
          </a:r>
          <a:endParaRPr lang="es-ES" sz="1500" dirty="0">
            <a:solidFill>
              <a:schemeClr val="bg2">
                <a:lumMod val="25000"/>
              </a:schemeClr>
            </a:solidFill>
            <a:latin typeface="AR CENA" panose="02000000000000000000" pitchFamily="2" charset="0"/>
          </a:endParaRPr>
        </a:p>
      </dgm:t>
    </dgm:pt>
    <dgm:pt modelId="{C345B3A5-2DF0-4CF4-8364-B2238578235F}" type="parTrans" cxnId="{7E4C5907-E012-4FD2-87B5-3538ACA85FB2}">
      <dgm:prSet/>
      <dgm:spPr/>
      <dgm:t>
        <a:bodyPr/>
        <a:lstStyle/>
        <a:p>
          <a:endParaRPr lang="es-ES"/>
        </a:p>
      </dgm:t>
    </dgm:pt>
    <dgm:pt modelId="{A70EB836-C66E-47CF-B355-00EB168A0C54}" type="sibTrans" cxnId="{7E4C5907-E012-4FD2-87B5-3538ACA85FB2}">
      <dgm:prSet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962" r="-43962"/>
          </a:stretch>
        </a:blipFill>
      </dgm:spPr>
      <dgm:t>
        <a:bodyPr/>
        <a:lstStyle/>
        <a:p>
          <a:endParaRPr lang="es-ES"/>
        </a:p>
      </dgm:t>
    </dgm:pt>
    <dgm:pt modelId="{ABF74C3E-503E-4F07-9A97-592B7A225349}" type="pres">
      <dgm:prSet presAssocID="{CA975657-8D2D-4735-9D0E-17EB342C066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CO"/>
        </a:p>
      </dgm:t>
    </dgm:pt>
    <dgm:pt modelId="{5657325C-B2C8-4741-A95A-5840A1BCA73D}" type="pres">
      <dgm:prSet presAssocID="{DC36EB4A-3749-4289-A7E5-4D647A837757}" presName="text1" presStyleCnt="0"/>
      <dgm:spPr/>
    </dgm:pt>
    <dgm:pt modelId="{FA7D4EDA-D4B6-425B-BE01-D13A11B23D16}" type="pres">
      <dgm:prSet presAssocID="{DC36EB4A-3749-4289-A7E5-4D647A837757}" presName="textRepeatNode" presStyleLbl="alignNode1" presStyleIdx="0" presStyleCnt="6" custScaleX="103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36F59-C71F-40C2-9794-74C3D4813CC3}" type="pres">
      <dgm:prSet presAssocID="{DC36EB4A-3749-4289-A7E5-4D647A837757}" presName="textaccent1" presStyleCnt="0"/>
      <dgm:spPr/>
    </dgm:pt>
    <dgm:pt modelId="{FD1663BF-AC7E-49D8-8695-2D94EA7D1EEC}" type="pres">
      <dgm:prSet presAssocID="{DC36EB4A-3749-4289-A7E5-4D647A837757}" presName="accentRepeatNode" presStyleLbl="solidAlignAcc1" presStyleIdx="0" presStyleCnt="12"/>
      <dgm:spPr/>
    </dgm:pt>
    <dgm:pt modelId="{1D978B22-07BE-4AC8-AF1F-1757312D5219}" type="pres">
      <dgm:prSet presAssocID="{E906984E-870A-4AEA-8929-3C413A0D8692}" presName="image1" presStyleCnt="0"/>
      <dgm:spPr/>
    </dgm:pt>
    <dgm:pt modelId="{35CCC3C1-2C60-49E3-BF52-5B770DF7E589}" type="pres">
      <dgm:prSet presAssocID="{E906984E-870A-4AEA-8929-3C413A0D8692}" presName="imageRepeatNode" presStyleLbl="alignAcc1" presStyleIdx="0" presStyleCnt="6"/>
      <dgm:spPr/>
      <dgm:t>
        <a:bodyPr/>
        <a:lstStyle/>
        <a:p>
          <a:endParaRPr lang="es-CO"/>
        </a:p>
      </dgm:t>
    </dgm:pt>
    <dgm:pt modelId="{11370928-6CEA-476E-8363-56B852373268}" type="pres">
      <dgm:prSet presAssocID="{E906984E-870A-4AEA-8929-3C413A0D8692}" presName="imageaccent1" presStyleCnt="0"/>
      <dgm:spPr/>
    </dgm:pt>
    <dgm:pt modelId="{5AAB5667-27B8-488C-8574-3B096E331B02}" type="pres">
      <dgm:prSet presAssocID="{E906984E-870A-4AEA-8929-3C413A0D8692}" presName="accentRepeatNode" presStyleLbl="solidAlignAcc1" presStyleIdx="1" presStyleCnt="12"/>
      <dgm:spPr/>
    </dgm:pt>
    <dgm:pt modelId="{7FE60BBA-112E-42E9-A80D-76B629F243FD}" type="pres">
      <dgm:prSet presAssocID="{A244C081-ECF1-4628-B682-ED044D7E68C6}" presName="text2" presStyleCnt="0"/>
      <dgm:spPr/>
    </dgm:pt>
    <dgm:pt modelId="{563E5AF9-D4A5-48EC-9292-E93D03A167AC}" type="pres">
      <dgm:prSet presAssocID="{A244C081-ECF1-4628-B682-ED044D7E68C6}" presName="textRepeatNode" presStyleLbl="alignNode1" presStyleIdx="1" presStyleCnt="6" custScaleX="103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F99974-EB69-4D24-B770-BF1FE43DBA65}" type="pres">
      <dgm:prSet presAssocID="{A244C081-ECF1-4628-B682-ED044D7E68C6}" presName="textaccent2" presStyleCnt="0"/>
      <dgm:spPr/>
    </dgm:pt>
    <dgm:pt modelId="{851B50F9-4E01-453A-99C3-2A294A987F01}" type="pres">
      <dgm:prSet presAssocID="{A244C081-ECF1-4628-B682-ED044D7E68C6}" presName="accentRepeatNode" presStyleLbl="solidAlignAcc1" presStyleIdx="2" presStyleCnt="12"/>
      <dgm:spPr/>
    </dgm:pt>
    <dgm:pt modelId="{28F1961B-B7C2-4D47-9FBD-6C8B5F415ABF}" type="pres">
      <dgm:prSet presAssocID="{F7F59C77-D536-4EE7-AC19-B5B935A89C4A}" presName="image2" presStyleCnt="0"/>
      <dgm:spPr/>
    </dgm:pt>
    <dgm:pt modelId="{74166B0C-AFF3-4817-BB51-1F18E4460682}" type="pres">
      <dgm:prSet presAssocID="{F7F59C77-D536-4EE7-AC19-B5B935A89C4A}" presName="imageRepeatNode" presStyleLbl="alignAcc1" presStyleIdx="1" presStyleCnt="6"/>
      <dgm:spPr/>
      <dgm:t>
        <a:bodyPr/>
        <a:lstStyle/>
        <a:p>
          <a:endParaRPr lang="es-CO"/>
        </a:p>
      </dgm:t>
    </dgm:pt>
    <dgm:pt modelId="{4F6DAD8A-194C-47DD-BFF6-80F56938DC72}" type="pres">
      <dgm:prSet presAssocID="{F7F59C77-D536-4EE7-AC19-B5B935A89C4A}" presName="imageaccent2" presStyleCnt="0"/>
      <dgm:spPr/>
    </dgm:pt>
    <dgm:pt modelId="{53417C5B-CDCE-41F9-BB1A-C91776EC12C5}" type="pres">
      <dgm:prSet presAssocID="{F7F59C77-D536-4EE7-AC19-B5B935A89C4A}" presName="accentRepeatNode" presStyleLbl="solidAlignAcc1" presStyleIdx="3" presStyleCnt="12"/>
      <dgm:spPr/>
    </dgm:pt>
    <dgm:pt modelId="{6538DE5F-46C3-4690-92FE-DD328D1F8505}" type="pres">
      <dgm:prSet presAssocID="{AF5069BF-9D97-4A3B-AE0C-F7EAF331AAFA}" presName="text3" presStyleCnt="0"/>
      <dgm:spPr/>
    </dgm:pt>
    <dgm:pt modelId="{DBA5C02E-7B98-4994-AB69-11E51C9E9FFF}" type="pres">
      <dgm:prSet presAssocID="{AF5069BF-9D97-4A3B-AE0C-F7EAF331AAFA}" presName="textRepeatNode" presStyleLbl="alignNode1" presStyleIdx="2" presStyleCnt="6" custScaleX="103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FDA477-CE67-45B6-8B5F-1B417CD443F4}" type="pres">
      <dgm:prSet presAssocID="{AF5069BF-9D97-4A3B-AE0C-F7EAF331AAFA}" presName="textaccent3" presStyleCnt="0"/>
      <dgm:spPr/>
    </dgm:pt>
    <dgm:pt modelId="{36ECCDC0-7390-4DB0-9660-1FBF9ECB7AE7}" type="pres">
      <dgm:prSet presAssocID="{AF5069BF-9D97-4A3B-AE0C-F7EAF331AAFA}" presName="accentRepeatNode" presStyleLbl="solidAlignAcc1" presStyleIdx="4" presStyleCnt="12"/>
      <dgm:spPr/>
    </dgm:pt>
    <dgm:pt modelId="{0849FC2C-AB77-4125-B1CB-2DAB1D3AA60A}" type="pres">
      <dgm:prSet presAssocID="{9369B5FE-F645-4E56-BA6E-607C4998FB79}" presName="image3" presStyleCnt="0"/>
      <dgm:spPr/>
    </dgm:pt>
    <dgm:pt modelId="{B376E8A7-520D-4DD8-94E8-2D2952B9C73F}" type="pres">
      <dgm:prSet presAssocID="{9369B5FE-F645-4E56-BA6E-607C4998FB79}" presName="imageRepeatNode" presStyleLbl="alignAcc1" presStyleIdx="2" presStyleCnt="6"/>
      <dgm:spPr/>
      <dgm:t>
        <a:bodyPr/>
        <a:lstStyle/>
        <a:p>
          <a:endParaRPr lang="es-CO"/>
        </a:p>
      </dgm:t>
    </dgm:pt>
    <dgm:pt modelId="{1E2B9287-03D2-4FB5-BC8E-91B28166B6F1}" type="pres">
      <dgm:prSet presAssocID="{9369B5FE-F645-4E56-BA6E-607C4998FB79}" presName="imageaccent3" presStyleCnt="0"/>
      <dgm:spPr/>
    </dgm:pt>
    <dgm:pt modelId="{446ADA43-AF08-409B-9A85-7A9038B5E17F}" type="pres">
      <dgm:prSet presAssocID="{9369B5FE-F645-4E56-BA6E-607C4998FB79}" presName="accentRepeatNode" presStyleLbl="solidAlignAcc1" presStyleIdx="5" presStyleCnt="12" custLinFactNeighborX="48018" custLinFactNeighborY="78878"/>
      <dgm:spPr/>
    </dgm:pt>
    <dgm:pt modelId="{9FE1ED13-92AB-4963-963B-66FFD7516354}" type="pres">
      <dgm:prSet presAssocID="{D994F58A-3360-4616-9B06-95F403C8ABEF}" presName="text4" presStyleCnt="0"/>
      <dgm:spPr/>
    </dgm:pt>
    <dgm:pt modelId="{D954DBCC-0561-4D32-8F36-5CF6360FD2E1}" type="pres">
      <dgm:prSet presAssocID="{D994F58A-3360-4616-9B06-95F403C8ABEF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7FC55-F25E-44EA-B7A5-DEECA0994A5F}" type="pres">
      <dgm:prSet presAssocID="{D994F58A-3360-4616-9B06-95F403C8ABEF}" presName="textaccent4" presStyleCnt="0"/>
      <dgm:spPr/>
    </dgm:pt>
    <dgm:pt modelId="{467F4614-504F-4461-A11A-221AFD72E0C7}" type="pres">
      <dgm:prSet presAssocID="{D994F58A-3360-4616-9B06-95F403C8ABEF}" presName="accentRepeatNode" presStyleLbl="solidAlignAcc1" presStyleIdx="6" presStyleCnt="12"/>
      <dgm:spPr/>
    </dgm:pt>
    <dgm:pt modelId="{6BF24768-86D2-486E-A2F0-B9ABB510C4ED}" type="pres">
      <dgm:prSet presAssocID="{A70EB836-C66E-47CF-B355-00EB168A0C54}" presName="image4" presStyleCnt="0"/>
      <dgm:spPr/>
    </dgm:pt>
    <dgm:pt modelId="{93EF4FFB-A125-453B-BDB7-E6C1AFDBCFB3}" type="pres">
      <dgm:prSet presAssocID="{A70EB836-C66E-47CF-B355-00EB168A0C54}" presName="imageRepeatNode" presStyleLbl="alignAcc1" presStyleIdx="3" presStyleCnt="6"/>
      <dgm:spPr/>
      <dgm:t>
        <a:bodyPr/>
        <a:lstStyle/>
        <a:p>
          <a:endParaRPr lang="es-CO"/>
        </a:p>
      </dgm:t>
    </dgm:pt>
    <dgm:pt modelId="{A2EE1816-EAF6-48BD-9C9F-FDA9495A1CE3}" type="pres">
      <dgm:prSet presAssocID="{A70EB836-C66E-47CF-B355-00EB168A0C54}" presName="imageaccent4" presStyleCnt="0"/>
      <dgm:spPr/>
    </dgm:pt>
    <dgm:pt modelId="{9F39B411-CCE2-43E3-ACD5-3EE2CF63C885}" type="pres">
      <dgm:prSet presAssocID="{A70EB836-C66E-47CF-B355-00EB168A0C54}" presName="accentRepeatNode" presStyleLbl="solidAlignAcc1" presStyleIdx="7" presStyleCnt="12"/>
      <dgm:spPr/>
    </dgm:pt>
    <dgm:pt modelId="{C343E4B7-4799-4FC5-A36F-B495E5849CB9}" type="pres">
      <dgm:prSet presAssocID="{03C37855-2487-4EF1-86D6-A89774126E3F}" presName="text5" presStyleCnt="0"/>
      <dgm:spPr/>
    </dgm:pt>
    <dgm:pt modelId="{60A07629-94EE-493E-8B51-3C52F25945F8}" type="pres">
      <dgm:prSet presAssocID="{03C37855-2487-4EF1-86D6-A89774126E3F}" presName="textRepeatNode" presStyleLbl="alignNode1" presStyleIdx="4" presStyleCnt="6" custScaleX="103496" custLinFactNeighborX="-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B110CA-4A6F-46E5-8303-BEC495000161}" type="pres">
      <dgm:prSet presAssocID="{03C37855-2487-4EF1-86D6-A89774126E3F}" presName="textaccent5" presStyleCnt="0"/>
      <dgm:spPr/>
    </dgm:pt>
    <dgm:pt modelId="{C2D44567-88ED-4E80-B900-BD221815EA33}" type="pres">
      <dgm:prSet presAssocID="{03C37855-2487-4EF1-86D6-A89774126E3F}" presName="accentRepeatNode" presStyleLbl="solidAlignAcc1" presStyleIdx="8" presStyleCnt="12"/>
      <dgm:spPr/>
    </dgm:pt>
    <dgm:pt modelId="{674A0EAF-EDC1-485A-814F-FBFC601EE3E6}" type="pres">
      <dgm:prSet presAssocID="{6D77BAA2-DDBC-44DB-ACCB-FF853312F856}" presName="image5" presStyleCnt="0"/>
      <dgm:spPr/>
    </dgm:pt>
    <dgm:pt modelId="{94182E3C-BB9E-4320-A37D-590C92D6AACF}" type="pres">
      <dgm:prSet presAssocID="{6D77BAA2-DDBC-44DB-ACCB-FF853312F856}" presName="imageRepeatNode" presStyleLbl="alignAcc1" presStyleIdx="4" presStyleCnt="6"/>
      <dgm:spPr/>
      <dgm:t>
        <a:bodyPr/>
        <a:lstStyle/>
        <a:p>
          <a:endParaRPr lang="es-CO"/>
        </a:p>
      </dgm:t>
    </dgm:pt>
    <dgm:pt modelId="{EC563C39-7720-436C-A2DC-D543861B549D}" type="pres">
      <dgm:prSet presAssocID="{6D77BAA2-DDBC-44DB-ACCB-FF853312F856}" presName="imageaccent5" presStyleCnt="0"/>
      <dgm:spPr/>
    </dgm:pt>
    <dgm:pt modelId="{FADF03CA-7608-49C1-9C8F-9BE28C87A851}" type="pres">
      <dgm:prSet presAssocID="{6D77BAA2-DDBC-44DB-ACCB-FF853312F856}" presName="accentRepeatNode" presStyleLbl="solidAlignAcc1" presStyleIdx="9" presStyleCnt="12" custLinFactNeighborX="19392" custLinFactNeighborY="1028"/>
      <dgm:spPr/>
    </dgm:pt>
    <dgm:pt modelId="{904E832C-CCA4-4BD6-B5B7-1B8DDF14A77E}" type="pres">
      <dgm:prSet presAssocID="{DB29769F-49DB-4131-BD9E-B79CA13411B0}" presName="text6" presStyleCnt="0"/>
      <dgm:spPr/>
    </dgm:pt>
    <dgm:pt modelId="{134FB3AC-8CB4-4EA9-8CC6-74F7194A6167}" type="pres">
      <dgm:prSet presAssocID="{DB29769F-49DB-4131-BD9E-B79CA13411B0}" presName="textRepeatNode" presStyleLbl="alignNode1" presStyleIdx="5" presStyleCnt="6" custScaleX="103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725F12-2F37-4F1D-9F8E-65A3005F3118}" type="pres">
      <dgm:prSet presAssocID="{DB29769F-49DB-4131-BD9E-B79CA13411B0}" presName="textaccent6" presStyleCnt="0"/>
      <dgm:spPr/>
    </dgm:pt>
    <dgm:pt modelId="{DED68D7B-F911-4E7D-B05C-BD931BBC590E}" type="pres">
      <dgm:prSet presAssocID="{DB29769F-49DB-4131-BD9E-B79CA13411B0}" presName="accentRepeatNode" presStyleLbl="solidAlignAcc1" presStyleIdx="10" presStyleCnt="12"/>
      <dgm:spPr/>
    </dgm:pt>
    <dgm:pt modelId="{87647F9F-0AE0-48BA-ACC6-8AEC27616DAD}" type="pres">
      <dgm:prSet presAssocID="{07366BB1-FB18-44B3-9982-3FEAEEA7BDDA}" presName="image6" presStyleCnt="0"/>
      <dgm:spPr/>
    </dgm:pt>
    <dgm:pt modelId="{336D1A57-69ED-4F69-B2CC-B6FD6C349228}" type="pres">
      <dgm:prSet presAssocID="{07366BB1-FB18-44B3-9982-3FEAEEA7BDDA}" presName="imageRepeatNode" presStyleLbl="alignAcc1" presStyleIdx="5" presStyleCnt="6"/>
      <dgm:spPr/>
      <dgm:t>
        <a:bodyPr/>
        <a:lstStyle/>
        <a:p>
          <a:endParaRPr lang="es-CO"/>
        </a:p>
      </dgm:t>
    </dgm:pt>
    <dgm:pt modelId="{07659AE6-7F0B-4168-986C-18F3345B75EC}" type="pres">
      <dgm:prSet presAssocID="{07366BB1-FB18-44B3-9982-3FEAEEA7BDDA}" presName="imageaccent6" presStyleCnt="0"/>
      <dgm:spPr/>
    </dgm:pt>
    <dgm:pt modelId="{16E5652C-6D3B-4AB1-993F-8C14C75AFCBE}" type="pres">
      <dgm:prSet presAssocID="{07366BB1-FB18-44B3-9982-3FEAEEA7BDDA}" presName="accentRepeatNode" presStyleLbl="solidAlignAcc1" presStyleIdx="11" presStyleCnt="12"/>
      <dgm:spPr/>
    </dgm:pt>
  </dgm:ptLst>
  <dgm:cxnLst>
    <dgm:cxn modelId="{8D0C591E-F947-4546-95D4-B86516BB4A4C}" srcId="{CA975657-8D2D-4735-9D0E-17EB342C066A}" destId="{DC36EB4A-3749-4289-A7E5-4D647A837757}" srcOrd="0" destOrd="0" parTransId="{F3FAA646-6154-4E7D-8603-FE7C30641C0C}" sibTransId="{E906984E-870A-4AEA-8929-3C413A0D8692}"/>
    <dgm:cxn modelId="{8CE324A4-31D6-4BC9-9E3A-9850B4C0E9C2}" type="presOf" srcId="{A70EB836-C66E-47CF-B355-00EB168A0C54}" destId="{93EF4FFB-A125-453B-BDB7-E6C1AFDBCFB3}" srcOrd="0" destOrd="0" presId="urn:microsoft.com/office/officeart/2008/layout/HexagonCluster"/>
    <dgm:cxn modelId="{7B13D91B-3E1A-4659-ACC8-38FD10DC572F}" type="presOf" srcId="{03C37855-2487-4EF1-86D6-A89774126E3F}" destId="{60A07629-94EE-493E-8B51-3C52F25945F8}" srcOrd="0" destOrd="0" presId="urn:microsoft.com/office/officeart/2008/layout/HexagonCluster"/>
    <dgm:cxn modelId="{7E4C5907-E012-4FD2-87B5-3538ACA85FB2}" srcId="{CA975657-8D2D-4735-9D0E-17EB342C066A}" destId="{D994F58A-3360-4616-9B06-95F403C8ABEF}" srcOrd="3" destOrd="0" parTransId="{C345B3A5-2DF0-4CF4-8364-B2238578235F}" sibTransId="{A70EB836-C66E-47CF-B355-00EB168A0C54}"/>
    <dgm:cxn modelId="{BF9CFF0B-0B4B-4FEC-BD91-F289AA774396}" type="presOf" srcId="{E906984E-870A-4AEA-8929-3C413A0D8692}" destId="{35CCC3C1-2C60-49E3-BF52-5B770DF7E589}" srcOrd="0" destOrd="0" presId="urn:microsoft.com/office/officeart/2008/layout/HexagonCluster"/>
    <dgm:cxn modelId="{A49A2C99-C602-425B-9357-32DAF7D72E88}" type="presOf" srcId="{9369B5FE-F645-4E56-BA6E-607C4998FB79}" destId="{B376E8A7-520D-4DD8-94E8-2D2952B9C73F}" srcOrd="0" destOrd="0" presId="urn:microsoft.com/office/officeart/2008/layout/HexagonCluster"/>
    <dgm:cxn modelId="{FCA09990-2E6D-475C-B9E2-3F21B8F4F22B}" srcId="{CA975657-8D2D-4735-9D0E-17EB342C066A}" destId="{03C37855-2487-4EF1-86D6-A89774126E3F}" srcOrd="4" destOrd="0" parTransId="{8F51390B-72A7-47F8-AE1B-C54A0079961C}" sibTransId="{6D77BAA2-DDBC-44DB-ACCB-FF853312F856}"/>
    <dgm:cxn modelId="{1C057D70-2548-4F04-BBF6-9E5DCAEFDAC4}" type="presOf" srcId="{CA975657-8D2D-4735-9D0E-17EB342C066A}" destId="{ABF74C3E-503E-4F07-9A97-592B7A225349}" srcOrd="0" destOrd="0" presId="urn:microsoft.com/office/officeart/2008/layout/HexagonCluster"/>
    <dgm:cxn modelId="{F708572D-B7A1-4E3F-83B9-DEC3E128AA23}" type="presOf" srcId="{6D77BAA2-DDBC-44DB-ACCB-FF853312F856}" destId="{94182E3C-BB9E-4320-A37D-590C92D6AACF}" srcOrd="0" destOrd="0" presId="urn:microsoft.com/office/officeart/2008/layout/HexagonCluster"/>
    <dgm:cxn modelId="{D5666478-271B-4775-9D63-C4FF3E77FAE2}" type="presOf" srcId="{DC36EB4A-3749-4289-A7E5-4D647A837757}" destId="{FA7D4EDA-D4B6-425B-BE01-D13A11B23D16}" srcOrd="0" destOrd="0" presId="urn:microsoft.com/office/officeart/2008/layout/HexagonCluster"/>
    <dgm:cxn modelId="{D07357E3-A71E-4F2D-93E6-29AB1FE7F468}" type="presOf" srcId="{DB29769F-49DB-4131-BD9E-B79CA13411B0}" destId="{134FB3AC-8CB4-4EA9-8CC6-74F7194A6167}" srcOrd="0" destOrd="0" presId="urn:microsoft.com/office/officeart/2008/layout/HexagonCluster"/>
    <dgm:cxn modelId="{346A2A60-6D70-46BD-833F-6A323D0A1A51}" type="presOf" srcId="{AF5069BF-9D97-4A3B-AE0C-F7EAF331AAFA}" destId="{DBA5C02E-7B98-4994-AB69-11E51C9E9FFF}" srcOrd="0" destOrd="0" presId="urn:microsoft.com/office/officeart/2008/layout/HexagonCluster"/>
    <dgm:cxn modelId="{C0E98334-CA55-4C29-8AF8-8B2B6568140C}" srcId="{CA975657-8D2D-4735-9D0E-17EB342C066A}" destId="{DB29769F-49DB-4131-BD9E-B79CA13411B0}" srcOrd="5" destOrd="0" parTransId="{642E1BA4-7728-4078-97DB-AF732650863D}" sibTransId="{07366BB1-FB18-44B3-9982-3FEAEEA7BDDA}"/>
    <dgm:cxn modelId="{E1199D83-A382-49CE-9EBA-079B173E0E1E}" type="presOf" srcId="{A244C081-ECF1-4628-B682-ED044D7E68C6}" destId="{563E5AF9-D4A5-48EC-9292-E93D03A167AC}" srcOrd="0" destOrd="0" presId="urn:microsoft.com/office/officeart/2008/layout/HexagonCluster"/>
    <dgm:cxn modelId="{95865898-424F-44FD-B834-549234D09323}" type="presOf" srcId="{F7F59C77-D536-4EE7-AC19-B5B935A89C4A}" destId="{74166B0C-AFF3-4817-BB51-1F18E4460682}" srcOrd="0" destOrd="0" presId="urn:microsoft.com/office/officeart/2008/layout/HexagonCluster"/>
    <dgm:cxn modelId="{F26DACAD-A973-42D3-89EE-F87DDAFFDF2C}" srcId="{CA975657-8D2D-4735-9D0E-17EB342C066A}" destId="{AF5069BF-9D97-4A3B-AE0C-F7EAF331AAFA}" srcOrd="2" destOrd="0" parTransId="{427905E0-AD6F-4C69-AEF0-51488E8AFCEB}" sibTransId="{9369B5FE-F645-4E56-BA6E-607C4998FB79}"/>
    <dgm:cxn modelId="{85B2D1E1-4410-47CB-AFEB-BF22A21599C6}" type="presOf" srcId="{D994F58A-3360-4616-9B06-95F403C8ABEF}" destId="{D954DBCC-0561-4D32-8F36-5CF6360FD2E1}" srcOrd="0" destOrd="0" presId="urn:microsoft.com/office/officeart/2008/layout/HexagonCluster"/>
    <dgm:cxn modelId="{B4EC0234-BD5A-401D-8924-39C8DF8172F8}" srcId="{CA975657-8D2D-4735-9D0E-17EB342C066A}" destId="{A244C081-ECF1-4628-B682-ED044D7E68C6}" srcOrd="1" destOrd="0" parTransId="{D066F07C-2302-4386-B331-555747D76642}" sibTransId="{F7F59C77-D536-4EE7-AC19-B5B935A89C4A}"/>
    <dgm:cxn modelId="{ADDED369-6A01-45DE-B65A-8533554EBF37}" type="presOf" srcId="{07366BB1-FB18-44B3-9982-3FEAEEA7BDDA}" destId="{336D1A57-69ED-4F69-B2CC-B6FD6C349228}" srcOrd="0" destOrd="0" presId="urn:microsoft.com/office/officeart/2008/layout/HexagonCluster"/>
    <dgm:cxn modelId="{E1F2EFE1-B60D-409C-9E3F-7BABF4E189FD}" type="presParOf" srcId="{ABF74C3E-503E-4F07-9A97-592B7A225349}" destId="{5657325C-B2C8-4741-A95A-5840A1BCA73D}" srcOrd="0" destOrd="0" presId="urn:microsoft.com/office/officeart/2008/layout/HexagonCluster"/>
    <dgm:cxn modelId="{27897243-E4D7-417B-9829-0143DFB903F4}" type="presParOf" srcId="{5657325C-B2C8-4741-A95A-5840A1BCA73D}" destId="{FA7D4EDA-D4B6-425B-BE01-D13A11B23D16}" srcOrd="0" destOrd="0" presId="urn:microsoft.com/office/officeart/2008/layout/HexagonCluster"/>
    <dgm:cxn modelId="{A9D65A70-0A52-45B4-A1D0-A97D07DBD381}" type="presParOf" srcId="{ABF74C3E-503E-4F07-9A97-592B7A225349}" destId="{13D36F59-C71F-40C2-9794-74C3D4813CC3}" srcOrd="1" destOrd="0" presId="urn:microsoft.com/office/officeart/2008/layout/HexagonCluster"/>
    <dgm:cxn modelId="{BF505FBC-EA5F-4664-8B48-EAD6F3B2310F}" type="presParOf" srcId="{13D36F59-C71F-40C2-9794-74C3D4813CC3}" destId="{FD1663BF-AC7E-49D8-8695-2D94EA7D1EEC}" srcOrd="0" destOrd="0" presId="urn:microsoft.com/office/officeart/2008/layout/HexagonCluster"/>
    <dgm:cxn modelId="{214BC147-FB7E-46EA-88C4-A2349307751C}" type="presParOf" srcId="{ABF74C3E-503E-4F07-9A97-592B7A225349}" destId="{1D978B22-07BE-4AC8-AF1F-1757312D5219}" srcOrd="2" destOrd="0" presId="urn:microsoft.com/office/officeart/2008/layout/HexagonCluster"/>
    <dgm:cxn modelId="{40FEA599-2231-4182-BF99-2FB8F7E8C70D}" type="presParOf" srcId="{1D978B22-07BE-4AC8-AF1F-1757312D5219}" destId="{35CCC3C1-2C60-49E3-BF52-5B770DF7E589}" srcOrd="0" destOrd="0" presId="urn:microsoft.com/office/officeart/2008/layout/HexagonCluster"/>
    <dgm:cxn modelId="{D7AA386F-A8C0-4A2D-A203-387FC048A83E}" type="presParOf" srcId="{ABF74C3E-503E-4F07-9A97-592B7A225349}" destId="{11370928-6CEA-476E-8363-56B852373268}" srcOrd="3" destOrd="0" presId="urn:microsoft.com/office/officeart/2008/layout/HexagonCluster"/>
    <dgm:cxn modelId="{FB8F08EA-2B74-44FF-8312-6D91671170CA}" type="presParOf" srcId="{11370928-6CEA-476E-8363-56B852373268}" destId="{5AAB5667-27B8-488C-8574-3B096E331B02}" srcOrd="0" destOrd="0" presId="urn:microsoft.com/office/officeart/2008/layout/HexagonCluster"/>
    <dgm:cxn modelId="{D56625C0-F104-4BFB-9F7B-30AE48A52023}" type="presParOf" srcId="{ABF74C3E-503E-4F07-9A97-592B7A225349}" destId="{7FE60BBA-112E-42E9-A80D-76B629F243FD}" srcOrd="4" destOrd="0" presId="urn:microsoft.com/office/officeart/2008/layout/HexagonCluster"/>
    <dgm:cxn modelId="{16E5FDE4-A836-46F5-BC78-B5A053299561}" type="presParOf" srcId="{7FE60BBA-112E-42E9-A80D-76B629F243FD}" destId="{563E5AF9-D4A5-48EC-9292-E93D03A167AC}" srcOrd="0" destOrd="0" presId="urn:microsoft.com/office/officeart/2008/layout/HexagonCluster"/>
    <dgm:cxn modelId="{FCA74289-9F70-4434-B8D0-DC77C3D6E3CA}" type="presParOf" srcId="{ABF74C3E-503E-4F07-9A97-592B7A225349}" destId="{D1F99974-EB69-4D24-B770-BF1FE43DBA65}" srcOrd="5" destOrd="0" presId="urn:microsoft.com/office/officeart/2008/layout/HexagonCluster"/>
    <dgm:cxn modelId="{AA892936-AC81-4C00-8573-284C0CD98716}" type="presParOf" srcId="{D1F99974-EB69-4D24-B770-BF1FE43DBA65}" destId="{851B50F9-4E01-453A-99C3-2A294A987F01}" srcOrd="0" destOrd="0" presId="urn:microsoft.com/office/officeart/2008/layout/HexagonCluster"/>
    <dgm:cxn modelId="{8BB75541-1270-4696-9E7E-CA0E982A1833}" type="presParOf" srcId="{ABF74C3E-503E-4F07-9A97-592B7A225349}" destId="{28F1961B-B7C2-4D47-9FBD-6C8B5F415ABF}" srcOrd="6" destOrd="0" presId="urn:microsoft.com/office/officeart/2008/layout/HexagonCluster"/>
    <dgm:cxn modelId="{2E11A7E4-EB81-4DC2-8FB3-CA66BBD9DA1B}" type="presParOf" srcId="{28F1961B-B7C2-4D47-9FBD-6C8B5F415ABF}" destId="{74166B0C-AFF3-4817-BB51-1F18E4460682}" srcOrd="0" destOrd="0" presId="urn:microsoft.com/office/officeart/2008/layout/HexagonCluster"/>
    <dgm:cxn modelId="{2FA691A6-15D9-4415-91B9-D5876B5A3894}" type="presParOf" srcId="{ABF74C3E-503E-4F07-9A97-592B7A225349}" destId="{4F6DAD8A-194C-47DD-BFF6-80F56938DC72}" srcOrd="7" destOrd="0" presId="urn:microsoft.com/office/officeart/2008/layout/HexagonCluster"/>
    <dgm:cxn modelId="{BF442A81-B488-46DD-9632-79B1A323523A}" type="presParOf" srcId="{4F6DAD8A-194C-47DD-BFF6-80F56938DC72}" destId="{53417C5B-CDCE-41F9-BB1A-C91776EC12C5}" srcOrd="0" destOrd="0" presId="urn:microsoft.com/office/officeart/2008/layout/HexagonCluster"/>
    <dgm:cxn modelId="{7450763E-7FE9-4656-80A9-743B8B1D7E21}" type="presParOf" srcId="{ABF74C3E-503E-4F07-9A97-592B7A225349}" destId="{6538DE5F-46C3-4690-92FE-DD328D1F8505}" srcOrd="8" destOrd="0" presId="urn:microsoft.com/office/officeart/2008/layout/HexagonCluster"/>
    <dgm:cxn modelId="{3BF35E48-9C3D-43A6-B250-1AAF129AC585}" type="presParOf" srcId="{6538DE5F-46C3-4690-92FE-DD328D1F8505}" destId="{DBA5C02E-7B98-4994-AB69-11E51C9E9FFF}" srcOrd="0" destOrd="0" presId="urn:microsoft.com/office/officeart/2008/layout/HexagonCluster"/>
    <dgm:cxn modelId="{A9082317-D698-4260-82E5-3A779B0AF032}" type="presParOf" srcId="{ABF74C3E-503E-4F07-9A97-592B7A225349}" destId="{57FDA477-CE67-45B6-8B5F-1B417CD443F4}" srcOrd="9" destOrd="0" presId="urn:microsoft.com/office/officeart/2008/layout/HexagonCluster"/>
    <dgm:cxn modelId="{DF5A65BB-74EE-433F-A352-C3A52B2775EE}" type="presParOf" srcId="{57FDA477-CE67-45B6-8B5F-1B417CD443F4}" destId="{36ECCDC0-7390-4DB0-9660-1FBF9ECB7AE7}" srcOrd="0" destOrd="0" presId="urn:microsoft.com/office/officeart/2008/layout/HexagonCluster"/>
    <dgm:cxn modelId="{4E447CE9-8419-499D-A1EC-011123E6DBBD}" type="presParOf" srcId="{ABF74C3E-503E-4F07-9A97-592B7A225349}" destId="{0849FC2C-AB77-4125-B1CB-2DAB1D3AA60A}" srcOrd="10" destOrd="0" presId="urn:microsoft.com/office/officeart/2008/layout/HexagonCluster"/>
    <dgm:cxn modelId="{8BAF0E8A-54F2-4528-A0DB-E2F6A88D2D97}" type="presParOf" srcId="{0849FC2C-AB77-4125-B1CB-2DAB1D3AA60A}" destId="{B376E8A7-520D-4DD8-94E8-2D2952B9C73F}" srcOrd="0" destOrd="0" presId="urn:microsoft.com/office/officeart/2008/layout/HexagonCluster"/>
    <dgm:cxn modelId="{8D8D0F2D-1A6A-4197-895D-8F0CF53BC666}" type="presParOf" srcId="{ABF74C3E-503E-4F07-9A97-592B7A225349}" destId="{1E2B9287-03D2-4FB5-BC8E-91B28166B6F1}" srcOrd="11" destOrd="0" presId="urn:microsoft.com/office/officeart/2008/layout/HexagonCluster"/>
    <dgm:cxn modelId="{F8F45CD8-1DDF-45CB-9301-564788D2ECE2}" type="presParOf" srcId="{1E2B9287-03D2-4FB5-BC8E-91B28166B6F1}" destId="{446ADA43-AF08-409B-9A85-7A9038B5E17F}" srcOrd="0" destOrd="0" presId="urn:microsoft.com/office/officeart/2008/layout/HexagonCluster"/>
    <dgm:cxn modelId="{9EEAE046-A880-4B46-B229-C23A716B4FD0}" type="presParOf" srcId="{ABF74C3E-503E-4F07-9A97-592B7A225349}" destId="{9FE1ED13-92AB-4963-963B-66FFD7516354}" srcOrd="12" destOrd="0" presId="urn:microsoft.com/office/officeart/2008/layout/HexagonCluster"/>
    <dgm:cxn modelId="{DE37384C-6B46-4C0B-8A3B-44F74EE664C2}" type="presParOf" srcId="{9FE1ED13-92AB-4963-963B-66FFD7516354}" destId="{D954DBCC-0561-4D32-8F36-5CF6360FD2E1}" srcOrd="0" destOrd="0" presId="urn:microsoft.com/office/officeart/2008/layout/HexagonCluster"/>
    <dgm:cxn modelId="{9D727B68-6E82-4FF6-819A-B26673B9241E}" type="presParOf" srcId="{ABF74C3E-503E-4F07-9A97-592B7A225349}" destId="{96C7FC55-F25E-44EA-B7A5-DEECA0994A5F}" srcOrd="13" destOrd="0" presId="urn:microsoft.com/office/officeart/2008/layout/HexagonCluster"/>
    <dgm:cxn modelId="{B4CAC602-F8D6-42FE-916A-C19DB57DC05D}" type="presParOf" srcId="{96C7FC55-F25E-44EA-B7A5-DEECA0994A5F}" destId="{467F4614-504F-4461-A11A-221AFD72E0C7}" srcOrd="0" destOrd="0" presId="urn:microsoft.com/office/officeart/2008/layout/HexagonCluster"/>
    <dgm:cxn modelId="{5E504A1C-BE05-4C8A-AE53-F82F3A010704}" type="presParOf" srcId="{ABF74C3E-503E-4F07-9A97-592B7A225349}" destId="{6BF24768-86D2-486E-A2F0-B9ABB510C4ED}" srcOrd="14" destOrd="0" presId="urn:microsoft.com/office/officeart/2008/layout/HexagonCluster"/>
    <dgm:cxn modelId="{F5787885-E587-4B4D-8AE6-821995C44B51}" type="presParOf" srcId="{6BF24768-86D2-486E-A2F0-B9ABB510C4ED}" destId="{93EF4FFB-A125-453B-BDB7-E6C1AFDBCFB3}" srcOrd="0" destOrd="0" presId="urn:microsoft.com/office/officeart/2008/layout/HexagonCluster"/>
    <dgm:cxn modelId="{561A73E6-5CC0-4676-9663-5231332419ED}" type="presParOf" srcId="{ABF74C3E-503E-4F07-9A97-592B7A225349}" destId="{A2EE1816-EAF6-48BD-9C9F-FDA9495A1CE3}" srcOrd="15" destOrd="0" presId="urn:microsoft.com/office/officeart/2008/layout/HexagonCluster"/>
    <dgm:cxn modelId="{597EEFC6-28F1-44AD-A407-157A2143ED68}" type="presParOf" srcId="{A2EE1816-EAF6-48BD-9C9F-FDA9495A1CE3}" destId="{9F39B411-CCE2-43E3-ACD5-3EE2CF63C885}" srcOrd="0" destOrd="0" presId="urn:microsoft.com/office/officeart/2008/layout/HexagonCluster"/>
    <dgm:cxn modelId="{40321B0B-0A69-47B9-883F-8CA72EF6A89D}" type="presParOf" srcId="{ABF74C3E-503E-4F07-9A97-592B7A225349}" destId="{C343E4B7-4799-4FC5-A36F-B495E5849CB9}" srcOrd="16" destOrd="0" presId="urn:microsoft.com/office/officeart/2008/layout/HexagonCluster"/>
    <dgm:cxn modelId="{EDE77F89-076B-4E8B-9B1E-5CF2A69FC628}" type="presParOf" srcId="{C343E4B7-4799-4FC5-A36F-B495E5849CB9}" destId="{60A07629-94EE-493E-8B51-3C52F25945F8}" srcOrd="0" destOrd="0" presId="urn:microsoft.com/office/officeart/2008/layout/HexagonCluster"/>
    <dgm:cxn modelId="{848B9B82-6380-49EB-B7C9-4B9C21481A32}" type="presParOf" srcId="{ABF74C3E-503E-4F07-9A97-592B7A225349}" destId="{F4B110CA-4A6F-46E5-8303-BEC495000161}" srcOrd="17" destOrd="0" presId="urn:microsoft.com/office/officeart/2008/layout/HexagonCluster"/>
    <dgm:cxn modelId="{760F49B2-D7B2-460B-B3EE-D9990B746D82}" type="presParOf" srcId="{F4B110CA-4A6F-46E5-8303-BEC495000161}" destId="{C2D44567-88ED-4E80-B900-BD221815EA33}" srcOrd="0" destOrd="0" presId="urn:microsoft.com/office/officeart/2008/layout/HexagonCluster"/>
    <dgm:cxn modelId="{9BB9B3CC-7F9E-4EF2-98B0-FC7FC1E994B8}" type="presParOf" srcId="{ABF74C3E-503E-4F07-9A97-592B7A225349}" destId="{674A0EAF-EDC1-485A-814F-FBFC601EE3E6}" srcOrd="18" destOrd="0" presId="urn:microsoft.com/office/officeart/2008/layout/HexagonCluster"/>
    <dgm:cxn modelId="{4985B959-8F87-49E3-8343-E04CA5A4E0E0}" type="presParOf" srcId="{674A0EAF-EDC1-485A-814F-FBFC601EE3E6}" destId="{94182E3C-BB9E-4320-A37D-590C92D6AACF}" srcOrd="0" destOrd="0" presId="urn:microsoft.com/office/officeart/2008/layout/HexagonCluster"/>
    <dgm:cxn modelId="{47BB9444-7999-42F0-85B8-8D6B7A2556CC}" type="presParOf" srcId="{ABF74C3E-503E-4F07-9A97-592B7A225349}" destId="{EC563C39-7720-436C-A2DC-D543861B549D}" srcOrd="19" destOrd="0" presId="urn:microsoft.com/office/officeart/2008/layout/HexagonCluster"/>
    <dgm:cxn modelId="{8185D086-A12B-48C1-A9C3-E9B15EACCE3B}" type="presParOf" srcId="{EC563C39-7720-436C-A2DC-D543861B549D}" destId="{FADF03CA-7608-49C1-9C8F-9BE28C87A851}" srcOrd="0" destOrd="0" presId="urn:microsoft.com/office/officeart/2008/layout/HexagonCluster"/>
    <dgm:cxn modelId="{E0299EF4-473D-4729-BB96-E52BF8ED0BB4}" type="presParOf" srcId="{ABF74C3E-503E-4F07-9A97-592B7A225349}" destId="{904E832C-CCA4-4BD6-B5B7-1B8DDF14A77E}" srcOrd="20" destOrd="0" presId="urn:microsoft.com/office/officeart/2008/layout/HexagonCluster"/>
    <dgm:cxn modelId="{A868542C-5513-4917-BCF9-9263AF3C4D51}" type="presParOf" srcId="{904E832C-CCA4-4BD6-B5B7-1B8DDF14A77E}" destId="{134FB3AC-8CB4-4EA9-8CC6-74F7194A6167}" srcOrd="0" destOrd="0" presId="urn:microsoft.com/office/officeart/2008/layout/HexagonCluster"/>
    <dgm:cxn modelId="{B4C04188-D944-425C-A8C6-AE70C1741EC1}" type="presParOf" srcId="{ABF74C3E-503E-4F07-9A97-592B7A225349}" destId="{A2725F12-2F37-4F1D-9F8E-65A3005F3118}" srcOrd="21" destOrd="0" presId="urn:microsoft.com/office/officeart/2008/layout/HexagonCluster"/>
    <dgm:cxn modelId="{28557B51-1FA5-45CB-A8CB-B66EF301CD2D}" type="presParOf" srcId="{A2725F12-2F37-4F1D-9F8E-65A3005F3118}" destId="{DED68D7B-F911-4E7D-B05C-BD931BBC590E}" srcOrd="0" destOrd="0" presId="urn:microsoft.com/office/officeart/2008/layout/HexagonCluster"/>
    <dgm:cxn modelId="{BF6D0C14-9B76-431E-86FB-0EF84A9EB3EC}" type="presParOf" srcId="{ABF74C3E-503E-4F07-9A97-592B7A225349}" destId="{87647F9F-0AE0-48BA-ACC6-8AEC27616DAD}" srcOrd="22" destOrd="0" presId="urn:microsoft.com/office/officeart/2008/layout/HexagonCluster"/>
    <dgm:cxn modelId="{1A17B2B9-18EE-4A35-845A-419E8B73321B}" type="presParOf" srcId="{87647F9F-0AE0-48BA-ACC6-8AEC27616DAD}" destId="{336D1A57-69ED-4F69-B2CC-B6FD6C349228}" srcOrd="0" destOrd="0" presId="urn:microsoft.com/office/officeart/2008/layout/HexagonCluster"/>
    <dgm:cxn modelId="{A151CC08-891D-4F3D-B4AE-63ECC3E4CBA8}" type="presParOf" srcId="{ABF74C3E-503E-4F07-9A97-592B7A225349}" destId="{07659AE6-7F0B-4168-986C-18F3345B75EC}" srcOrd="23" destOrd="0" presId="urn:microsoft.com/office/officeart/2008/layout/HexagonCluster"/>
    <dgm:cxn modelId="{3F9162BA-D6ED-4D1E-9DC5-4179FE6D56E4}" type="presParOf" srcId="{07659AE6-7F0B-4168-986C-18F3345B75EC}" destId="{16E5652C-6D3B-4AB1-993F-8C14C75AFCB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D4EDA-D4B6-425B-BE01-D13A11B23D16}">
      <dsp:nvSpPr>
        <dsp:cNvPr id="0" name=""/>
        <dsp:cNvSpPr/>
      </dsp:nvSpPr>
      <dsp:spPr>
        <a:xfrm>
          <a:off x="1237369" y="2945921"/>
          <a:ext cx="1534914" cy="127348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rPr>
            <a:t>Sonidos</a:t>
          </a:r>
          <a:endParaRPr lang="es-ES" sz="22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CENA" panose="02000000000000000000" pitchFamily="2" charset="0"/>
          </a:endParaRPr>
        </a:p>
      </dsp:txBody>
      <dsp:txXfrm>
        <a:off x="1471402" y="3140094"/>
        <a:ext cx="1066848" cy="885141"/>
      </dsp:txXfrm>
    </dsp:sp>
    <dsp:sp modelId="{FD1663BF-AC7E-49D8-8695-2D94EA7D1EEC}">
      <dsp:nvSpPr>
        <dsp:cNvPr id="0" name=""/>
        <dsp:cNvSpPr/>
      </dsp:nvSpPr>
      <dsp:spPr>
        <a:xfrm>
          <a:off x="1298679" y="3515423"/>
          <a:ext cx="172998" cy="1492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CC3C1-2C60-49E3-BF52-5B770DF7E589}">
      <dsp:nvSpPr>
        <dsp:cNvPr id="0" name=""/>
        <dsp:cNvSpPr/>
      </dsp:nvSpPr>
      <dsp:spPr>
        <a:xfrm>
          <a:off x="-12962" y="2241936"/>
          <a:ext cx="1483066" cy="127348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B5667-27B8-488C-8574-3B096E331B02}">
      <dsp:nvSpPr>
        <dsp:cNvPr id="0" name=""/>
        <dsp:cNvSpPr/>
      </dsp:nvSpPr>
      <dsp:spPr>
        <a:xfrm>
          <a:off x="1003009" y="3346499"/>
          <a:ext cx="172998" cy="1492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03080"/>
              <a:satOff val="3619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5AF9-D4A5-48EC-9292-E93D03A167AC}">
      <dsp:nvSpPr>
        <dsp:cNvPr id="0" name=""/>
        <dsp:cNvSpPr/>
      </dsp:nvSpPr>
      <dsp:spPr>
        <a:xfrm>
          <a:off x="2513624" y="2238246"/>
          <a:ext cx="1534914" cy="127348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rPr>
            <a:t>Textura, </a:t>
          </a:r>
          <a:r>
            <a:rPr lang="es-ES" sz="16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rPr>
            <a:t>temperatura</a:t>
          </a:r>
          <a:endParaRPr lang="es-ES" sz="16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CENA" panose="02000000000000000000" pitchFamily="2" charset="0"/>
          </a:endParaRPr>
        </a:p>
      </dsp:txBody>
      <dsp:txXfrm>
        <a:off x="2747657" y="2432419"/>
        <a:ext cx="1066848" cy="885141"/>
      </dsp:txXfrm>
    </dsp:sp>
    <dsp:sp modelId="{851B50F9-4E01-453A-99C3-2A294A987F01}">
      <dsp:nvSpPr>
        <dsp:cNvPr id="0" name=""/>
        <dsp:cNvSpPr/>
      </dsp:nvSpPr>
      <dsp:spPr>
        <a:xfrm>
          <a:off x="3560238" y="3339529"/>
          <a:ext cx="172998" cy="1492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806159"/>
              <a:satOff val="723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66B0C-AFF3-4817-BB51-1F18E4460682}">
      <dsp:nvSpPr>
        <dsp:cNvPr id="0" name=""/>
        <dsp:cNvSpPr/>
      </dsp:nvSpPr>
      <dsp:spPr>
        <a:xfrm>
          <a:off x="3815017" y="2943461"/>
          <a:ext cx="1483066" cy="127348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42611" b="-19586"/>
          </a:stretch>
        </a:blip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17C5B-CDCE-41F9-BB1A-C91776EC12C5}">
      <dsp:nvSpPr>
        <dsp:cNvPr id="0" name=""/>
        <dsp:cNvSpPr/>
      </dsp:nvSpPr>
      <dsp:spPr>
        <a:xfrm>
          <a:off x="3851189" y="3510093"/>
          <a:ext cx="172998" cy="1492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709239"/>
              <a:satOff val="10858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5C02E-7B98-4994-AB69-11E51C9E9FFF}">
      <dsp:nvSpPr>
        <dsp:cNvPr id="0" name=""/>
        <dsp:cNvSpPr/>
      </dsp:nvSpPr>
      <dsp:spPr>
        <a:xfrm>
          <a:off x="1237369" y="1538361"/>
          <a:ext cx="1534914" cy="127348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rPr>
            <a:t>Aromas</a:t>
          </a:r>
          <a:endParaRPr lang="es-ES" sz="22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CENA" panose="02000000000000000000" pitchFamily="2" charset="0"/>
          </a:endParaRPr>
        </a:p>
      </dsp:txBody>
      <dsp:txXfrm>
        <a:off x="1471402" y="1732534"/>
        <a:ext cx="1066848" cy="885141"/>
      </dsp:txXfrm>
    </dsp:sp>
    <dsp:sp modelId="{36ECCDC0-7390-4DB0-9660-1FBF9ECB7AE7}">
      <dsp:nvSpPr>
        <dsp:cNvPr id="0" name=""/>
        <dsp:cNvSpPr/>
      </dsp:nvSpPr>
      <dsp:spPr>
        <a:xfrm>
          <a:off x="2279264" y="1562552"/>
          <a:ext cx="172998" cy="1492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612319"/>
              <a:satOff val="14477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6E8A7-520D-4DD8-94E8-2D2952B9C73F}">
      <dsp:nvSpPr>
        <dsp:cNvPr id="0" name=""/>
        <dsp:cNvSpPr/>
      </dsp:nvSpPr>
      <dsp:spPr>
        <a:xfrm>
          <a:off x="2539548" y="830276"/>
          <a:ext cx="1483066" cy="127348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806" r="10806"/>
          </a:stretch>
        </a:blip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ADA43-AF08-409B-9A85-7A9038B5E17F}">
      <dsp:nvSpPr>
        <dsp:cNvPr id="0" name=""/>
        <dsp:cNvSpPr/>
      </dsp:nvSpPr>
      <dsp:spPr>
        <a:xfrm>
          <a:off x="2664295" y="1512168"/>
          <a:ext cx="172998" cy="1492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15398"/>
              <a:satOff val="18096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4DBCC-0561-4D32-8F36-5CF6360FD2E1}">
      <dsp:nvSpPr>
        <dsp:cNvPr id="0" name=""/>
        <dsp:cNvSpPr/>
      </dsp:nvSpPr>
      <dsp:spPr>
        <a:xfrm>
          <a:off x="3815017" y="1535491"/>
          <a:ext cx="1483066" cy="127348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bg2">
                  <a:lumMod val="25000"/>
                </a:schemeClr>
              </a:solidFill>
              <a:latin typeface="AR CENA" panose="02000000000000000000" pitchFamily="2" charset="0"/>
            </a:rPr>
            <a:t>Postura, posición brazos, </a:t>
          </a:r>
          <a:r>
            <a:rPr lang="es-ES" sz="1500" kern="1200" dirty="0" smtClean="0">
              <a:solidFill>
                <a:schemeClr val="bg2">
                  <a:lumMod val="25000"/>
                </a:schemeClr>
              </a:solidFill>
              <a:latin typeface="AR CENA" panose="02000000000000000000" pitchFamily="2" charset="0"/>
            </a:rPr>
            <a:t>movimientos</a:t>
          </a:r>
          <a:endParaRPr lang="es-ES" sz="1500" kern="1200" dirty="0">
            <a:solidFill>
              <a:schemeClr val="bg2">
                <a:lumMod val="25000"/>
              </a:schemeClr>
            </a:solidFill>
            <a:latin typeface="AR CENA" panose="02000000000000000000" pitchFamily="2" charset="0"/>
          </a:endParaRPr>
        </a:p>
      </dsp:txBody>
      <dsp:txXfrm>
        <a:off x="4044730" y="1732742"/>
        <a:ext cx="1023640" cy="878985"/>
      </dsp:txXfrm>
    </dsp:sp>
    <dsp:sp modelId="{467F4614-504F-4461-A11A-221AFD72E0C7}">
      <dsp:nvSpPr>
        <dsp:cNvPr id="0" name=""/>
        <dsp:cNvSpPr/>
      </dsp:nvSpPr>
      <dsp:spPr>
        <a:xfrm>
          <a:off x="5098350" y="2099663"/>
          <a:ext cx="172998" cy="1492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418478"/>
              <a:satOff val="21715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F4FFB-A125-453B-BDB7-E6C1AFDBCFB3}">
      <dsp:nvSpPr>
        <dsp:cNvPr id="0" name=""/>
        <dsp:cNvSpPr/>
      </dsp:nvSpPr>
      <dsp:spPr>
        <a:xfrm>
          <a:off x="5091272" y="2251366"/>
          <a:ext cx="1483066" cy="127348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962" r="-43962"/>
          </a:stretch>
        </a:blip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9B411-CCE2-43E3-ACD5-3EE2CF63C885}">
      <dsp:nvSpPr>
        <dsp:cNvPr id="0" name=""/>
        <dsp:cNvSpPr/>
      </dsp:nvSpPr>
      <dsp:spPr>
        <a:xfrm>
          <a:off x="5380651" y="2274327"/>
          <a:ext cx="172998" cy="1492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321557"/>
              <a:satOff val="25334"/>
              <a:lumOff val="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07629-94EE-493E-8B51-3C52F25945F8}">
      <dsp:nvSpPr>
        <dsp:cNvPr id="0" name=""/>
        <dsp:cNvSpPr/>
      </dsp:nvSpPr>
      <dsp:spPr>
        <a:xfrm>
          <a:off x="5053172" y="843806"/>
          <a:ext cx="1534914" cy="127348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rPr>
            <a:t>Tono, timbre, ritmo</a:t>
          </a:r>
          <a:endParaRPr lang="es-ES" sz="22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CENA" panose="02000000000000000000" pitchFamily="2" charset="0"/>
          </a:endParaRPr>
        </a:p>
      </dsp:txBody>
      <dsp:txXfrm>
        <a:off x="5287205" y="1037979"/>
        <a:ext cx="1066848" cy="885141"/>
      </dsp:txXfrm>
    </dsp:sp>
    <dsp:sp modelId="{C2D44567-88ED-4E80-B900-BD221815EA33}">
      <dsp:nvSpPr>
        <dsp:cNvPr id="0" name=""/>
        <dsp:cNvSpPr/>
      </dsp:nvSpPr>
      <dsp:spPr>
        <a:xfrm>
          <a:off x="6374605" y="1414538"/>
          <a:ext cx="172998" cy="1492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224638"/>
              <a:satOff val="28953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82E3C-BB9E-4320-A37D-590C92D6AACF}">
      <dsp:nvSpPr>
        <dsp:cNvPr id="0" name=""/>
        <dsp:cNvSpPr/>
      </dsp:nvSpPr>
      <dsp:spPr>
        <a:xfrm>
          <a:off x="6367528" y="1554351"/>
          <a:ext cx="1483066" cy="127348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F03CA-7608-49C1-9C8F-9BE28C87A851}">
      <dsp:nvSpPr>
        <dsp:cNvPr id="0" name=""/>
        <dsp:cNvSpPr/>
      </dsp:nvSpPr>
      <dsp:spPr>
        <a:xfrm>
          <a:off x="6696745" y="1584176"/>
          <a:ext cx="172998" cy="1492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127717"/>
              <a:satOff val="32573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FB3AC-8CB4-4EA9-8CC6-74F7194A6167}">
      <dsp:nvSpPr>
        <dsp:cNvPr id="0" name=""/>
        <dsp:cNvSpPr/>
      </dsp:nvSpPr>
      <dsp:spPr>
        <a:xfrm>
          <a:off x="6341604" y="2959861"/>
          <a:ext cx="1534914" cy="127348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rPr>
            <a:t>Mirada, pupila</a:t>
          </a:r>
          <a:endParaRPr lang="es-ES" sz="22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 CENA" panose="02000000000000000000" pitchFamily="2" charset="0"/>
          </a:endParaRPr>
        </a:p>
      </dsp:txBody>
      <dsp:txXfrm>
        <a:off x="6575637" y="3154034"/>
        <a:ext cx="1066848" cy="885141"/>
      </dsp:txXfrm>
    </dsp:sp>
    <dsp:sp modelId="{DED68D7B-F911-4E7D-B05C-BD931BBC590E}">
      <dsp:nvSpPr>
        <dsp:cNvPr id="0" name=""/>
        <dsp:cNvSpPr/>
      </dsp:nvSpPr>
      <dsp:spPr>
        <a:xfrm>
          <a:off x="6661625" y="4075085"/>
          <a:ext cx="172998" cy="1492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030797"/>
              <a:satOff val="36192"/>
              <a:lumOff val="7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D1A57-69ED-4F69-B2CC-B6FD6C349228}">
      <dsp:nvSpPr>
        <dsp:cNvPr id="0" name=""/>
        <dsp:cNvSpPr/>
      </dsp:nvSpPr>
      <dsp:spPr>
        <a:xfrm>
          <a:off x="5091272" y="3656876"/>
          <a:ext cx="1483066" cy="127348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5652C-6D3B-4AB1-993F-8C14C75AFCBE}">
      <dsp:nvSpPr>
        <dsp:cNvPr id="0" name=""/>
        <dsp:cNvSpPr/>
      </dsp:nvSpPr>
      <dsp:spPr>
        <a:xfrm>
          <a:off x="6386400" y="4215718"/>
          <a:ext cx="172998" cy="14924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8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18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89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70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1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24/04/2015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625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24/04/2015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1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24/04/2015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20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24/04/2015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6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24/04/2015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2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5863-4C56-4AC1-86E9-29DCE4D096BE}" type="datetimeFigureOut">
              <a:rPr lang="es-ES" smtClean="0"/>
              <a:t>24/04/2015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7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5863-4C56-4AC1-86E9-29DCE4D096BE}" type="datetimeFigureOut">
              <a:rPr lang="es-ES" smtClean="0"/>
              <a:t>24/04/2015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46BE-35E7-4479-B5C0-C22411DA4C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41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e.es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72" y="0"/>
            <a:ext cx="4004672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75656" y="476672"/>
            <a:ext cx="4320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B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I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E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N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V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E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N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I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D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O</a:t>
            </a:r>
          </a:p>
          <a:p>
            <a:r>
              <a:rPr lang="es-CO" sz="36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S</a:t>
            </a:r>
            <a:endParaRPr lang="es-CO" sz="3600" b="1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648" y="2132856"/>
            <a:ext cx="6923112" cy="3052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AR CENA" panose="02000000000000000000" pitchFamily="2" charset="0"/>
              </a:rPr>
              <a:t>Enfatizar la comunicación verbal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bg2">
                    <a:lumMod val="50000"/>
                  </a:schemeClr>
                </a:solidFill>
                <a:latin typeface="AR CENA" panose="02000000000000000000" pitchFamily="2" charset="0"/>
              </a:rPr>
              <a:t>Expresar emociones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AR CENA" panose="02000000000000000000" pitchFamily="2" charset="0"/>
              </a:rPr>
              <a:t>Reemplazar palabras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latin typeface="AR CENA" panose="02000000000000000000" pitchFamily="2" charset="0"/>
              </a:rPr>
              <a:t>Apoyar la interpretación del mensaje</a:t>
            </a:r>
          </a:p>
          <a:p>
            <a:endParaRPr lang="es-ES" dirty="0">
              <a:solidFill>
                <a:schemeClr val="bg2">
                  <a:lumMod val="25000"/>
                </a:schemeClr>
              </a:solidFill>
              <a:latin typeface="AR CENA" panose="020000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73165" y="659639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Realizó: Irma Yenny Rojas Jovel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62372" y="54926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¿Para qué sirve?</a:t>
            </a:r>
          </a:p>
        </p:txBody>
      </p:sp>
    </p:spTree>
    <p:extLst>
      <p:ext uri="{BB962C8B-B14F-4D97-AF65-F5344CB8AC3E}">
        <p14:creationId xmlns:p14="http://schemas.microsoft.com/office/powerpoint/2010/main" val="33071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14768" y="1988840"/>
            <a:ext cx="65197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No es solo </a:t>
            </a:r>
            <a:r>
              <a:rPr lang="es-ES" sz="6000" b="1" cap="none" spc="0" dirty="0" smtClean="0">
                <a:ln w="9525">
                  <a:solidFill>
                    <a:srgbClr val="33CC33"/>
                  </a:solidFill>
                  <a:prstDash val="solid"/>
                </a:ln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lo que dices,</a:t>
            </a:r>
          </a:p>
          <a:p>
            <a:pPr algn="ctr"/>
            <a:r>
              <a:rPr lang="es-ES" sz="6000" b="1" cap="none" spc="0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Es </a:t>
            </a:r>
            <a:r>
              <a:rPr lang="es-ES" sz="6000" b="1" cap="none" spc="0" dirty="0" smtClean="0">
                <a:ln w="9525">
                  <a:solidFill>
                    <a:srgbClr val="33CC33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cómo</a:t>
            </a:r>
            <a:r>
              <a:rPr lang="es-ES" sz="6000" b="1" cap="none" spc="0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 lo dices</a:t>
            </a:r>
            <a:endParaRPr lang="es-ES" sz="6000" b="1" cap="none" spc="0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73165" y="659639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Realizó: Irma Yenny Rojas Jovel</a:t>
            </a:r>
          </a:p>
        </p:txBody>
      </p:sp>
    </p:spTree>
    <p:extLst>
      <p:ext uri="{BB962C8B-B14F-4D97-AF65-F5344CB8AC3E}">
        <p14:creationId xmlns:p14="http://schemas.microsoft.com/office/powerpoint/2010/main" val="27243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dirty="0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C</a:t>
            </a:r>
            <a:r>
              <a:rPr lang="es-ES" sz="66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O</a:t>
            </a:r>
            <a:r>
              <a:rPr lang="es-ES" sz="6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M</a:t>
            </a:r>
            <a:r>
              <a:rPr lang="es-ES" sz="66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U</a:t>
            </a:r>
            <a:r>
              <a:rPr lang="es-ES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N</a:t>
            </a:r>
            <a:r>
              <a:rPr lang="es-ES" sz="66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I</a:t>
            </a:r>
            <a:r>
              <a:rPr lang="es-ES" sz="66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C</a:t>
            </a:r>
            <a:r>
              <a:rPr lang="es-ES" sz="6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A</a:t>
            </a:r>
            <a:r>
              <a:rPr lang="es-ES" sz="6600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C</a:t>
            </a:r>
            <a:r>
              <a:rPr lang="es-ES" sz="6600" dirty="0" smtClean="0">
                <a:solidFill>
                  <a:schemeClr val="bg1">
                    <a:lumMod val="65000"/>
                  </a:schemeClr>
                </a:solidFill>
                <a:latin typeface="Cooper Black" panose="0208090404030B020404" pitchFamily="18" charset="0"/>
              </a:rPr>
              <a:t>I</a:t>
            </a:r>
            <a:r>
              <a:rPr lang="es-ES" sz="6600" dirty="0" smtClean="0">
                <a:latin typeface="Cooper Black" panose="0208090404030B020404" pitchFamily="18" charset="0"/>
              </a:rPr>
              <a:t>Ó</a:t>
            </a:r>
            <a:r>
              <a:rPr lang="es-ES" sz="66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N</a:t>
            </a:r>
            <a:r>
              <a:rPr lang="es-ES" sz="6600" dirty="0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s-E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E</a:t>
            </a:r>
            <a:r>
              <a:rPr lang="es-ES" sz="66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S</a:t>
            </a:r>
            <a:r>
              <a:rPr lang="es-ES" sz="6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C</a:t>
            </a:r>
            <a:r>
              <a:rPr lang="es-ES" sz="66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R</a:t>
            </a:r>
            <a:r>
              <a:rPr lang="es-ES" sz="6600" dirty="0" smtClean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</a:rPr>
              <a:t>I</a:t>
            </a:r>
            <a:r>
              <a:rPr lang="es-ES" sz="66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T</a:t>
            </a:r>
            <a:r>
              <a:rPr lang="es-ES" sz="66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A</a:t>
            </a:r>
            <a:endParaRPr lang="es-ES" sz="6600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27670" y="0"/>
            <a:ext cx="9171670" cy="6858000"/>
            <a:chOff x="-36893" y="-38071"/>
            <a:chExt cx="12228893" cy="6896071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4599190" y="1498657"/>
              <a:ext cx="192261" cy="2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02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45" y="3395216"/>
              <a:ext cx="7728155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4464981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8291347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2" y="-38071"/>
              <a:ext cx="4568978" cy="405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3" y="2862425"/>
              <a:ext cx="4500238" cy="39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uadroTexto 11"/>
          <p:cNvSpPr txBox="1"/>
          <p:nvPr/>
        </p:nvSpPr>
        <p:spPr>
          <a:xfrm>
            <a:off x="2712087" y="1937627"/>
            <a:ext cx="58403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>
                <a:latin typeface="Consolas" panose="020B0609020204030204" pitchFamily="49" charset="0"/>
                <a:cs typeface="Consolas" panose="020B0609020204030204" pitchFamily="49" charset="0"/>
              </a:rPr>
              <a:t>Consejos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9106" y="1821053"/>
            <a:ext cx="2412982" cy="238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925" b="1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endParaRPr lang="es-CO" sz="10800" b="1" dirty="0"/>
          </a:p>
        </p:txBody>
      </p:sp>
      <p:sp>
        <p:nvSpPr>
          <p:cNvPr id="14" name="Rectángulo 13"/>
          <p:cNvSpPr/>
          <p:nvPr/>
        </p:nvSpPr>
        <p:spPr>
          <a:xfrm>
            <a:off x="6662102" y="2278230"/>
            <a:ext cx="76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de</a:t>
            </a:r>
            <a:endParaRPr lang="es-CO" sz="1350" dirty="0"/>
          </a:p>
        </p:txBody>
      </p:sp>
      <p:sp>
        <p:nvSpPr>
          <p:cNvPr id="15" name="Rectángulo 14"/>
          <p:cNvSpPr/>
          <p:nvPr/>
        </p:nvSpPr>
        <p:spPr>
          <a:xfrm>
            <a:off x="2738114" y="2807728"/>
            <a:ext cx="43685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600" b="1" dirty="0">
                <a:latin typeface="Consolas" panose="020B0609020204030204" pitchFamily="49" charset="0"/>
                <a:cs typeface="Consolas" panose="020B0609020204030204" pitchFamily="49" charset="0"/>
              </a:rPr>
              <a:t>redacción</a:t>
            </a:r>
            <a:endParaRPr lang="es-CO" sz="6600" dirty="0"/>
          </a:p>
        </p:txBody>
      </p:sp>
    </p:spTree>
    <p:extLst>
      <p:ext uri="{BB962C8B-B14F-4D97-AF65-F5344CB8AC3E}">
        <p14:creationId xmlns:p14="http://schemas.microsoft.com/office/powerpoint/2010/main" val="13349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27670" y="0"/>
            <a:ext cx="9171670" cy="6858000"/>
            <a:chOff x="-36893" y="-38071"/>
            <a:chExt cx="12228893" cy="6896071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4599190" y="1498657"/>
              <a:ext cx="192261" cy="2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02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45" y="3395216"/>
              <a:ext cx="7728155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4464981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8291347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2" y="-38071"/>
              <a:ext cx="4568978" cy="405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3" y="2862425"/>
              <a:ext cx="4500238" cy="39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529291" y="1254121"/>
            <a:ext cx="8194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0" b="1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s-CO" sz="9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25371" y="2985144"/>
            <a:ext cx="8180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 ¿Qué quiero decir?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 ¿Cuál es el argumento central de mi texto?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 ¿Para quién es mi texto?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 ¿Cómo lo quiero comunicar?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35394" y="1768102"/>
            <a:ext cx="7276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¿Sobre qué quieres escribir?</a:t>
            </a:r>
          </a:p>
        </p:txBody>
      </p:sp>
    </p:spTree>
    <p:extLst>
      <p:ext uri="{BB962C8B-B14F-4D97-AF65-F5344CB8AC3E}">
        <p14:creationId xmlns:p14="http://schemas.microsoft.com/office/powerpoint/2010/main" val="35523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27670" y="0"/>
            <a:ext cx="9171670" cy="6858000"/>
            <a:chOff x="-36893" y="-38071"/>
            <a:chExt cx="12228893" cy="6896071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4599190" y="1498657"/>
              <a:ext cx="192261" cy="2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02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45" y="3395216"/>
              <a:ext cx="7728155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4464981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8291347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2" y="-38071"/>
              <a:ext cx="4568978" cy="405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3" y="2862425"/>
              <a:ext cx="4500238" cy="39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ángulo 11"/>
          <p:cNvSpPr/>
          <p:nvPr/>
        </p:nvSpPr>
        <p:spPr>
          <a:xfrm>
            <a:off x="529291" y="1254121"/>
            <a:ext cx="76976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0" b="1" dirty="0"/>
              <a:t>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335394" y="1768102"/>
            <a:ext cx="7529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 Usa los signos de puntuación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639362" y="3063238"/>
            <a:ext cx="333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¡Vamos a comer niños!</a:t>
            </a:r>
          </a:p>
          <a:p>
            <a:r>
              <a:rPr lang="es-CO" sz="2400" dirty="0"/>
              <a:t>¡Vamos a comer, niños!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91260" y="3004069"/>
            <a:ext cx="1901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700" b="1" dirty="0">
                <a:latin typeface="Consolas" panose="020B0609020204030204" pitchFamily="49" charset="0"/>
                <a:cs typeface="Consolas" panose="020B0609020204030204" pitchFamily="49" charset="0"/>
              </a:rPr>
              <a:t>Ejemplos:</a:t>
            </a:r>
          </a:p>
          <a:p>
            <a:r>
              <a:rPr lang="es-CO" sz="27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s-CO" sz="27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18523" y="3879762"/>
            <a:ext cx="535915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350" dirty="0"/>
              <a:t>_ _ _ _ _ _ _ _ _ _ _ _ _ _ _ _ _ _ _ _ __ _ _ _ _ _ _ _ _ _ _ _ _ _ _ _ _ _ _ _ _</a:t>
            </a:r>
          </a:p>
          <a:p>
            <a:endParaRPr lang="es-CO" sz="1350" dirty="0"/>
          </a:p>
          <a:p>
            <a:endParaRPr lang="es-CO" sz="1350" dirty="0"/>
          </a:p>
        </p:txBody>
      </p:sp>
    </p:spTree>
    <p:extLst>
      <p:ext uri="{BB962C8B-B14F-4D97-AF65-F5344CB8AC3E}">
        <p14:creationId xmlns:p14="http://schemas.microsoft.com/office/powerpoint/2010/main" val="39069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27670" y="0"/>
            <a:ext cx="9171670" cy="6858000"/>
            <a:chOff x="-36893" y="-38071"/>
            <a:chExt cx="12228893" cy="6896071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4599190" y="1498657"/>
              <a:ext cx="192261" cy="2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102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45" y="3395216"/>
              <a:ext cx="7728155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4464981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8291347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2" y="-38071"/>
              <a:ext cx="4568978" cy="405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3" y="2862425"/>
              <a:ext cx="4500238" cy="39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529291" y="1254121"/>
            <a:ext cx="76976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0" b="1" dirty="0"/>
              <a:t>3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220574" y="1437999"/>
            <a:ext cx="737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02770" y="4391575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7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s-CO" sz="27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30033" y="5267268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350" dirty="0"/>
          </a:p>
          <a:p>
            <a:endParaRPr lang="es-CO" sz="1350" dirty="0"/>
          </a:p>
        </p:txBody>
      </p:sp>
      <p:sp>
        <p:nvSpPr>
          <p:cNvPr id="15" name="Rectángulo 14"/>
          <p:cNvSpPr/>
          <p:nvPr/>
        </p:nvSpPr>
        <p:spPr>
          <a:xfrm>
            <a:off x="719249" y="3108193"/>
            <a:ext cx="3754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O" sz="27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CO" sz="2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s-CO" sz="27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551933" y="1870069"/>
            <a:ext cx="424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Menos es más</a:t>
            </a:r>
            <a:endParaRPr lang="es-CO" sz="3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94247" y="2728531"/>
            <a:ext cx="4705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- Expresa tus ideas separadas en párrafos de forma clara y precisa.</a:t>
            </a:r>
          </a:p>
          <a:p>
            <a:endParaRPr lang="es-CO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- Evita frases eternas y puntuaciones complicadas.</a:t>
            </a:r>
          </a:p>
        </p:txBody>
      </p:sp>
    </p:spTree>
    <p:extLst>
      <p:ext uri="{BB962C8B-B14F-4D97-AF65-F5344CB8AC3E}">
        <p14:creationId xmlns:p14="http://schemas.microsoft.com/office/powerpoint/2010/main" val="38313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27670" y="0"/>
            <a:ext cx="9171670" cy="6858000"/>
            <a:chOff x="-36893" y="-38071"/>
            <a:chExt cx="12228893" cy="6896071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4599190" y="1498657"/>
              <a:ext cx="192261" cy="2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02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45" y="3395216"/>
              <a:ext cx="7728155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4464981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8291347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2" y="-38071"/>
              <a:ext cx="4568978" cy="405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3" y="2862425"/>
              <a:ext cx="4500238" cy="39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ángulo 18"/>
          <p:cNvSpPr/>
          <p:nvPr/>
        </p:nvSpPr>
        <p:spPr>
          <a:xfrm>
            <a:off x="702770" y="4391575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7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s-CO" sz="27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30033" y="5267268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350" dirty="0"/>
          </a:p>
          <a:p>
            <a:endParaRPr lang="es-CO" sz="1350" dirty="0"/>
          </a:p>
        </p:txBody>
      </p:sp>
      <p:sp>
        <p:nvSpPr>
          <p:cNvPr id="2" name="Rectángulo 1"/>
          <p:cNvSpPr/>
          <p:nvPr/>
        </p:nvSpPr>
        <p:spPr>
          <a:xfrm>
            <a:off x="1859982" y="3755316"/>
            <a:ext cx="5573205" cy="153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75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Incorrecto:</a:t>
            </a:r>
            <a:r>
              <a:rPr lang="es-CO" sz="187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Es necesario arreglar la cuestión de los equipos dañados.</a:t>
            </a:r>
            <a:r>
              <a:rPr lang="es-CO" sz="1875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O" sz="1875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O" sz="1875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O" sz="1875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O" sz="1875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Correcto:</a:t>
            </a:r>
            <a:r>
              <a:rPr lang="es-CO" sz="187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Es necesario arreglar los equipos dañados.</a:t>
            </a:r>
            <a:endParaRPr lang="es-CO" sz="1875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19249" y="3011600"/>
            <a:ext cx="19014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700" b="1" dirty="0">
                <a:latin typeface="Consolas" panose="020B0609020204030204" pitchFamily="49" charset="0"/>
                <a:cs typeface="Consolas" panose="020B0609020204030204" pitchFamily="49" charset="0"/>
              </a:rPr>
              <a:t>Ejemplos:</a:t>
            </a:r>
          </a:p>
          <a:p>
            <a:r>
              <a:rPr lang="es-CO" sz="2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s-CO" sz="27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376496" y="1721325"/>
            <a:ext cx="75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s-CO" sz="3000" b="1" dirty="0">
                <a:latin typeface="Consolas" panose="020B0609020204030204" pitchFamily="49" charset="0"/>
                <a:cs typeface="Consolas" panose="020B0609020204030204" pitchFamily="49" charset="0"/>
              </a:rPr>
              <a:t>Todas las palabras significan algo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29291" y="1254121"/>
            <a:ext cx="76976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600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9171670" cy="6858000"/>
            <a:chOff x="-36893" y="-12313"/>
            <a:chExt cx="12228893" cy="6870313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4599190" y="1498657"/>
              <a:ext cx="192261" cy="2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02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45" y="3395216"/>
              <a:ext cx="7728155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4464981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8291347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2" y="-12313"/>
              <a:ext cx="4568978" cy="405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3" y="2862425"/>
              <a:ext cx="4500238" cy="39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ángulo 11"/>
          <p:cNvSpPr/>
          <p:nvPr/>
        </p:nvSpPr>
        <p:spPr>
          <a:xfrm>
            <a:off x="529291" y="1254121"/>
            <a:ext cx="76976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0" b="1" dirty="0"/>
              <a:t>5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335394" y="1768102"/>
            <a:ext cx="525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 Estructura de texto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79500" y="2690284"/>
            <a:ext cx="3783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Título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Introducción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Desarrollo y cuerpo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Conclusión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419845" y="4126447"/>
            <a:ext cx="3075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Título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Inicio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Nudo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Consolas" panose="020B0609020204030204" pitchFamily="49" charset="0"/>
                <a:cs typeface="Consolas" panose="020B0609020204030204" pitchFamily="49" charset="0"/>
              </a:rPr>
              <a:t>Desenlace</a:t>
            </a:r>
          </a:p>
        </p:txBody>
      </p:sp>
    </p:spTree>
    <p:extLst>
      <p:ext uri="{BB962C8B-B14F-4D97-AF65-F5344CB8AC3E}">
        <p14:creationId xmlns:p14="http://schemas.microsoft.com/office/powerpoint/2010/main" val="9894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27670" y="0"/>
            <a:ext cx="9171670" cy="6857999"/>
            <a:chOff x="-36893" y="-38071"/>
            <a:chExt cx="12228893" cy="6896071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4599190" y="1498657"/>
              <a:ext cx="192261" cy="2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02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45" y="3395216"/>
              <a:ext cx="7728155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4464981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8291347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2" y="-38071"/>
              <a:ext cx="4568978" cy="405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3" y="2862425"/>
              <a:ext cx="4500238" cy="39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ángulo 18"/>
          <p:cNvSpPr/>
          <p:nvPr/>
        </p:nvSpPr>
        <p:spPr>
          <a:xfrm>
            <a:off x="702770" y="4034387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7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s-CO" sz="27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30033" y="4910080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350" dirty="0"/>
          </a:p>
          <a:p>
            <a:endParaRPr lang="es-CO" sz="1350" dirty="0"/>
          </a:p>
        </p:txBody>
      </p:sp>
      <p:sp>
        <p:nvSpPr>
          <p:cNvPr id="23" name="Rectángulo 22"/>
          <p:cNvSpPr/>
          <p:nvPr/>
        </p:nvSpPr>
        <p:spPr>
          <a:xfrm>
            <a:off x="719249" y="2922456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s-CO" sz="27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026081" y="1462752"/>
            <a:ext cx="302717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50" b="1" dirty="0">
                <a:latin typeface="Consolas" panose="020B0609020204030204" pitchFamily="49" charset="0"/>
                <a:cs typeface="Consolas" panose="020B0609020204030204" pitchFamily="49" charset="0"/>
              </a:rPr>
              <a:t>Gerundios</a:t>
            </a:r>
            <a:endParaRPr lang="es-CO" sz="27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02084" y="926968"/>
            <a:ext cx="76976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0" b="1" dirty="0"/>
              <a:t>6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87510" y="2058123"/>
            <a:ext cx="69057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75" dirty="0">
                <a:latin typeface="Consolas" panose="020B0609020204030204" pitchFamily="49" charset="0"/>
                <a:cs typeface="Consolas" panose="020B0609020204030204" pitchFamily="49" charset="0"/>
              </a:rPr>
              <a:t>Verbos terminados en -ando,- </a:t>
            </a:r>
            <a:r>
              <a:rPr lang="es-CO" sz="1875" dirty="0" err="1">
                <a:latin typeface="Consolas" panose="020B0609020204030204" pitchFamily="49" charset="0"/>
                <a:cs typeface="Consolas" panose="020B0609020204030204" pitchFamily="49" charset="0"/>
              </a:rPr>
              <a:t>iendo</a:t>
            </a:r>
            <a:r>
              <a:rPr lang="es-CO" sz="1875" dirty="0">
                <a:latin typeface="Consolas" panose="020B0609020204030204" pitchFamily="49" charset="0"/>
                <a:cs typeface="Consolas" panose="020B0609020204030204" pitchFamily="49" charset="0"/>
              </a:rPr>
              <a:t> o- yendo. Se usa para describir dos acciones simultáneas. No se debe usar cuando la acción que describe es posterior al verbo principal de la oración. 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063007" y="5940659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7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s-CO" sz="27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90271" y="8030789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350" dirty="0"/>
          </a:p>
          <a:p>
            <a:endParaRPr lang="es-CO" sz="1350" dirty="0"/>
          </a:p>
        </p:txBody>
      </p:sp>
      <p:sp>
        <p:nvSpPr>
          <p:cNvPr id="21" name="Rectángulo 20"/>
          <p:cNvSpPr/>
          <p:nvPr/>
        </p:nvSpPr>
        <p:spPr>
          <a:xfrm>
            <a:off x="652076" y="3461754"/>
            <a:ext cx="2351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700" b="1" dirty="0">
                <a:latin typeface="Consolas" panose="020B0609020204030204" pitchFamily="49" charset="0"/>
                <a:cs typeface="Consolas" panose="020B0609020204030204" pitchFamily="49" charset="0"/>
              </a:rPr>
              <a:t>Ejemplos</a:t>
            </a:r>
            <a:r>
              <a:rPr lang="es-CO" sz="27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s-CO" sz="2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s-CO" sz="2700" dirty="0"/>
          </a:p>
        </p:txBody>
      </p:sp>
      <p:sp>
        <p:nvSpPr>
          <p:cNvPr id="5" name="Rectángulo 4"/>
          <p:cNvSpPr/>
          <p:nvPr/>
        </p:nvSpPr>
        <p:spPr>
          <a:xfrm>
            <a:off x="690516" y="4012529"/>
            <a:ext cx="6410372" cy="195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725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Incorrecto:</a:t>
            </a:r>
            <a:r>
              <a:rPr lang="es-CO" sz="172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El río se desbordó, inundando las casas del barrio</a:t>
            </a:r>
            <a:r>
              <a:rPr lang="es-CO" sz="1725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O" sz="1725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s-CO" sz="1725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CO" sz="1725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Correcto: </a:t>
            </a:r>
            <a:endParaRPr lang="es-CO" sz="1725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CO" sz="1725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 río se desbordó e inundó las casas del barrio</a:t>
            </a:r>
          </a:p>
          <a:p>
            <a:endParaRPr lang="es-CO" sz="1725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CO" sz="1725" dirty="0">
                <a:latin typeface="Consolas" panose="020B0609020204030204" pitchFamily="49" charset="0"/>
                <a:cs typeface="Consolas" panose="020B0609020204030204" pitchFamily="49" charset="0"/>
              </a:rPr>
              <a:t>Estudió escuchando la radio</a:t>
            </a:r>
            <a:endParaRPr lang="es-CO" sz="1875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dirty="0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M</a:t>
            </a:r>
            <a:r>
              <a:rPr lang="es-ES" sz="6600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E</a:t>
            </a:r>
            <a:r>
              <a:rPr lang="es-ES" sz="6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D</a:t>
            </a:r>
            <a:r>
              <a:rPr lang="es-ES" sz="66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I</a:t>
            </a:r>
            <a:r>
              <a:rPr lang="es-ES" sz="66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T</a:t>
            </a:r>
            <a:r>
              <a:rPr lang="es-ES" sz="6600" dirty="0" smtClean="0">
                <a:latin typeface="Cooper Black" panose="0208090404030B020404" pitchFamily="18" charset="0"/>
              </a:rPr>
              <a:t>A</a:t>
            </a:r>
            <a:r>
              <a:rPr lang="es-ES" sz="6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C</a:t>
            </a:r>
            <a:r>
              <a:rPr lang="es-ES" sz="66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I</a:t>
            </a:r>
            <a:r>
              <a:rPr lang="es-ES" sz="66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Ó</a:t>
            </a:r>
            <a:r>
              <a:rPr lang="es-ES" sz="66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N</a:t>
            </a:r>
            <a:r>
              <a:rPr lang="es-ES" sz="6600" dirty="0" smtClean="0">
                <a:latin typeface="Cooper Black" panose="0208090404030B020404" pitchFamily="18" charset="0"/>
              </a:rPr>
              <a:t> </a:t>
            </a:r>
            <a:r>
              <a:rPr lang="es-ES" sz="66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P</a:t>
            </a:r>
            <a:r>
              <a:rPr lang="es-ES" sz="6600" dirty="0" smtClean="0">
                <a:solidFill>
                  <a:schemeClr val="bg1">
                    <a:lumMod val="50000"/>
                  </a:schemeClr>
                </a:solidFill>
                <a:latin typeface="Cooper Black" panose="0208090404030B020404" pitchFamily="18" charset="0"/>
              </a:rPr>
              <a:t>A</a:t>
            </a:r>
            <a:r>
              <a:rPr lang="es-ES" sz="6600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R</a:t>
            </a:r>
            <a:r>
              <a:rPr lang="es-ES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T</a:t>
            </a:r>
            <a:r>
              <a:rPr lang="es-ES" sz="6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E</a:t>
            </a:r>
            <a:r>
              <a:rPr lang="es-ES" sz="6600" dirty="0" smtClean="0">
                <a:latin typeface="Cooper Black" panose="0208090404030B020404" pitchFamily="18" charset="0"/>
              </a:rPr>
              <a:t> </a:t>
            </a:r>
            <a:r>
              <a:rPr lang="es-ES" sz="6600" dirty="0" smtClean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</a:rPr>
              <a:t>I</a:t>
            </a:r>
            <a:endParaRPr lang="es-ES" sz="6600" dirty="0">
              <a:solidFill>
                <a:schemeClr val="bg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2346" y="-27384"/>
            <a:ext cx="9182858" cy="6885384"/>
            <a:chOff x="-27670" y="857250"/>
            <a:chExt cx="9182858" cy="5143500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3449393" y="1981243"/>
              <a:ext cx="144196" cy="174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3348736" y="857250"/>
              <a:ext cx="2925115" cy="259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6218511" y="857250"/>
              <a:ext cx="2925115" cy="259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27669" y="857272"/>
              <a:ext cx="3426734" cy="3042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27670" y="3004069"/>
              <a:ext cx="3375179" cy="2996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ángulo 18"/>
            <p:cNvSpPr/>
            <p:nvPr/>
          </p:nvSpPr>
          <p:spPr>
            <a:xfrm>
              <a:off x="702770" y="4391575"/>
              <a:ext cx="37542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7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s-CO" sz="2700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630033" y="5267268"/>
              <a:ext cx="18473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CO" sz="1350" dirty="0"/>
            </a:p>
            <a:p>
              <a:endParaRPr lang="es-CO" sz="1350" dirty="0"/>
            </a:p>
          </p:txBody>
        </p:sp>
        <p:sp>
          <p:nvSpPr>
            <p:cNvPr id="15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3450733" y="4570518"/>
              <a:ext cx="144196" cy="174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6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3350076" y="3403662"/>
              <a:ext cx="2925115" cy="259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6219851" y="3403662"/>
              <a:ext cx="2925115" cy="259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uadroTexto 12"/>
            <p:cNvSpPr txBox="1"/>
            <p:nvPr/>
          </p:nvSpPr>
          <p:spPr>
            <a:xfrm>
              <a:off x="2286000" y="1380222"/>
              <a:ext cx="6869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/>
                <a:t>_ _ _ _ _ _ _ _ _ _ _ _ _ _ _ _ _ _ _ _ _ _ _ _ _ _ _ _ _ _ </a:t>
              </a:r>
            </a:p>
          </p:txBody>
        </p:sp>
      </p:grpSp>
      <p:sp>
        <p:nvSpPr>
          <p:cNvPr id="5" name="Rectángulo 4"/>
          <p:cNvSpPr/>
          <p:nvPr/>
        </p:nvSpPr>
        <p:spPr>
          <a:xfrm>
            <a:off x="2286000" y="1772816"/>
            <a:ext cx="6643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 saber si un gerundio está empleado de forma correcta o incorrecta pregunte ‘¿cómo?’ al verbo. Si la respuesta la da el gerundio, está bien empleada. De lo contrario debe buscar una palabra que lo reemplace. </a:t>
            </a:r>
            <a: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O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Ejemplo: </a:t>
            </a:r>
            <a:r>
              <a:rPr lang="es-CO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Empezó su discurso dando las gracias al jurado</a:t>
            </a:r>
            <a: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O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Pregunta:</a:t>
            </a:r>
            <a:r>
              <a:rPr lang="es-CO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¿Cómo empezó el discurso?</a:t>
            </a:r>
            <a: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O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Respuesta:</a:t>
            </a:r>
            <a:r>
              <a:rPr lang="es-CO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Dando las gracias al jurado </a:t>
            </a:r>
            <a:endParaRPr lang="es-CO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ángulo 13"/>
          <p:cNvSpPr/>
          <p:nvPr/>
        </p:nvSpPr>
        <p:spPr>
          <a:xfrm rot="16200000">
            <a:off x="-2419597" y="2197946"/>
            <a:ext cx="6869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/>
              <a:t>_ _ _ _ _ _ _ _ _ _ _ _ _ _ _ _ _ _ _ _ _ _ _ _ _ _ _ _ _ _ </a:t>
            </a:r>
          </a:p>
        </p:txBody>
      </p:sp>
    </p:spTree>
    <p:extLst>
      <p:ext uri="{BB962C8B-B14F-4D97-AF65-F5344CB8AC3E}">
        <p14:creationId xmlns:p14="http://schemas.microsoft.com/office/powerpoint/2010/main" val="5504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27670" y="0"/>
            <a:ext cx="9182858" cy="6858000"/>
            <a:chOff x="-27670" y="857250"/>
            <a:chExt cx="9182858" cy="5143500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3449393" y="1981243"/>
              <a:ext cx="144196" cy="174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3348736" y="857250"/>
              <a:ext cx="2925115" cy="259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6218511" y="857250"/>
              <a:ext cx="2925115" cy="259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27669" y="857272"/>
              <a:ext cx="3426734" cy="3042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27670" y="3004069"/>
              <a:ext cx="3375179" cy="2996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ángulo 18"/>
            <p:cNvSpPr/>
            <p:nvPr/>
          </p:nvSpPr>
          <p:spPr>
            <a:xfrm>
              <a:off x="702770" y="4391575"/>
              <a:ext cx="37542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27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endParaRPr lang="es-CO" sz="2700" dirty="0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630033" y="5267268"/>
              <a:ext cx="18473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CO" sz="1350" dirty="0"/>
            </a:p>
            <a:p>
              <a:endParaRPr lang="es-CO" sz="1350" dirty="0"/>
            </a:p>
          </p:txBody>
        </p:sp>
        <p:sp>
          <p:nvSpPr>
            <p:cNvPr id="15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3450733" y="4570518"/>
              <a:ext cx="144196" cy="174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6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3350076" y="3403662"/>
              <a:ext cx="2925115" cy="259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6219851" y="3403662"/>
              <a:ext cx="2925115" cy="259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uadroTexto 12"/>
            <p:cNvSpPr txBox="1"/>
            <p:nvPr/>
          </p:nvSpPr>
          <p:spPr>
            <a:xfrm>
              <a:off x="2286000" y="1380222"/>
              <a:ext cx="6869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/>
                <a:t>_ _ _ _ _ _ _ _ _ _ _ _ _ _ _ _ _ _ _ _ _ _ _ _ _ _ _ _ _ _ </a:t>
              </a:r>
            </a:p>
          </p:txBody>
        </p:sp>
      </p:grpSp>
      <p:sp>
        <p:nvSpPr>
          <p:cNvPr id="5" name="Rectángulo 4"/>
          <p:cNvSpPr/>
          <p:nvPr/>
        </p:nvSpPr>
        <p:spPr>
          <a:xfrm>
            <a:off x="2086925" y="2405448"/>
            <a:ext cx="66436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Ejemplo:</a:t>
            </a:r>
            <a:r>
              <a:rPr lang="es-CO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El río se desbordó, inundando las casas del barrio</a:t>
            </a:r>
            <a: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s-CO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O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Pregunta:</a:t>
            </a:r>
            <a:r>
              <a:rPr lang="es-CO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¿Cómo se desbordó el río?</a:t>
            </a:r>
            <a: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s-CO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Respuesta:</a:t>
            </a:r>
            <a:r>
              <a:rPr lang="es-CO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________________________ </a:t>
            </a:r>
            <a:endParaRPr lang="es-CO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ángulo 13"/>
          <p:cNvSpPr/>
          <p:nvPr/>
        </p:nvSpPr>
        <p:spPr>
          <a:xfrm rot="16200000">
            <a:off x="-2419597" y="2197946"/>
            <a:ext cx="6869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/>
              <a:t>_ _ _ _ _ _ _ _ _ _ _ _ _ _ _ _ _ _ _ _ _ _ _ _ _ _ _ _ _ _ </a:t>
            </a:r>
          </a:p>
        </p:txBody>
      </p:sp>
    </p:spTree>
    <p:extLst>
      <p:ext uri="{BB962C8B-B14F-4D97-AF65-F5344CB8AC3E}">
        <p14:creationId xmlns:p14="http://schemas.microsoft.com/office/powerpoint/2010/main" val="32923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46988" y="0"/>
            <a:ext cx="9171670" cy="6858000"/>
            <a:chOff x="-36893" y="-38071"/>
            <a:chExt cx="12228893" cy="6896071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4599190" y="1498657"/>
              <a:ext cx="192261" cy="2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02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45" y="3395216"/>
              <a:ext cx="7728155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4464981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8291347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2" y="-38071"/>
              <a:ext cx="4568978" cy="405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3" y="2862425"/>
              <a:ext cx="4500238" cy="39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ángulo 11"/>
          <p:cNvSpPr/>
          <p:nvPr/>
        </p:nvSpPr>
        <p:spPr>
          <a:xfrm>
            <a:off x="529291" y="1254121"/>
            <a:ext cx="76976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0" b="1" dirty="0"/>
              <a:t>7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659920" y="1779729"/>
            <a:ext cx="371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Revisa tu </a:t>
            </a:r>
            <a:r>
              <a:rPr lang="es-CO" sz="3600" b="1" dirty="0"/>
              <a:t>texto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659919" y="2914435"/>
            <a:ext cx="6643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76138" y="2552357"/>
            <a:ext cx="6230155" cy="292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625" dirty="0">
                <a:latin typeface="Consolas" panose="020B0609020204030204" pitchFamily="49" charset="0"/>
                <a:cs typeface="Consolas" panose="020B0609020204030204" pitchFamily="49" charset="0"/>
              </a:rPr>
              <a:t>La lectura en voz alta te ayuda a corroborar la acentuación y sirve para ajustar detalles.</a:t>
            </a:r>
          </a:p>
          <a:p>
            <a:endParaRPr lang="es-CO" sz="2625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CO" sz="2625" dirty="0">
                <a:latin typeface="Consolas" panose="020B0609020204030204" pitchFamily="49" charset="0"/>
                <a:cs typeface="Consolas" panose="020B0609020204030204" pitchFamily="49" charset="0"/>
              </a:rPr>
              <a:t>Al leer puedes ponerte en el lugar de tu receptor y preguntarte ¿entiendo lo que leo?</a:t>
            </a:r>
          </a:p>
        </p:txBody>
      </p:sp>
    </p:spTree>
    <p:extLst>
      <p:ext uri="{BB962C8B-B14F-4D97-AF65-F5344CB8AC3E}">
        <p14:creationId xmlns:p14="http://schemas.microsoft.com/office/powerpoint/2010/main" val="14903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27670" y="0"/>
            <a:ext cx="9171670" cy="6857999"/>
            <a:chOff x="-36893" y="-38071"/>
            <a:chExt cx="12228893" cy="6896071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4599190" y="1498657"/>
              <a:ext cx="192261" cy="2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02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45" y="3395216"/>
              <a:ext cx="7728155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4464981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8291347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2" y="-38071"/>
              <a:ext cx="4568978" cy="405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3" y="2862425"/>
              <a:ext cx="4500238" cy="39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ángulo 18"/>
          <p:cNvSpPr/>
          <p:nvPr/>
        </p:nvSpPr>
        <p:spPr>
          <a:xfrm>
            <a:off x="702770" y="4391575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7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s-CO" sz="27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30033" y="5267268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350" dirty="0"/>
          </a:p>
          <a:p>
            <a:endParaRPr lang="es-CO" sz="1350" dirty="0"/>
          </a:p>
        </p:txBody>
      </p:sp>
      <p:sp>
        <p:nvSpPr>
          <p:cNvPr id="25" name="Rectángulo 24"/>
          <p:cNvSpPr/>
          <p:nvPr/>
        </p:nvSpPr>
        <p:spPr>
          <a:xfrm>
            <a:off x="529291" y="1254121"/>
            <a:ext cx="76976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0" b="1" dirty="0"/>
              <a:t>8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299245" y="1768101"/>
            <a:ext cx="6516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 Consulta antes de enviar</a:t>
            </a:r>
          </a:p>
          <a:p>
            <a:pPr algn="r"/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O publicar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974788" y="3502864"/>
            <a:ext cx="809763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625" dirty="0">
                <a:latin typeface="Consolas" panose="020B0609020204030204" pitchFamily="49" charset="0"/>
                <a:cs typeface="Consolas" panose="020B0609020204030204" pitchFamily="49" charset="0"/>
              </a:rPr>
              <a:t>App - Diccionario de la RAE</a:t>
            </a:r>
          </a:p>
          <a:p>
            <a:endParaRPr lang="es-CO" sz="2625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CO" sz="2625" dirty="0">
                <a:hlinkClick r:id="rId3"/>
              </a:rPr>
              <a:t>www.</a:t>
            </a:r>
            <a:r>
              <a:rPr lang="es-CO" sz="2625" b="1" dirty="0">
                <a:hlinkClick r:id="rId3"/>
              </a:rPr>
              <a:t>rae</a:t>
            </a:r>
            <a:r>
              <a:rPr lang="es-CO" sz="2625" dirty="0">
                <a:hlinkClick r:id="rId3"/>
              </a:rPr>
              <a:t>.es</a:t>
            </a:r>
            <a:endParaRPr lang="es-CO" sz="2625" dirty="0"/>
          </a:p>
          <a:p>
            <a:r>
              <a:rPr lang="es-CO" sz="2625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endParaRPr lang="es-CO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s-CO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27670" y="0"/>
            <a:ext cx="9171670" cy="6857999"/>
            <a:chOff x="-36893" y="-38071"/>
            <a:chExt cx="12228893" cy="6896071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4599190" y="1498657"/>
              <a:ext cx="192261" cy="2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02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45" y="3395216"/>
              <a:ext cx="7728155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4464981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8291347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2" y="-38071"/>
              <a:ext cx="4568978" cy="405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3" y="2862425"/>
              <a:ext cx="4500238" cy="39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ángulo 18"/>
          <p:cNvSpPr/>
          <p:nvPr/>
        </p:nvSpPr>
        <p:spPr>
          <a:xfrm>
            <a:off x="702770" y="4391575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7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s-CO" sz="27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30033" y="5267268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350" dirty="0"/>
          </a:p>
          <a:p>
            <a:endParaRPr lang="es-CO" sz="1350" dirty="0"/>
          </a:p>
        </p:txBody>
      </p:sp>
      <p:sp>
        <p:nvSpPr>
          <p:cNvPr id="25" name="Rectángulo 24"/>
          <p:cNvSpPr/>
          <p:nvPr/>
        </p:nvSpPr>
        <p:spPr>
          <a:xfrm>
            <a:off x="529291" y="1254121"/>
            <a:ext cx="76976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9000" b="1" dirty="0"/>
              <a:t>9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377833" y="1768102"/>
            <a:ext cx="43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451435" y="1860270"/>
            <a:ext cx="692448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50" b="1" dirty="0">
                <a:latin typeface="Consolas" panose="020B0609020204030204" pitchFamily="49" charset="0"/>
                <a:cs typeface="Consolas" panose="020B0609020204030204" pitchFamily="49" charset="0"/>
              </a:rPr>
              <a:t>No escribas como hablas</a:t>
            </a:r>
            <a:endParaRPr lang="es-CO" sz="6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779564" y="3097698"/>
            <a:ext cx="53646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Consolas" panose="020B0609020204030204" pitchFamily="49" charset="0"/>
                <a:cs typeface="Consolas" panose="020B0609020204030204" pitchFamily="49" charset="0"/>
              </a:rPr>
              <a:t>La construcción del lenguaje hablado y del escrito son diferentes. La redacción de un artículo periodístico o de un trabajo para la universidad no puede ni debe ser un texto literario, pero tampoco una conversación con los colegas. </a:t>
            </a:r>
          </a:p>
        </p:txBody>
      </p:sp>
    </p:spTree>
    <p:extLst>
      <p:ext uri="{BB962C8B-B14F-4D97-AF65-F5344CB8AC3E}">
        <p14:creationId xmlns:p14="http://schemas.microsoft.com/office/powerpoint/2010/main" val="22553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27670" y="0"/>
            <a:ext cx="9171670" cy="6857999"/>
            <a:chOff x="-36893" y="-38071"/>
            <a:chExt cx="12228893" cy="6896071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4599190" y="1498657"/>
              <a:ext cx="192261" cy="2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02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45" y="3395216"/>
              <a:ext cx="7728155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4464981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8291347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2" y="-38071"/>
              <a:ext cx="4568978" cy="405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3" y="2862425"/>
              <a:ext cx="4500238" cy="39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ángulo 18"/>
          <p:cNvSpPr/>
          <p:nvPr/>
        </p:nvSpPr>
        <p:spPr>
          <a:xfrm>
            <a:off x="702770" y="4391575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7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s-CO" sz="27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30033" y="5267268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350" dirty="0"/>
          </a:p>
          <a:p>
            <a:endParaRPr lang="es-CO" sz="1350" dirty="0"/>
          </a:p>
        </p:txBody>
      </p:sp>
      <p:sp>
        <p:nvSpPr>
          <p:cNvPr id="25" name="Rectángulo 24"/>
          <p:cNvSpPr/>
          <p:nvPr/>
        </p:nvSpPr>
        <p:spPr>
          <a:xfrm>
            <a:off x="529290" y="1254121"/>
            <a:ext cx="115929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7500" b="1" dirty="0"/>
              <a:t>10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377833" y="1768102"/>
            <a:ext cx="43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010666" y="1634994"/>
            <a:ext cx="104067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4050" b="1" dirty="0">
                <a:latin typeface="Consolas" panose="020B0609020204030204" pitchFamily="49" charset="0"/>
                <a:cs typeface="Consolas" panose="020B0609020204030204" pitchFamily="49" charset="0"/>
              </a:rPr>
              <a:t>Lee</a:t>
            </a:r>
            <a:endParaRPr lang="es-CO" sz="39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51987" y="3014272"/>
            <a:ext cx="4572000" cy="9579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875" dirty="0">
                <a:latin typeface="Consolas" panose="020B0609020204030204" pitchFamily="49" charset="0"/>
                <a:cs typeface="Consolas" panose="020B0609020204030204" pitchFamily="49" charset="0"/>
              </a:rPr>
              <a:t>"Leer es para la mente lo que el ejercicio físico es para el cuerpo"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69787" y="4102183"/>
            <a:ext cx="50717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350" i="1" dirty="0">
                <a:latin typeface="Consolas" panose="020B0609020204030204" pitchFamily="49" charset="0"/>
                <a:cs typeface="Consolas" panose="020B0609020204030204" pitchFamily="49" charset="0"/>
              </a:rPr>
              <a:t>Joseph Addison, ensayista, poeta y guionista inglés (1672 - 1719) </a:t>
            </a:r>
          </a:p>
        </p:txBody>
      </p:sp>
    </p:spTree>
    <p:extLst>
      <p:ext uri="{BB962C8B-B14F-4D97-AF65-F5344CB8AC3E}">
        <p14:creationId xmlns:p14="http://schemas.microsoft.com/office/powerpoint/2010/main" val="2815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27670" y="0"/>
            <a:ext cx="9171670" cy="6857999"/>
            <a:chOff x="-36893" y="-38071"/>
            <a:chExt cx="12228893" cy="6896071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4599190" y="1498657"/>
              <a:ext cx="192261" cy="2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02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45" y="3395216"/>
              <a:ext cx="7728155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4464981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8291347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2" y="-38071"/>
              <a:ext cx="4568978" cy="405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3" y="2862425"/>
              <a:ext cx="4500238" cy="39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ángulo 18"/>
          <p:cNvSpPr/>
          <p:nvPr/>
        </p:nvSpPr>
        <p:spPr>
          <a:xfrm>
            <a:off x="702770" y="4391575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7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s-CO" sz="27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30033" y="5267268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sz="1350" dirty="0"/>
          </a:p>
          <a:p>
            <a:endParaRPr lang="es-CO" sz="1350" dirty="0"/>
          </a:p>
        </p:txBody>
      </p:sp>
      <p:sp>
        <p:nvSpPr>
          <p:cNvPr id="25" name="Rectángulo 24"/>
          <p:cNvSpPr/>
          <p:nvPr/>
        </p:nvSpPr>
        <p:spPr>
          <a:xfrm>
            <a:off x="329995" y="1274063"/>
            <a:ext cx="85135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500" b="1" dirty="0">
                <a:latin typeface="Consolas" panose="020B0609020204030204" pitchFamily="49" charset="0"/>
                <a:cs typeface="Consolas" panose="020B0609020204030204" pitchFamily="49" charset="0"/>
              </a:rPr>
              <a:t>Beneficios de aplicar </a:t>
            </a:r>
          </a:p>
          <a:p>
            <a:pPr algn="ctr"/>
            <a:r>
              <a:rPr lang="es-CO" sz="4500" b="1" dirty="0">
                <a:latin typeface="Consolas" panose="020B0609020204030204" pitchFamily="49" charset="0"/>
                <a:cs typeface="Consolas" panose="020B0609020204030204" pitchFamily="49" charset="0"/>
              </a:rPr>
              <a:t>los consejos de redacción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377833" y="1768102"/>
            <a:ext cx="43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29995" y="3032259"/>
            <a:ext cx="844717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s-CO" sz="2100" dirty="0">
                <a:latin typeface="Consolas" panose="020B0609020204030204" pitchFamily="49" charset="0"/>
                <a:cs typeface="Consolas" panose="020B0609020204030204" pitchFamily="49" charset="0"/>
              </a:rPr>
              <a:t> Muestra nuestro orden mental</a:t>
            </a:r>
          </a:p>
          <a:p>
            <a:pPr marL="385763" indent="-385763">
              <a:buFont typeface="+mj-lt"/>
              <a:buAutoNum type="arabicPeriod"/>
            </a:pPr>
            <a:r>
              <a:rPr lang="es-CO" sz="2100" dirty="0">
                <a:latin typeface="Consolas" panose="020B0609020204030204" pitchFamily="49" charset="0"/>
                <a:cs typeface="Consolas" panose="020B0609020204030204" pitchFamily="49" charset="0"/>
              </a:rPr>
              <a:t> Nos otorga un carácter profesional</a:t>
            </a:r>
          </a:p>
          <a:p>
            <a:pPr marL="385763" indent="-385763">
              <a:buFont typeface="+mj-lt"/>
              <a:buAutoNum type="arabicPeriod"/>
            </a:pPr>
            <a:r>
              <a:rPr lang="es-CO" sz="2100" dirty="0">
                <a:latin typeface="Consolas" panose="020B0609020204030204" pitchFamily="49" charset="0"/>
                <a:cs typeface="Consolas" panose="020B0609020204030204" pitchFamily="49" charset="0"/>
              </a:rPr>
              <a:t> Habla de nuestro respeto por el interlocutor</a:t>
            </a:r>
          </a:p>
          <a:p>
            <a:pPr marL="385763" indent="-385763">
              <a:buFont typeface="+mj-lt"/>
              <a:buAutoNum type="arabicPeriod"/>
            </a:pPr>
            <a:r>
              <a:rPr lang="es-CO" sz="2100" dirty="0">
                <a:latin typeface="Consolas" panose="020B0609020204030204" pitchFamily="49" charset="0"/>
                <a:cs typeface="Consolas" panose="020B0609020204030204" pitchFamily="49" charset="0"/>
              </a:rPr>
              <a:t> Sirve como ejemplo </a:t>
            </a:r>
          </a:p>
          <a:p>
            <a:pPr marL="385763" indent="-385763">
              <a:buFont typeface="+mj-lt"/>
              <a:buAutoNum type="arabicPeriod"/>
            </a:pPr>
            <a:r>
              <a:rPr lang="es-CO" sz="2100" dirty="0">
                <a:latin typeface="Consolas" panose="020B0609020204030204" pitchFamily="49" charset="0"/>
                <a:cs typeface="Consolas" panose="020B0609020204030204" pitchFamily="49" charset="0"/>
              </a:rPr>
              <a:t> Brinda seguridad</a:t>
            </a:r>
          </a:p>
          <a:p>
            <a:pPr marL="385763" indent="-385763">
              <a:buFont typeface="+mj-lt"/>
              <a:buAutoNum type="arabicPeriod"/>
            </a:pPr>
            <a:r>
              <a:rPr lang="es-CO" sz="2100" dirty="0">
                <a:latin typeface="Consolas" panose="020B0609020204030204" pitchFamily="49" charset="0"/>
                <a:cs typeface="Consolas" panose="020B0609020204030204" pitchFamily="49" charset="0"/>
              </a:rPr>
              <a:t> Facilita la comprensión adecuada </a:t>
            </a:r>
          </a:p>
          <a:p>
            <a:r>
              <a:rPr lang="es-CO" sz="2100" dirty="0">
                <a:latin typeface="Consolas" panose="020B0609020204030204" pitchFamily="49" charset="0"/>
                <a:cs typeface="Consolas" panose="020B0609020204030204" pitchFamily="49" charset="0"/>
              </a:rPr>
              <a:t>	del mensaje por el receptor.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s-CO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27670" y="0"/>
            <a:ext cx="9171670" cy="6857999"/>
            <a:chOff x="-36893" y="-38071"/>
            <a:chExt cx="12228893" cy="6896071"/>
          </a:xfrm>
        </p:grpSpPr>
        <p:sp>
          <p:nvSpPr>
            <p:cNvPr id="4" name="AutoShape 2" descr="http://papelpintadoycenefa.com/images/stories/virtuemart/product/COLORS-117-AZUL_AGUAMARINA.gif"/>
            <p:cNvSpPr>
              <a:spLocks noChangeAspect="1" noChangeArrowheads="1"/>
            </p:cNvSpPr>
            <p:nvPr/>
          </p:nvSpPr>
          <p:spPr bwMode="auto">
            <a:xfrm>
              <a:off x="4599190" y="1498657"/>
              <a:ext cx="192261" cy="23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CO" sz="1350"/>
            </a:p>
          </p:txBody>
        </p:sp>
        <p:pic>
          <p:nvPicPr>
            <p:cNvPr id="102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845" y="3395216"/>
              <a:ext cx="7728155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4464981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8291347" y="0"/>
              <a:ext cx="3900153" cy="3462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2" y="-38071"/>
              <a:ext cx="4568978" cy="405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fbcdn-sphotos-d-a.akamaihd.net/hphotos-ak-frc3/t31.0-8/c0.99.851.315/p851x315/798217_532168263525494_1337298668_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3"/>
            <a:stretch/>
          </p:blipFill>
          <p:spPr bwMode="auto">
            <a:xfrm>
              <a:off x="-36893" y="2862425"/>
              <a:ext cx="4500238" cy="3995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ángulo 24"/>
          <p:cNvSpPr/>
          <p:nvPr/>
        </p:nvSpPr>
        <p:spPr>
          <a:xfrm>
            <a:off x="2853033" y="2692591"/>
            <a:ext cx="457056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500" b="1" dirty="0">
                <a:latin typeface="Consolas" panose="020B0609020204030204" pitchFamily="49" charset="0"/>
                <a:cs typeface="Consolas" panose="020B0609020204030204" pitchFamily="49" charset="0"/>
              </a:rPr>
              <a:t>¡Gracias!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377833" y="1768102"/>
            <a:ext cx="43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521667" y="3755580"/>
            <a:ext cx="1762022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875" dirty="0">
                <a:latin typeface="Consolas" panose="020B0609020204030204" pitchFamily="49" charset="0"/>
                <a:cs typeface="Consolas" panose="020B0609020204030204" pitchFamily="49" charset="0"/>
              </a:rPr>
              <a:t>Yulieth Mora</a:t>
            </a:r>
          </a:p>
        </p:txBody>
      </p:sp>
    </p:spTree>
    <p:extLst>
      <p:ext uri="{BB962C8B-B14F-4D97-AF65-F5344CB8AC3E}">
        <p14:creationId xmlns:p14="http://schemas.microsoft.com/office/powerpoint/2010/main" val="35680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2091818"/>
            <a:ext cx="8001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28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 smtClean="0">
                <a:cs typeface="Arial" charset="0"/>
              </a:rPr>
              <a:t>    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>
                <a:cs typeface="Arial" charset="0"/>
              </a:rPr>
              <a:t>    </a:t>
            </a: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394378"/>
            <a:ext cx="7344816" cy="52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55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-555057"/>
            <a:ext cx="8001000" cy="71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800" b="1" dirty="0" smtClean="0">
                <a:latin typeface="ZapfHumnst Ult BT" pitchFamily="34" charset="0"/>
                <a:cs typeface="Arial" charset="0"/>
              </a:rPr>
              <a:t>ACENTO - TILDE</a:t>
            </a: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s-ES" altLang="es-CO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Acento</a:t>
            </a:r>
            <a:r>
              <a:rPr lang="es-ES" alt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2400" dirty="0"/>
              <a:t> </a:t>
            </a:r>
            <a:r>
              <a:rPr lang="es-CO" sz="2400" dirty="0" smtClean="0"/>
              <a:t>Golpe de voz que se realiza en una    sílaba </a:t>
            </a:r>
            <a:r>
              <a:rPr lang="es-CO" sz="2400" dirty="0"/>
              <a:t>de </a:t>
            </a:r>
            <a:r>
              <a:rPr lang="es-CO" sz="2400" dirty="0" smtClean="0"/>
              <a:t>  una palabra para destacarla</a:t>
            </a:r>
          </a:p>
          <a:p>
            <a:pPr eaLnBrk="1" hangingPunct="1">
              <a:defRPr/>
            </a:pPr>
            <a:endParaRPr lang="es-ES" altLang="es-CO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CO" sz="2200" b="1" i="1" u="sng" dirty="0" smtClean="0">
                <a:cs typeface="Arial" charset="0"/>
              </a:rPr>
              <a:t>Tilde</a:t>
            </a:r>
            <a:r>
              <a:rPr lang="es-ES" altLang="es-CO" sz="2200" dirty="0" smtClean="0">
                <a:cs typeface="Arial" charset="0"/>
              </a:rPr>
              <a:t>: </a:t>
            </a:r>
            <a:r>
              <a:rPr lang="es-CO" sz="2400" dirty="0"/>
              <a:t> signo o símbolo que se utiliza en la escritura para marcar la acentuación de las palabras </a:t>
            </a:r>
            <a:endParaRPr lang="es-CO" sz="2400" dirty="0" smtClean="0"/>
          </a:p>
          <a:p>
            <a:pPr eaLnBrk="1" hangingPunct="1">
              <a:defRPr/>
            </a:pPr>
            <a:endParaRPr lang="es-CO" altLang="es-CO" sz="2400" dirty="0">
              <a:cs typeface="Arial" charset="0"/>
            </a:endParaRPr>
          </a:p>
          <a:p>
            <a:pPr eaLnBrk="1" hangingPunct="1">
              <a:defRPr/>
            </a:pPr>
            <a:r>
              <a:rPr lang="es-CO" sz="2400" b="1" dirty="0"/>
              <a:t>Todas las palabras llevan acento pero no todas llevan tilde</a:t>
            </a:r>
            <a:r>
              <a:rPr lang="es-CO" sz="2400" dirty="0"/>
              <a:t>.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>
                <a:cs typeface="Arial" charset="0"/>
              </a:rPr>
              <a:t>    </a:t>
            </a: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813" y="188640"/>
            <a:ext cx="2092573" cy="22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3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0804" y="1201584"/>
            <a:ext cx="1781365" cy="20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861705" y="3290615"/>
            <a:ext cx="243410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FF0000"/>
                </a:solidFill>
                <a:latin typeface="Berlin Sans FB" panose="020E0602020502020306" pitchFamily="34" charset="0"/>
              </a:rPr>
              <a:t>EMOCIONES PENSAMIENTOS</a:t>
            </a:r>
          </a:p>
          <a:p>
            <a:pPr algn="ctr"/>
            <a:r>
              <a:rPr lang="es-CO" dirty="0">
                <a:solidFill>
                  <a:srgbClr val="FF0000"/>
                </a:solidFill>
                <a:latin typeface="Berlin Sans FB" panose="020E0602020502020306" pitchFamily="34" charset="0"/>
              </a:rPr>
              <a:t>(+) (-)</a:t>
            </a:r>
          </a:p>
          <a:p>
            <a:pPr algn="ctr"/>
            <a:endParaRPr lang="es-CO" sz="15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1951150" y="4381609"/>
            <a:ext cx="233860" cy="455213"/>
          </a:xfrm>
          <a:prstGeom prst="downArrow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15" name="CuadroTexto 14"/>
          <p:cNvSpPr txBox="1"/>
          <p:nvPr/>
        </p:nvSpPr>
        <p:spPr>
          <a:xfrm>
            <a:off x="1161139" y="4927613"/>
            <a:ext cx="1680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Emociones durante el día</a:t>
            </a:r>
          </a:p>
        </p:txBody>
      </p:sp>
      <p:sp>
        <p:nvSpPr>
          <p:cNvPr id="16" name="Flecha derecha 15"/>
          <p:cNvSpPr/>
          <p:nvPr/>
        </p:nvSpPr>
        <p:spPr>
          <a:xfrm>
            <a:off x="3295812" y="1785962"/>
            <a:ext cx="2209908" cy="1041755"/>
          </a:xfrm>
          <a:prstGeom prst="rightArrow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Situación Estresante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237" y="1116394"/>
            <a:ext cx="1730968" cy="1941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5024305" y="3300497"/>
            <a:ext cx="132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Filtro Afectivo</a:t>
            </a:r>
          </a:p>
        </p:txBody>
      </p:sp>
      <p:sp>
        <p:nvSpPr>
          <p:cNvPr id="21" name="Flecha arriba y abajo 20"/>
          <p:cNvSpPr/>
          <p:nvPr/>
        </p:nvSpPr>
        <p:spPr>
          <a:xfrm>
            <a:off x="7560619" y="3167801"/>
            <a:ext cx="253637" cy="879572"/>
          </a:xfrm>
          <a:prstGeom prst="upDownArrow">
            <a:avLst/>
          </a:prstGeom>
          <a:solidFill>
            <a:schemeClr val="accent5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32" y="4089659"/>
            <a:ext cx="1730567" cy="103911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9363" y="4118652"/>
            <a:ext cx="2197195" cy="1843461"/>
          </a:xfrm>
          <a:prstGeom prst="rect">
            <a:avLst/>
          </a:prstGeom>
        </p:spPr>
      </p:pic>
      <p:sp>
        <p:nvSpPr>
          <p:cNvPr id="25" name="Flecha izquierda y arriba 24"/>
          <p:cNvSpPr/>
          <p:nvPr/>
        </p:nvSpPr>
        <p:spPr>
          <a:xfrm>
            <a:off x="6565291" y="3167801"/>
            <a:ext cx="376707" cy="616488"/>
          </a:xfrm>
          <a:prstGeom prst="leftUpArrow">
            <a:avLst/>
          </a:prstGeom>
          <a:solidFill>
            <a:schemeClr val="accent5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</p:spTree>
    <p:extLst>
      <p:ext uri="{BB962C8B-B14F-4D97-AF65-F5344CB8AC3E}">
        <p14:creationId xmlns:p14="http://schemas.microsoft.com/office/powerpoint/2010/main" val="22620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9" grpId="0"/>
      <p:bldP spid="21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-908999"/>
            <a:ext cx="8001000" cy="787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endParaRPr lang="es-CO" sz="2200" dirty="0" smtClean="0"/>
          </a:p>
          <a:p>
            <a:endParaRPr lang="es-CO" sz="2200" dirty="0"/>
          </a:p>
          <a:p>
            <a:endParaRPr lang="es-CO" sz="2200" dirty="0" smtClean="0"/>
          </a:p>
          <a:p>
            <a:endParaRPr lang="es-CO" sz="2200" dirty="0"/>
          </a:p>
          <a:p>
            <a:r>
              <a:rPr lang="es-CO" sz="2200" dirty="0" smtClean="0"/>
              <a:t>Existen </a:t>
            </a:r>
            <a:r>
              <a:rPr lang="es-CO" sz="2200" dirty="0"/>
              <a:t>reglas para determinar en qué sílaba va el acento ortográfico (tilde</a:t>
            </a:r>
            <a:r>
              <a:rPr lang="es-CO" sz="2200" dirty="0" smtClean="0"/>
              <a:t>).</a:t>
            </a:r>
          </a:p>
          <a:p>
            <a:endParaRPr lang="es-CO" sz="2200" dirty="0"/>
          </a:p>
          <a:p>
            <a:r>
              <a:rPr lang="es-CO" sz="2200" dirty="0"/>
              <a:t>Los cuatro tipos de palabras que determinan la acentuación son</a:t>
            </a:r>
            <a:r>
              <a:rPr lang="es-CO" sz="2200" dirty="0" smtClean="0"/>
              <a:t>:</a:t>
            </a:r>
          </a:p>
          <a:p>
            <a:endParaRPr lang="es-CO" sz="2200" dirty="0"/>
          </a:p>
          <a:p>
            <a:r>
              <a:rPr lang="es-CO" sz="2200" dirty="0"/>
              <a:t>Agudas</a:t>
            </a:r>
          </a:p>
          <a:p>
            <a:r>
              <a:rPr lang="es-CO" sz="2200" dirty="0"/>
              <a:t>Graves</a:t>
            </a:r>
          </a:p>
          <a:p>
            <a:r>
              <a:rPr lang="es-CO" sz="2200" dirty="0"/>
              <a:t>Esdrújulas</a:t>
            </a:r>
          </a:p>
          <a:p>
            <a:r>
              <a:rPr lang="es-CO" sz="2200" dirty="0"/>
              <a:t>Sobresdrújulas</a:t>
            </a: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 smtClean="0">
                <a:cs typeface="Arial" charset="0"/>
              </a:rPr>
              <a:t>    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3030541"/>
            <a:ext cx="2092573" cy="22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-1059"/>
            <a:ext cx="800100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s-ES" altLang="es-CO" sz="2800" b="1" dirty="0" smtClean="0">
                <a:latin typeface="ZapfHumnst Ult BT" pitchFamily="34" charset="0"/>
                <a:cs typeface="Arial" charset="0"/>
              </a:rPr>
              <a:t>AGUDAS</a:t>
            </a: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CO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Acento</a:t>
            </a:r>
            <a:r>
              <a:rPr lang="es-ES" alt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altLang="es-CO" sz="2400" dirty="0"/>
              <a:t> </a:t>
            </a:r>
            <a:r>
              <a:rPr lang="es-CO" altLang="es-CO" sz="2400" dirty="0" smtClean="0"/>
              <a:t>Última sílaba</a:t>
            </a:r>
            <a:endParaRPr lang="es-ES" altLang="es-CO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CO" sz="2200" b="1" i="1" u="sng" dirty="0" smtClean="0">
                <a:cs typeface="Arial" charset="0"/>
              </a:rPr>
              <a:t>Tilde</a:t>
            </a:r>
            <a:r>
              <a:rPr lang="es-ES" altLang="es-CO" sz="2200" dirty="0" smtClean="0">
                <a:cs typeface="Arial" charset="0"/>
              </a:rPr>
              <a:t>: </a:t>
            </a:r>
            <a:r>
              <a:rPr lang="es-CO" sz="2400" dirty="0"/>
              <a:t> </a:t>
            </a:r>
            <a:r>
              <a:rPr lang="es-CO" sz="2400" dirty="0" smtClean="0"/>
              <a:t>Se marca </a:t>
            </a:r>
            <a:r>
              <a:rPr lang="es-ES_tradnl" sz="2400" dirty="0" smtClean="0"/>
              <a:t> </a:t>
            </a:r>
            <a:r>
              <a:rPr lang="es-ES_tradnl" sz="2400" dirty="0"/>
              <a:t>cuando terminan en VOCAL, N o S: </a:t>
            </a:r>
            <a:r>
              <a:rPr lang="es-ES_tradnl" sz="2400" dirty="0" smtClean="0"/>
              <a:t>Si </a:t>
            </a:r>
            <a:r>
              <a:rPr lang="es-ES_tradnl" sz="2400" dirty="0"/>
              <a:t>termina en S precedida de otra consonante no lleva: robots, tictacs.</a:t>
            </a:r>
            <a:endParaRPr lang="es-CO" sz="2400" dirty="0"/>
          </a:p>
          <a:p>
            <a:pPr algn="ctr" eaLnBrk="1" hangingPunct="1">
              <a:defRPr/>
            </a:pPr>
            <a:r>
              <a:rPr lang="es-ES" altLang="es-CO" sz="2200" dirty="0" smtClean="0">
                <a:cs typeface="Arial" charset="0"/>
              </a:rPr>
              <a:t>    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808312" cy="320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0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2091818"/>
            <a:ext cx="8001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28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 smtClean="0">
                <a:cs typeface="Arial" charset="0"/>
              </a:rPr>
              <a:t>    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>
                <a:cs typeface="Arial" charset="0"/>
              </a:rPr>
              <a:t>    </a:t>
            </a: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EJEMPLOS AGUDAS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Allá                 Animal  </a:t>
            </a:r>
          </a:p>
          <a:p>
            <a:pPr marL="0" indent="0">
              <a:buNone/>
            </a:pPr>
            <a:r>
              <a:rPr lang="es-CO" dirty="0" smtClean="0"/>
              <a:t>Aquí                Cartel</a:t>
            </a:r>
          </a:p>
          <a:p>
            <a:pPr marL="0" indent="0">
              <a:buNone/>
            </a:pPr>
            <a:r>
              <a:rPr lang="es-CO" dirty="0" smtClean="0"/>
              <a:t>Cajón              Adaptador</a:t>
            </a:r>
          </a:p>
          <a:p>
            <a:pPr marL="0" indent="0">
              <a:buNone/>
            </a:pPr>
            <a:r>
              <a:rPr lang="es-CO" dirty="0" smtClean="0"/>
              <a:t>Perú                Aerosol</a:t>
            </a:r>
          </a:p>
          <a:p>
            <a:pPr marL="0" indent="0">
              <a:buNone/>
            </a:pPr>
            <a:r>
              <a:rPr lang="es-CO" dirty="0" smtClean="0"/>
              <a:t>Acción            Brevedad</a:t>
            </a:r>
          </a:p>
          <a:p>
            <a:pPr marL="0" indent="0">
              <a:buNone/>
            </a:pPr>
            <a:r>
              <a:rPr lang="es-CO" dirty="0" smtClean="0"/>
              <a:t>Sofá                Bulevar</a:t>
            </a:r>
          </a:p>
          <a:p>
            <a:pPr marL="0" indent="0">
              <a:buNone/>
            </a:pPr>
            <a:r>
              <a:rPr lang="es-CO" dirty="0" smtClean="0"/>
              <a:t>Café                Brutal</a:t>
            </a:r>
          </a:p>
          <a:p>
            <a:pPr marL="0" indent="0">
              <a:buNone/>
            </a:pPr>
            <a:r>
              <a:rPr lang="es-CO" dirty="0" smtClean="0"/>
              <a:t>Japonés         calcar</a:t>
            </a:r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19400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138" y="1609721"/>
            <a:ext cx="3312181" cy="393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2091818"/>
            <a:ext cx="8001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28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 smtClean="0">
                <a:cs typeface="Arial" charset="0"/>
              </a:rPr>
              <a:t>    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>
                <a:cs typeface="Arial" charset="0"/>
              </a:rPr>
              <a:t>    </a:t>
            </a: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ERRORES AGUDAS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7504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 err="1" smtClean="0"/>
              <a:t>Salúd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Acomodár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Aerosól</a:t>
            </a:r>
            <a:endParaRPr lang="es-CO" dirty="0"/>
          </a:p>
          <a:p>
            <a:pPr marL="0" indent="0" algn="ctr">
              <a:buNone/>
            </a:pPr>
            <a:r>
              <a:rPr lang="es-CO" dirty="0" err="1" smtClean="0"/>
              <a:t>Adjudicár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Adaptadór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Afectividád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Brutál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Caducidád</a:t>
            </a:r>
            <a:endParaRPr lang="es-CO" dirty="0" smtClean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6" y="1700808"/>
            <a:ext cx="2404518" cy="3384376"/>
          </a:xfrm>
        </p:spPr>
      </p:pic>
    </p:spTree>
    <p:extLst>
      <p:ext uri="{BB962C8B-B14F-4D97-AF65-F5344CB8AC3E}">
        <p14:creationId xmlns:p14="http://schemas.microsoft.com/office/powerpoint/2010/main" val="28962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322108"/>
            <a:ext cx="8001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s-ES" altLang="es-CO" sz="2800" b="1" dirty="0" smtClean="0">
                <a:latin typeface="ZapfHumnst Ult BT" pitchFamily="34" charset="0"/>
                <a:cs typeface="Arial" charset="0"/>
              </a:rPr>
              <a:t>GRAVES</a:t>
            </a: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CO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Acento</a:t>
            </a:r>
            <a:r>
              <a:rPr lang="es-ES" alt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altLang="es-CO" sz="2400" dirty="0"/>
              <a:t> </a:t>
            </a:r>
            <a:r>
              <a:rPr lang="es-CO" altLang="es-CO" sz="2400" dirty="0" smtClean="0"/>
              <a:t>Penúltima  sílaba</a:t>
            </a:r>
            <a:endParaRPr lang="es-ES" altLang="es-CO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CO" sz="2200" b="1" i="1" u="sng" dirty="0" smtClean="0">
                <a:cs typeface="Arial" charset="0"/>
              </a:rPr>
              <a:t>Tilde</a:t>
            </a:r>
            <a:r>
              <a:rPr lang="es-ES" altLang="es-CO" sz="2200" dirty="0" smtClean="0">
                <a:cs typeface="Arial" charset="0"/>
              </a:rPr>
              <a:t>: </a:t>
            </a:r>
            <a:r>
              <a:rPr lang="es-CO" sz="2400" dirty="0"/>
              <a:t> </a:t>
            </a:r>
            <a:r>
              <a:rPr lang="es-CO" sz="2400" dirty="0" smtClean="0"/>
              <a:t>Se marca </a:t>
            </a:r>
            <a:r>
              <a:rPr lang="es-ES_tradnl" sz="2400" dirty="0" smtClean="0"/>
              <a:t> </a:t>
            </a:r>
            <a:r>
              <a:rPr lang="es-ES_tradnl" sz="2400" dirty="0"/>
              <a:t>cuando terminan </a:t>
            </a:r>
            <a:r>
              <a:rPr lang="es-ES_tradnl" sz="2400" dirty="0" smtClean="0"/>
              <a:t>en una letra distinta a </a:t>
            </a:r>
            <a:r>
              <a:rPr lang="es-ES_tradnl" sz="2400" dirty="0"/>
              <a:t>VOCAL, N o </a:t>
            </a:r>
            <a:r>
              <a:rPr lang="es-ES_tradnl" sz="2400" dirty="0" smtClean="0"/>
              <a:t>S.</a:t>
            </a:r>
          </a:p>
          <a:p>
            <a:pPr eaLnBrk="1" hangingPunct="1">
              <a:defRPr/>
            </a:pPr>
            <a:r>
              <a:rPr lang="es-ES_tradnl" sz="2400" dirty="0" smtClean="0"/>
              <a:t>Si </a:t>
            </a:r>
            <a:r>
              <a:rPr lang="es-ES_tradnl" sz="2400" dirty="0"/>
              <a:t>acaba en S   precedida de consonante sí lleva: bíceps, cómics. </a:t>
            </a:r>
            <a:endParaRPr lang="es-CO" sz="2400" dirty="0"/>
          </a:p>
          <a:p>
            <a:pPr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808312" cy="320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2091818"/>
            <a:ext cx="8001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28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 smtClean="0">
                <a:cs typeface="Arial" charset="0"/>
              </a:rPr>
              <a:t>    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>
                <a:cs typeface="Arial" charset="0"/>
              </a:rPr>
              <a:t>    </a:t>
            </a: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EJEMPLOS - GRAVES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/>
              <a:t>Ángel       Mármol</a:t>
            </a:r>
          </a:p>
          <a:p>
            <a:pPr marL="0" indent="0">
              <a:buNone/>
            </a:pPr>
            <a:r>
              <a:rPr lang="es-CO" dirty="0" smtClean="0"/>
              <a:t>Árbol        Ojo</a:t>
            </a:r>
          </a:p>
          <a:p>
            <a:pPr marL="0" indent="0">
              <a:buNone/>
            </a:pPr>
            <a:r>
              <a:rPr lang="es-CO" dirty="0" smtClean="0"/>
              <a:t>Cama        Virgen</a:t>
            </a:r>
          </a:p>
          <a:p>
            <a:pPr marL="0" indent="0">
              <a:buNone/>
            </a:pPr>
            <a:r>
              <a:rPr lang="es-CO" dirty="0" smtClean="0"/>
              <a:t>Sala           Trébol</a:t>
            </a:r>
          </a:p>
          <a:p>
            <a:pPr marL="0" indent="0">
              <a:buNone/>
            </a:pPr>
            <a:r>
              <a:rPr lang="es-CO" dirty="0" smtClean="0"/>
              <a:t>Mano        Túnel</a:t>
            </a:r>
          </a:p>
          <a:p>
            <a:pPr marL="0" indent="0">
              <a:buNone/>
            </a:pPr>
            <a:r>
              <a:rPr lang="es-CO" dirty="0" smtClean="0"/>
              <a:t>Lápiz          Zancudo</a:t>
            </a:r>
          </a:p>
          <a:p>
            <a:pPr marL="0" indent="0">
              <a:buNone/>
            </a:pPr>
            <a:r>
              <a:rPr lang="es-CO" dirty="0" smtClean="0"/>
              <a:t>Abanico     Zapato</a:t>
            </a:r>
          </a:p>
          <a:p>
            <a:pPr marL="0" indent="0">
              <a:buNone/>
            </a:pPr>
            <a:r>
              <a:rPr lang="es-CO" dirty="0" smtClean="0"/>
              <a:t>Fútbol        Martes</a:t>
            </a:r>
          </a:p>
          <a:p>
            <a:pPr marL="0" indent="0">
              <a:buNone/>
            </a:pPr>
            <a:r>
              <a:rPr lang="es-CO" dirty="0" smtClean="0"/>
              <a:t>Alférez       Tarde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8432"/>
            <a:ext cx="3096344" cy="3612402"/>
          </a:xfrm>
        </p:spPr>
      </p:pic>
    </p:spTree>
    <p:extLst>
      <p:ext uri="{BB962C8B-B14F-4D97-AF65-F5344CB8AC3E}">
        <p14:creationId xmlns:p14="http://schemas.microsoft.com/office/powerpoint/2010/main" val="1071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1753264"/>
            <a:ext cx="8001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28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 smtClean="0">
                <a:cs typeface="Arial" charset="0"/>
              </a:rPr>
              <a:t>    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>
                <a:cs typeface="Arial" charset="0"/>
              </a:rPr>
              <a:t>    </a:t>
            </a: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2200" dirty="0">
              <a:latin typeface="+mn-lt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ERRORES - GRAVES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dirty="0" err="1" smtClean="0"/>
              <a:t>Exámen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Fócos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Órden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Ropéro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Pintúra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Periodísta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Pláza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Plúma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err="1" smtClean="0"/>
              <a:t>Tílde</a:t>
            </a:r>
            <a:endParaRPr lang="es-CO" dirty="0" smtClean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28" y="1268760"/>
            <a:ext cx="3590544" cy="4575621"/>
          </a:xfrm>
        </p:spPr>
      </p:pic>
    </p:spTree>
    <p:extLst>
      <p:ext uri="{BB962C8B-B14F-4D97-AF65-F5344CB8AC3E}">
        <p14:creationId xmlns:p14="http://schemas.microsoft.com/office/powerpoint/2010/main" val="9569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-62610"/>
            <a:ext cx="8001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r>
              <a:rPr lang="es-ES" altLang="es-CO" sz="2800" b="1" dirty="0" smtClean="0">
                <a:latin typeface="ZapfHumnst Ult BT" pitchFamily="34" charset="0"/>
                <a:cs typeface="Arial" charset="0"/>
              </a:rPr>
              <a:t>ESDRÚJULAS</a:t>
            </a: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CO" sz="2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Acento</a:t>
            </a:r>
            <a:r>
              <a:rPr lang="es-ES" altLang="es-CO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altLang="es-CO" sz="2400" dirty="0"/>
              <a:t> </a:t>
            </a:r>
            <a:r>
              <a:rPr lang="es-CO" altLang="es-CO" sz="2400" dirty="0" smtClean="0"/>
              <a:t>Penúltima  sílaba</a:t>
            </a:r>
            <a:endParaRPr lang="es-ES" altLang="es-CO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CO" sz="2200" b="1" i="1" u="sng" dirty="0" smtClean="0">
                <a:cs typeface="Arial" charset="0"/>
              </a:rPr>
              <a:t>Tilde</a:t>
            </a:r>
            <a:r>
              <a:rPr lang="es-ES" altLang="es-CO" sz="2200" dirty="0" smtClean="0">
                <a:cs typeface="Arial" charset="0"/>
              </a:rPr>
              <a:t>: </a:t>
            </a:r>
            <a:r>
              <a:rPr lang="es-CO" sz="2400" dirty="0"/>
              <a:t> </a:t>
            </a:r>
            <a:r>
              <a:rPr lang="es-CO" sz="2400" dirty="0" smtClean="0"/>
              <a:t>Siempre se les marca tilde</a:t>
            </a:r>
          </a:p>
          <a:p>
            <a:pPr eaLnBrk="1" hangingPunct="1">
              <a:defRPr/>
            </a:pPr>
            <a:endParaRPr lang="es-CO" altLang="es-CO" sz="24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s-ES" altLang="es-CO" sz="2400" b="1" dirty="0" smtClean="0">
                <a:latin typeface="ZapfHumnst Ult BT" pitchFamily="34" charset="0"/>
                <a:cs typeface="Arial" charset="0"/>
              </a:rPr>
              <a:t>SOBRESDRÚJULAS</a:t>
            </a:r>
            <a:endParaRPr lang="es-ES" altLang="es-CO" sz="4000" b="1" dirty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endParaRPr lang="es-ES" altLang="es-CO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CO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Acento</a:t>
            </a:r>
            <a:r>
              <a:rPr lang="es-ES" alt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Sílaba anterior a la </a:t>
            </a:r>
            <a:r>
              <a:rPr lang="es-CO" altLang="es-CO" sz="2000" dirty="0" smtClean="0"/>
              <a:t> penúltima  </a:t>
            </a:r>
            <a:endParaRPr lang="es-ES" alt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s-ES" altLang="es-CO" sz="2000" b="1" i="1" u="sng" dirty="0">
                <a:cs typeface="Arial" charset="0"/>
              </a:rPr>
              <a:t>Tilde</a:t>
            </a:r>
            <a:r>
              <a:rPr lang="es-ES" altLang="es-CO" sz="2000" dirty="0">
                <a:cs typeface="Arial" charset="0"/>
              </a:rPr>
              <a:t>: </a:t>
            </a:r>
            <a:r>
              <a:rPr lang="es-CO" sz="2000" dirty="0"/>
              <a:t> Siempre se les marca tilde</a:t>
            </a:r>
            <a:endParaRPr lang="es-ES" altLang="es-CO" sz="2000" dirty="0">
              <a:cs typeface="Arial" charset="0"/>
            </a:endParaRPr>
          </a:p>
          <a:p>
            <a:pPr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808312" cy="320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2091818"/>
            <a:ext cx="8001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28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 smtClean="0">
                <a:cs typeface="Arial" charset="0"/>
              </a:rPr>
              <a:t>    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>
                <a:cs typeface="Arial" charset="0"/>
              </a:rPr>
              <a:t>    </a:t>
            </a: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EJEMPLOS - ESDRÚJULAS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/>
              <a:t>Esdrújula      Fósforo</a:t>
            </a:r>
          </a:p>
          <a:p>
            <a:pPr marL="0" indent="0">
              <a:buNone/>
            </a:pPr>
            <a:r>
              <a:rPr lang="es-CO" dirty="0" smtClean="0"/>
              <a:t>Miércoles     Cáscara</a:t>
            </a:r>
          </a:p>
          <a:p>
            <a:pPr marL="0" indent="0">
              <a:buNone/>
            </a:pPr>
            <a:r>
              <a:rPr lang="es-CO" dirty="0" smtClean="0"/>
              <a:t>Pájaro            Hígado</a:t>
            </a:r>
          </a:p>
          <a:p>
            <a:pPr marL="0" indent="0">
              <a:buNone/>
            </a:pPr>
            <a:r>
              <a:rPr lang="es-CO" dirty="0" smtClean="0"/>
              <a:t>Gramática     Ejército</a:t>
            </a:r>
          </a:p>
          <a:p>
            <a:pPr marL="0" indent="0">
              <a:buNone/>
            </a:pPr>
            <a:r>
              <a:rPr lang="es-CO" dirty="0" smtClean="0"/>
              <a:t>Máquina       Cerámica</a:t>
            </a:r>
          </a:p>
          <a:p>
            <a:pPr marL="0" indent="0">
              <a:buNone/>
            </a:pPr>
            <a:r>
              <a:rPr lang="es-CO" dirty="0" smtClean="0"/>
              <a:t>Sílaba            Oxígeno</a:t>
            </a:r>
          </a:p>
          <a:p>
            <a:pPr marL="0" indent="0">
              <a:buNone/>
            </a:pPr>
            <a:r>
              <a:rPr lang="es-CO" dirty="0" smtClean="0"/>
              <a:t>Penúltima     Didáctico</a:t>
            </a:r>
          </a:p>
          <a:p>
            <a:pPr marL="0" indent="0">
              <a:buNone/>
            </a:pPr>
            <a:r>
              <a:rPr lang="es-CO" dirty="0" smtClean="0"/>
              <a:t>Séptimo        Válido</a:t>
            </a:r>
          </a:p>
          <a:p>
            <a:pPr marL="0" indent="0">
              <a:buNone/>
            </a:pPr>
            <a:r>
              <a:rPr lang="es-CO" dirty="0" smtClean="0"/>
              <a:t>Económico    Cállate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22781"/>
            <a:ext cx="2736304" cy="3374775"/>
          </a:xfrm>
        </p:spPr>
      </p:pic>
    </p:spTree>
    <p:extLst>
      <p:ext uri="{BB962C8B-B14F-4D97-AF65-F5344CB8AC3E}">
        <p14:creationId xmlns:p14="http://schemas.microsoft.com/office/powerpoint/2010/main" val="4293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2091818"/>
            <a:ext cx="8001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28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 smtClean="0">
                <a:cs typeface="Arial" charset="0"/>
              </a:rPr>
              <a:t>    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>
                <a:cs typeface="Arial" charset="0"/>
              </a:rPr>
              <a:t>    </a:t>
            </a: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EJEMPLOS - SOBRESDRÚJULAS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CO" dirty="0"/>
              <a:t>C</a:t>
            </a:r>
            <a:r>
              <a:rPr lang="es-CO" dirty="0" smtClean="0"/>
              <a:t>uéntamelo </a:t>
            </a:r>
          </a:p>
          <a:p>
            <a:pPr marL="0" lvl="0" indent="0" algn="ctr">
              <a:buNone/>
            </a:pPr>
            <a:r>
              <a:rPr lang="es-CO" dirty="0" smtClean="0"/>
              <a:t>devuélveselo </a:t>
            </a:r>
          </a:p>
          <a:p>
            <a:pPr marL="0" lvl="0" indent="0" algn="ctr">
              <a:buNone/>
            </a:pPr>
            <a:r>
              <a:rPr lang="es-CO" dirty="0"/>
              <a:t>É</a:t>
            </a:r>
            <a:r>
              <a:rPr lang="es-CO" dirty="0" smtClean="0"/>
              <a:t>ticamente </a:t>
            </a:r>
          </a:p>
          <a:p>
            <a:pPr marL="0" lvl="0" indent="0" algn="ctr">
              <a:buNone/>
            </a:pPr>
            <a:r>
              <a:rPr lang="es-CO" dirty="0" smtClean="0"/>
              <a:t>Fácilmente </a:t>
            </a:r>
          </a:p>
          <a:p>
            <a:pPr marL="0" lvl="0" indent="0" algn="ctr">
              <a:buNone/>
            </a:pPr>
            <a:r>
              <a:rPr lang="es-CO" dirty="0" smtClean="0"/>
              <a:t>Rápidamente </a:t>
            </a:r>
            <a:endParaRPr lang="es-CO" dirty="0"/>
          </a:p>
          <a:p>
            <a:pPr marL="0" lvl="0" indent="0" algn="ctr">
              <a:buNone/>
            </a:pPr>
            <a:r>
              <a:rPr lang="es-CO" dirty="0"/>
              <a:t>Ú</a:t>
            </a:r>
            <a:r>
              <a:rPr lang="es-CO" dirty="0" smtClean="0"/>
              <a:t>ltimamente </a:t>
            </a:r>
            <a:endParaRPr lang="es-CO" dirty="0"/>
          </a:p>
          <a:p>
            <a:pPr marL="0" lvl="0" indent="0" algn="ctr">
              <a:buNone/>
            </a:pPr>
            <a:r>
              <a:rPr lang="es-CO" dirty="0"/>
              <a:t>R</a:t>
            </a:r>
            <a:r>
              <a:rPr lang="es-CO" dirty="0" smtClean="0"/>
              <a:t>epíteselo  </a:t>
            </a:r>
          </a:p>
          <a:p>
            <a:pPr marL="0" lvl="0" indent="0" algn="ctr">
              <a:buNone/>
            </a:pPr>
            <a:r>
              <a:rPr lang="es-CO" dirty="0"/>
              <a:t>Á</a:t>
            </a:r>
            <a:r>
              <a:rPr lang="es-CO" dirty="0" smtClean="0"/>
              <a:t>gilmente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19609"/>
            <a:ext cx="4032448" cy="4762872"/>
          </a:xfrm>
        </p:spPr>
      </p:pic>
    </p:spTree>
    <p:extLst>
      <p:ext uri="{BB962C8B-B14F-4D97-AF65-F5344CB8AC3E}">
        <p14:creationId xmlns:p14="http://schemas.microsoft.com/office/powerpoint/2010/main" val="36092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4050" dirty="0"/>
              <a:t>Percepción y Toma de Conciencia</a:t>
            </a:r>
            <a:br>
              <a:rPr lang="es-CO" sz="4050" dirty="0"/>
            </a:br>
            <a:endParaRPr lang="es-CO" sz="4050" dirty="0"/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353" y="4547191"/>
            <a:ext cx="1491397" cy="13889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82" y="2181012"/>
            <a:ext cx="1497169" cy="1587874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3974743" y="4045209"/>
            <a:ext cx="328412" cy="608527"/>
          </a:xfrm>
          <a:prstGeom prst="downArrow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7" name="CuadroTexto 6"/>
          <p:cNvSpPr txBox="1"/>
          <p:nvPr/>
        </p:nvSpPr>
        <p:spPr>
          <a:xfrm>
            <a:off x="3313091" y="4930060"/>
            <a:ext cx="165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Beneficios Respiración</a:t>
            </a:r>
          </a:p>
        </p:txBody>
      </p:sp>
    </p:spTree>
    <p:extLst>
      <p:ext uri="{BB962C8B-B14F-4D97-AF65-F5344CB8AC3E}">
        <p14:creationId xmlns:p14="http://schemas.microsoft.com/office/powerpoint/2010/main" val="8633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1630161"/>
            <a:ext cx="8001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6162" y="1052736"/>
            <a:ext cx="6541838" cy="484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endParaRPr lang="es-CO" sz="2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r>
              <a:rPr lang="es-CO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Adverbios </a:t>
            </a:r>
            <a:r>
              <a:rPr lang="es-CO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terminan en -MENTE</a:t>
            </a:r>
            <a:endParaRPr lang="es-CO" sz="2800" b="1" dirty="0">
              <a:solidFill>
                <a:srgbClr val="1F4D78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adjetivo lleva tilde, el adverbio conserva la tilde. </a:t>
            </a:r>
            <a:endParaRPr lang="es-CO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adjetivo no lleva tilde el adverbio tampoco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Adjetivo CON tilde -&gt; Adverbio CON tilde</a:t>
            </a:r>
            <a:endParaRPr lang="es-C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Difícil - Difícilmente</a:t>
            </a:r>
            <a:endParaRPr lang="es-CO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Fácil - Fácilmente</a:t>
            </a:r>
            <a:endParaRPr lang="es-CO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Cortés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Cortésmente</a:t>
            </a:r>
          </a:p>
          <a:p>
            <a:pPr marL="342900" lvl="0" indent="-342900">
              <a:lnSpc>
                <a:spcPts val="157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CO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Adjetivo SIN tilde -&gt; Adverbio SIN tilde</a:t>
            </a:r>
            <a:endParaRPr lang="es-C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7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Constante - Constantemente</a:t>
            </a:r>
            <a:endParaRPr lang="es-CO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26" y="3356992"/>
            <a:ext cx="3267318" cy="25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506772"/>
            <a:ext cx="80010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800" b="1" dirty="0" smtClean="0">
                <a:latin typeface="ZapfHumnst Ult BT" pitchFamily="34" charset="0"/>
                <a:cs typeface="Arial" charset="0"/>
              </a:rPr>
              <a:t>LA TILDE EN MONOSÍLABOS</a:t>
            </a: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CO" sz="2400" dirty="0"/>
              <a:t>Los monosílabos generalmente no llevan tilde pero existen algunas excepciones. La tilde </a:t>
            </a:r>
            <a:r>
              <a:rPr lang="es-CO" sz="2400" dirty="0" smtClean="0"/>
              <a:t>sirve </a:t>
            </a:r>
            <a:r>
              <a:rPr lang="es-CO" sz="2400" dirty="0"/>
              <a:t>para diferenciar un significado de otro, es por eso por lo que se llama tilde </a:t>
            </a:r>
            <a:r>
              <a:rPr lang="es-CO" sz="2400" b="1" dirty="0"/>
              <a:t>diacrítica</a:t>
            </a:r>
            <a:r>
              <a:rPr lang="es-CO" sz="2400" dirty="0"/>
              <a:t>. </a:t>
            </a: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813" y="188640"/>
            <a:ext cx="2092573" cy="22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322107"/>
            <a:ext cx="8001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800" b="1" dirty="0" smtClean="0">
                <a:latin typeface="ZapfHumnst Ult BT" pitchFamily="34" charset="0"/>
                <a:cs typeface="Arial" charset="0"/>
              </a:rPr>
              <a:t>LA TILDE EN MONOSÍLABOS</a:t>
            </a: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fontAlgn="base"/>
            <a:r>
              <a:rPr lang="es-CO" sz="2400" b="1" dirty="0"/>
              <a:t>Él</a:t>
            </a:r>
            <a:r>
              <a:rPr lang="es-CO" sz="2400" dirty="0"/>
              <a:t>: Pronombre personal. </a:t>
            </a:r>
            <a:r>
              <a:rPr lang="es-CO" sz="2400" dirty="0" err="1"/>
              <a:t>Ej</a:t>
            </a:r>
            <a:r>
              <a:rPr lang="es-CO" sz="2400" dirty="0"/>
              <a:t>: Dígaselo a él.</a:t>
            </a:r>
            <a:br>
              <a:rPr lang="es-CO" sz="2400" dirty="0"/>
            </a:br>
            <a:r>
              <a:rPr lang="es-CO" sz="2400" b="1" dirty="0"/>
              <a:t>El</a:t>
            </a:r>
            <a:r>
              <a:rPr lang="es-CO" sz="2400" dirty="0"/>
              <a:t>: Artículo determinante. </a:t>
            </a:r>
            <a:r>
              <a:rPr lang="es-CO" sz="2400" dirty="0" err="1"/>
              <a:t>Ej:Pásame</a:t>
            </a:r>
            <a:r>
              <a:rPr lang="es-CO" sz="2400" dirty="0"/>
              <a:t> el libro</a:t>
            </a:r>
            <a:r>
              <a:rPr lang="es-CO" sz="2400" dirty="0" smtClean="0"/>
              <a:t>.</a:t>
            </a:r>
          </a:p>
          <a:p>
            <a:pPr fontAlgn="base"/>
            <a:endParaRPr lang="es-CO" sz="2400" dirty="0"/>
          </a:p>
          <a:p>
            <a:pPr fontAlgn="base"/>
            <a:r>
              <a:rPr lang="es-CO" sz="2400" b="1" dirty="0"/>
              <a:t>Tú</a:t>
            </a:r>
            <a:r>
              <a:rPr lang="es-CO" sz="2400" dirty="0"/>
              <a:t>: Pronombre personal </a:t>
            </a:r>
            <a:r>
              <a:rPr lang="es-CO" sz="2400" dirty="0" err="1"/>
              <a:t>Ej</a:t>
            </a:r>
            <a:r>
              <a:rPr lang="es-CO" sz="2400" dirty="0"/>
              <a:t>: Tú sabes lo que dices.</a:t>
            </a:r>
            <a:br>
              <a:rPr lang="es-CO" sz="2400" dirty="0"/>
            </a:br>
            <a:r>
              <a:rPr lang="es-CO" sz="2400" b="1" dirty="0"/>
              <a:t>Tu</a:t>
            </a:r>
            <a:r>
              <a:rPr lang="es-CO" sz="2400" dirty="0"/>
              <a:t>: Adjetivo posesivo </a:t>
            </a:r>
            <a:r>
              <a:rPr lang="es-CO" sz="2400" dirty="0" err="1"/>
              <a:t>Ej</a:t>
            </a:r>
            <a:r>
              <a:rPr lang="es-CO" sz="2400" dirty="0"/>
              <a:t>: Aquí está tu maleta.</a:t>
            </a: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40"/>
            <a:ext cx="38884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1630161"/>
            <a:ext cx="8001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1813" y="1168523"/>
            <a:ext cx="7485681" cy="361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r>
              <a:rPr lang="es-ES" altLang="es-CO" sz="2800" b="1" dirty="0">
                <a:latin typeface="ZapfHumnst Ult BT" pitchFamily="34" charset="0"/>
                <a:cs typeface="Arial" charset="0"/>
              </a:rPr>
              <a:t>LA TILDE EN MONOSÍLABOS</a:t>
            </a: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endParaRPr lang="es-CO" sz="2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Mí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Pronombre personal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Esto es para mí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Adjetivo posesivo.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Ésta es mi casa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Nota Musical.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Debes llegar a la nota mi.</a:t>
            </a: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Té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Sustantivo.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¿Quieres tomar té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Pronombre personal. </a:t>
            </a:r>
            <a:r>
              <a:rPr lang="es-CO" sz="20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Te quiero mucho.</a:t>
            </a: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79654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1630161"/>
            <a:ext cx="8001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1813" y="1168523"/>
            <a:ext cx="7485681" cy="391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r>
              <a:rPr lang="es-ES" altLang="es-CO" sz="2800" b="1" dirty="0">
                <a:latin typeface="ZapfHumnst Ult BT" pitchFamily="34" charset="0"/>
                <a:cs typeface="Arial" charset="0"/>
              </a:rPr>
              <a:t>LA TILDE EN MONOSÍLABOS</a:t>
            </a: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endParaRPr lang="es-CO" sz="2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s-CO" sz="2400" b="1" dirty="0"/>
              <a:t>Sé</a:t>
            </a:r>
            <a:r>
              <a:rPr lang="es-CO" sz="2400" dirty="0"/>
              <a:t>: Del verbo saber. </a:t>
            </a:r>
            <a:r>
              <a:rPr lang="es-CO" sz="2400" dirty="0" err="1"/>
              <a:t>Ej</a:t>
            </a:r>
            <a:r>
              <a:rPr lang="es-CO" sz="2400" dirty="0"/>
              <a:t>: Sé que eres prudente.</a:t>
            </a:r>
            <a:br>
              <a:rPr lang="es-CO" sz="2400" dirty="0"/>
            </a:br>
            <a:r>
              <a:rPr lang="es-CO" sz="2400" b="1" dirty="0"/>
              <a:t>Sé</a:t>
            </a:r>
            <a:r>
              <a:rPr lang="es-CO" sz="2400" dirty="0"/>
              <a:t>: Del verbo ser. </a:t>
            </a:r>
            <a:r>
              <a:rPr lang="es-CO" sz="2400" dirty="0" err="1"/>
              <a:t>Ej</a:t>
            </a:r>
            <a:r>
              <a:rPr lang="es-CO" sz="2400" dirty="0"/>
              <a:t>: Sé lo que quieras ser.</a:t>
            </a:r>
            <a:br>
              <a:rPr lang="es-CO" sz="2400" dirty="0"/>
            </a:br>
            <a:r>
              <a:rPr lang="es-CO" sz="2400" b="1" dirty="0"/>
              <a:t>Se</a:t>
            </a:r>
            <a:r>
              <a:rPr lang="es-CO" sz="2400" dirty="0"/>
              <a:t>: Pronombre personal. </a:t>
            </a:r>
            <a:r>
              <a:rPr lang="es-CO" sz="2400" dirty="0" err="1"/>
              <a:t>Ej</a:t>
            </a:r>
            <a:r>
              <a:rPr lang="es-CO" sz="2400" dirty="0"/>
              <a:t>: No se lo digas</a:t>
            </a:r>
            <a:r>
              <a:rPr lang="es-CO" sz="2400" dirty="0" smtClean="0"/>
              <a:t>.</a:t>
            </a:r>
          </a:p>
          <a:p>
            <a:pPr fontAlgn="base"/>
            <a:endParaRPr lang="es-CO" sz="2400" dirty="0"/>
          </a:p>
          <a:p>
            <a:pPr fontAlgn="base"/>
            <a:r>
              <a:rPr lang="es-CO" sz="2400" b="1" dirty="0"/>
              <a:t>Dé</a:t>
            </a:r>
            <a:r>
              <a:rPr lang="es-CO" sz="2400" dirty="0"/>
              <a:t>: Del verbo dar. </a:t>
            </a:r>
            <a:r>
              <a:rPr lang="es-CO" sz="2400" dirty="0" err="1"/>
              <a:t>Ej</a:t>
            </a:r>
            <a:r>
              <a:rPr lang="es-CO" sz="2400" dirty="0"/>
              <a:t>: Dé lo que corresponda.</a:t>
            </a:r>
            <a:br>
              <a:rPr lang="es-CO" sz="2400" dirty="0"/>
            </a:br>
            <a:r>
              <a:rPr lang="es-CO" sz="2400" b="1" dirty="0"/>
              <a:t>De</a:t>
            </a:r>
            <a:r>
              <a:rPr lang="es-CO" sz="2400" dirty="0"/>
              <a:t>: Preposición. </a:t>
            </a:r>
            <a:r>
              <a:rPr lang="es-CO" sz="2400" dirty="0" err="1"/>
              <a:t>Ej</a:t>
            </a:r>
            <a:r>
              <a:rPr lang="es-CO" sz="2400" dirty="0"/>
              <a:t>: Me voy de viaje.</a:t>
            </a: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43197"/>
            <a:ext cx="3600400" cy="38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1630161"/>
            <a:ext cx="8001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1813" y="1168523"/>
            <a:ext cx="4400227" cy="551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r>
              <a:rPr lang="es-ES" altLang="es-CO" sz="2800" b="1" dirty="0">
                <a:latin typeface="ZapfHumnst Ult BT" pitchFamily="34" charset="0"/>
                <a:cs typeface="Arial" charset="0"/>
              </a:rPr>
              <a:t>LA TILDE EN MONOSÍLABOS</a:t>
            </a: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sz="2400" b="1" dirty="0"/>
              <a:t>Sí</a:t>
            </a:r>
            <a:r>
              <a:rPr lang="es-CO" sz="2400" dirty="0"/>
              <a:t>: Pronombre personal. </a:t>
            </a:r>
            <a:r>
              <a:rPr lang="es-CO" sz="2400" dirty="0" err="1"/>
              <a:t>Ej:Dijo</a:t>
            </a:r>
            <a:r>
              <a:rPr lang="es-CO" sz="2400" dirty="0"/>
              <a:t> para sí</a:t>
            </a:r>
            <a:r>
              <a:rPr lang="es-CO" sz="2400" dirty="0" smtClean="0"/>
              <a:t>.</a:t>
            </a: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sz="2400" dirty="0" smtClean="0"/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sz="2400" b="1" dirty="0" smtClean="0"/>
              <a:t>Sí</a:t>
            </a:r>
            <a:r>
              <a:rPr lang="es-CO" sz="2400" dirty="0"/>
              <a:t>: Adverbio afirmativo. </a:t>
            </a:r>
            <a:r>
              <a:rPr lang="es-CO" sz="2400" dirty="0" err="1"/>
              <a:t>Ej</a:t>
            </a:r>
            <a:r>
              <a:rPr lang="es-CO" sz="2400" dirty="0"/>
              <a:t>: Sí, lo aseguro</a:t>
            </a:r>
            <a:r>
              <a:rPr lang="es-CO" sz="2400" dirty="0" smtClean="0"/>
              <a:t>.</a:t>
            </a: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sz="2400" dirty="0" smtClean="0"/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sz="2400" b="1" dirty="0" smtClean="0"/>
              <a:t>Sí</a:t>
            </a:r>
            <a:r>
              <a:rPr lang="es-CO" sz="2400" dirty="0"/>
              <a:t>: Sustantivo: </a:t>
            </a:r>
            <a:r>
              <a:rPr lang="es-CO" sz="2400" dirty="0" err="1"/>
              <a:t>Ej</a:t>
            </a:r>
            <a:r>
              <a:rPr lang="es-CO" sz="2400" dirty="0"/>
              <a:t>: El sí de las niñas</a:t>
            </a:r>
            <a:r>
              <a:rPr lang="es-CO" sz="2400" dirty="0" smtClean="0"/>
              <a:t>.</a:t>
            </a: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sz="2400" dirty="0" smtClean="0"/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sz="2400" b="1" dirty="0" smtClean="0"/>
              <a:t>Si</a:t>
            </a:r>
            <a:r>
              <a:rPr lang="es-CO" sz="2400" dirty="0"/>
              <a:t>: Conjunción: </a:t>
            </a:r>
            <a:r>
              <a:rPr lang="es-CO" sz="2400" dirty="0" err="1"/>
              <a:t>Ej</a:t>
            </a:r>
            <a:r>
              <a:rPr lang="es-CO" sz="2400" dirty="0"/>
              <a:t>: Si llegas tarde, no te </a:t>
            </a:r>
            <a:r>
              <a:rPr lang="es-CO" sz="2400" dirty="0" smtClean="0"/>
              <a:t>esperaremos</a:t>
            </a: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sz="2400" dirty="0" smtClean="0"/>
          </a:p>
          <a:p>
            <a:pPr>
              <a:lnSpc>
                <a:spcPts val="1575"/>
              </a:lnSpc>
              <a:spcAft>
                <a:spcPts val="900"/>
              </a:spcAft>
            </a:pPr>
            <a:r>
              <a:rPr lang="es-CO" sz="2400" b="1" dirty="0" smtClean="0"/>
              <a:t>Si</a:t>
            </a:r>
            <a:r>
              <a:rPr lang="es-CO" sz="2400" dirty="0"/>
              <a:t>. Nota Musical: </a:t>
            </a:r>
            <a:r>
              <a:rPr lang="es-CO" sz="2400" dirty="0" err="1"/>
              <a:t>Ej</a:t>
            </a:r>
            <a:r>
              <a:rPr lang="es-CO" sz="2400" dirty="0"/>
              <a:t>: Me cuesta llegar a la nota si.</a:t>
            </a: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85192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1630161"/>
            <a:ext cx="8001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1813" y="1168523"/>
            <a:ext cx="5480347" cy="4402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r>
              <a:rPr lang="es-ES" altLang="es-CO" sz="2800" b="1" dirty="0">
                <a:latin typeface="ZapfHumnst Ult BT" pitchFamily="34" charset="0"/>
                <a:cs typeface="Arial" charset="0"/>
              </a:rPr>
              <a:t>LA TILDE EN MONOSÍLABOS</a:t>
            </a: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endParaRPr lang="es-CO" sz="2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s-CO" sz="2200" b="1" dirty="0"/>
              <a:t>Más</a:t>
            </a:r>
            <a:r>
              <a:rPr lang="es-CO" sz="2200" dirty="0"/>
              <a:t>: Adverbio de cantidad. </a:t>
            </a:r>
            <a:r>
              <a:rPr lang="es-CO" sz="2200" dirty="0" err="1"/>
              <a:t>Ej</a:t>
            </a:r>
            <a:r>
              <a:rPr lang="es-CO" sz="2200" dirty="0"/>
              <a:t>: Quiero más.</a:t>
            </a:r>
            <a:br>
              <a:rPr lang="es-CO" sz="2200" dirty="0"/>
            </a:br>
            <a:r>
              <a:rPr lang="es-CO" sz="2200" b="1" dirty="0"/>
              <a:t>Mas</a:t>
            </a:r>
            <a:r>
              <a:rPr lang="es-CO" sz="2200" dirty="0"/>
              <a:t>: Conjunción (equivale a pero). </a:t>
            </a:r>
            <a:r>
              <a:rPr lang="es-CO" sz="2200" dirty="0" err="1"/>
              <a:t>Ej</a:t>
            </a:r>
            <a:r>
              <a:rPr lang="es-CO" sz="2200" dirty="0"/>
              <a:t>: Te fui a ver, mas no te encontré</a:t>
            </a:r>
            <a:r>
              <a:rPr lang="es-CO" sz="2200" dirty="0" smtClean="0"/>
              <a:t>.</a:t>
            </a:r>
          </a:p>
          <a:p>
            <a:pPr fontAlgn="base"/>
            <a:endParaRPr lang="es-CO" sz="2200" dirty="0"/>
          </a:p>
          <a:p>
            <a:pPr fontAlgn="base"/>
            <a:r>
              <a:rPr lang="es-CO" sz="2200" b="1" dirty="0"/>
              <a:t>ó</a:t>
            </a:r>
            <a:r>
              <a:rPr lang="es-CO" sz="2200" dirty="0"/>
              <a:t>: Conjunción. Va entre números: </a:t>
            </a:r>
            <a:r>
              <a:rPr lang="es-CO" sz="2200" dirty="0" err="1"/>
              <a:t>Ej</a:t>
            </a:r>
            <a:r>
              <a:rPr lang="es-CO" sz="2200" dirty="0"/>
              <a:t>: Llegaron 20 </a:t>
            </a:r>
            <a:r>
              <a:rPr lang="es-CO" sz="2200" dirty="0" err="1"/>
              <a:t>ó</a:t>
            </a:r>
            <a:r>
              <a:rPr lang="es-CO" sz="2200" dirty="0"/>
              <a:t> 30 personas.</a:t>
            </a:r>
            <a:br>
              <a:rPr lang="es-CO" sz="2200" dirty="0"/>
            </a:br>
            <a:r>
              <a:rPr lang="es-CO" sz="2200" b="1" dirty="0"/>
              <a:t>o</a:t>
            </a:r>
            <a:r>
              <a:rPr lang="es-CO" sz="2200" dirty="0"/>
              <a:t>: Conjunción: Va entre letras. </a:t>
            </a:r>
            <a:r>
              <a:rPr lang="es-CO" sz="2200" dirty="0" err="1"/>
              <a:t>Ej</a:t>
            </a:r>
            <a:r>
              <a:rPr lang="es-CO" sz="2200" dirty="0"/>
              <a:t>: Llegaron veinte o 30 personas</a:t>
            </a:r>
            <a:r>
              <a:rPr lang="es-CO" dirty="0"/>
              <a:t>.</a:t>
            </a: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62" y="490079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23728" y="-631996"/>
            <a:ext cx="4824536" cy="732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CO" sz="3000" b="1" dirty="0"/>
              <a:t>Tilde en </a:t>
            </a:r>
            <a:r>
              <a:rPr lang="es-CO" sz="3000" b="1" i="1" dirty="0"/>
              <a:t>qué, cuál/es, quién/es, cómo, cuán, cuánto/a/os/as, cuándo, dónde</a:t>
            </a:r>
            <a:r>
              <a:rPr lang="es-CO" sz="3000" b="1" dirty="0"/>
              <a:t> </a:t>
            </a:r>
            <a:r>
              <a:rPr lang="es-CO" sz="3000" b="1" dirty="0" smtClean="0"/>
              <a:t>y </a:t>
            </a:r>
            <a:r>
              <a:rPr lang="es-CO" sz="3000" b="1" i="1" dirty="0" smtClean="0"/>
              <a:t>adónde</a:t>
            </a:r>
          </a:p>
          <a:p>
            <a:pPr algn="ctr" eaLnBrk="1" hangingPunct="1">
              <a:defRPr/>
            </a:pPr>
            <a:endParaRPr lang="es-CO" sz="3000" b="1" i="1" dirty="0"/>
          </a:p>
          <a:p>
            <a:pPr algn="ctr" eaLnBrk="1" hangingPunct="1">
              <a:defRPr/>
            </a:pPr>
            <a:r>
              <a:rPr lang="es-CO" sz="2400" dirty="0"/>
              <a:t>Las palabras</a:t>
            </a:r>
            <a:r>
              <a:rPr lang="es-CO" sz="2400" i="1" dirty="0"/>
              <a:t> qué, cuál/es, </a:t>
            </a:r>
            <a:r>
              <a:rPr lang="es-CO" sz="2400" i="1" dirty="0" smtClean="0"/>
              <a:t>quién/es, cómo</a:t>
            </a:r>
            <a:r>
              <a:rPr lang="es-CO" sz="2400" i="1" dirty="0"/>
              <a:t>, cuán, cuánto/a/os/as, cuándo, dónde</a:t>
            </a:r>
            <a:r>
              <a:rPr lang="es-CO" sz="2400" dirty="0"/>
              <a:t> y </a:t>
            </a:r>
            <a:r>
              <a:rPr lang="es-CO" sz="2400" i="1" dirty="0" smtClean="0"/>
              <a:t>adónde </a:t>
            </a:r>
            <a:r>
              <a:rPr lang="es-CO" sz="2400" dirty="0" smtClean="0"/>
              <a:t>se </a:t>
            </a:r>
            <a:r>
              <a:rPr lang="es-CO" sz="2400" dirty="0"/>
              <a:t>escriben con tilde </a:t>
            </a:r>
            <a:r>
              <a:rPr lang="es-CO" sz="2400" dirty="0" smtClean="0"/>
              <a:t>cuando </a:t>
            </a:r>
            <a:r>
              <a:rPr lang="es-CO" sz="2400" dirty="0"/>
              <a:t>tienen sentido interrogativo o exclamativo.</a:t>
            </a:r>
            <a:endParaRPr lang="es-CO" sz="2400" b="1" dirty="0"/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1813" y="-1395536"/>
            <a:ext cx="8432675" cy="2771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endParaRPr lang="es-CO" sz="2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0" y="0"/>
            <a:ext cx="1978771" cy="24734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70" y="3573016"/>
            <a:ext cx="1953551" cy="19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699792" y="1253467"/>
            <a:ext cx="6435528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sz="4400" b="1" dirty="0">
              <a:latin typeface="ZapfHumnst Ult BT" pitchFamily="34" charset="0"/>
              <a:cs typeface="Arial" charset="0"/>
            </a:endParaRPr>
          </a:p>
          <a:p>
            <a:pPr fontAlgn="base"/>
            <a:r>
              <a:rPr lang="es-CO" sz="2400" i="1" dirty="0"/>
              <a:t>¿</a:t>
            </a:r>
            <a:r>
              <a:rPr lang="es-CO" sz="2400" b="1" i="1" dirty="0"/>
              <a:t>Qué</a:t>
            </a:r>
            <a:r>
              <a:rPr lang="es-CO" sz="2400" i="1" dirty="0"/>
              <a:t> ha dicho?            </a:t>
            </a:r>
            <a:endParaRPr lang="es-CO" sz="2400" dirty="0"/>
          </a:p>
          <a:p>
            <a:pPr fontAlgn="base"/>
            <a:r>
              <a:rPr lang="es-CO" sz="2400" i="1" dirty="0"/>
              <a:t>¿De </a:t>
            </a:r>
            <a:r>
              <a:rPr lang="es-CO" sz="2400" b="1" i="1" dirty="0"/>
              <a:t>quién</a:t>
            </a:r>
            <a:r>
              <a:rPr lang="es-CO" sz="2400" i="1" dirty="0"/>
              <a:t> es esto?</a:t>
            </a:r>
            <a:endParaRPr lang="es-CO" sz="2400" dirty="0"/>
          </a:p>
          <a:p>
            <a:pPr fontAlgn="base"/>
            <a:r>
              <a:rPr lang="es-CO" sz="2400" i="1" dirty="0"/>
              <a:t>¡Con </a:t>
            </a:r>
            <a:r>
              <a:rPr lang="es-CO" sz="2400" b="1" i="1" dirty="0"/>
              <a:t>qué</a:t>
            </a:r>
            <a:r>
              <a:rPr lang="es-CO" sz="2400" i="1" dirty="0"/>
              <a:t> seriedad trabaja!</a:t>
            </a:r>
            <a:endParaRPr lang="es-CO" sz="2400" dirty="0"/>
          </a:p>
          <a:p>
            <a:pPr fontAlgn="base"/>
            <a:r>
              <a:rPr lang="es-CO" sz="2400" i="1" dirty="0"/>
              <a:t>¿Con </a:t>
            </a:r>
            <a:r>
              <a:rPr lang="es-CO" sz="2400" b="1" i="1" dirty="0"/>
              <a:t>cuál</a:t>
            </a:r>
            <a:r>
              <a:rPr lang="es-CO" sz="2400" i="1" dirty="0"/>
              <a:t> se queda usted?</a:t>
            </a:r>
            <a:endParaRPr lang="es-CO" sz="2400" dirty="0"/>
          </a:p>
          <a:p>
            <a:pPr fontAlgn="base"/>
            <a:r>
              <a:rPr lang="es-CO" sz="2400" i="1" dirty="0"/>
              <a:t>¡</a:t>
            </a:r>
            <a:r>
              <a:rPr lang="es-CO" sz="2400" b="1" i="1" dirty="0"/>
              <a:t>Cómo</a:t>
            </a:r>
            <a:r>
              <a:rPr lang="es-CO" sz="2400" i="1" dirty="0"/>
              <a:t> ha crecido este niño!</a:t>
            </a:r>
            <a:endParaRPr lang="es-CO" sz="2400" dirty="0"/>
          </a:p>
          <a:p>
            <a:pPr fontAlgn="base"/>
            <a:r>
              <a:rPr lang="es-CO" sz="2400" i="1" dirty="0"/>
              <a:t>¡</a:t>
            </a:r>
            <a:r>
              <a:rPr lang="es-CO" sz="2400" b="1" i="1" dirty="0"/>
              <a:t>Cuán</a:t>
            </a:r>
            <a:r>
              <a:rPr lang="es-CO" sz="2400" i="1" dirty="0"/>
              <a:t> bello es este paisaje!</a:t>
            </a:r>
            <a:endParaRPr lang="es-CO" sz="2400" dirty="0"/>
          </a:p>
          <a:p>
            <a:pPr fontAlgn="base"/>
            <a:r>
              <a:rPr lang="es-CO" sz="2400" i="1" dirty="0"/>
              <a:t>¿</a:t>
            </a:r>
            <a:r>
              <a:rPr lang="es-CO" sz="2400" b="1" i="1" dirty="0"/>
              <a:t>Cuántos</a:t>
            </a:r>
            <a:r>
              <a:rPr lang="es-CO" sz="2400" i="1" dirty="0"/>
              <a:t> han venido?</a:t>
            </a:r>
            <a:endParaRPr lang="es-CO" sz="2400" dirty="0"/>
          </a:p>
          <a:p>
            <a:pPr algn="ctr" eaLnBrk="1" hangingPunct="1">
              <a:defRPr/>
            </a:pPr>
            <a:endParaRPr lang="es-CO" sz="2400" b="1" dirty="0"/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1813" y="-1395536"/>
            <a:ext cx="8432675" cy="2771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480"/>
              </a:spcAft>
            </a:pPr>
            <a:endParaRPr lang="es-CO" sz="28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575"/>
              </a:lnSpc>
              <a:spcAft>
                <a:spcPts val="900"/>
              </a:spcAft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0" y="0"/>
            <a:ext cx="1978771" cy="24734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17032"/>
            <a:ext cx="1953551" cy="197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-909000"/>
            <a:ext cx="8001000" cy="787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b="1" dirty="0" smtClean="0">
                <a:latin typeface="ZapfHumnst Ult BT" pitchFamily="34" charset="0"/>
                <a:cs typeface="Arial" charset="0"/>
              </a:rPr>
              <a:t>USO DE LA H</a:t>
            </a:r>
          </a:p>
          <a:p>
            <a:pPr algn="ctr" eaLnBrk="1" hangingPunct="1">
              <a:defRPr/>
            </a:pPr>
            <a:endParaRPr lang="es-ES" altLang="es-CO" sz="2200" b="1" dirty="0" smtClean="0">
              <a:latin typeface="ZapfHumnst Ult BT" pitchFamily="34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dirty="0" smtClean="0"/>
              <a:t>Se </a:t>
            </a:r>
            <a:r>
              <a:rPr lang="es-CO" sz="2200" dirty="0"/>
              <a:t>escriben con H todos los tiempos del verbo </a:t>
            </a:r>
            <a:r>
              <a:rPr lang="es-CO" sz="2200" dirty="0" smtClean="0"/>
              <a:t>HACER. </a:t>
            </a:r>
          </a:p>
          <a:p>
            <a:r>
              <a:rPr lang="es-CO" sz="2200" dirty="0" smtClean="0"/>
              <a:t>     Ejemplos: Hago</a:t>
            </a:r>
            <a:r>
              <a:rPr lang="es-CO" sz="2200" dirty="0"/>
              <a:t>, </a:t>
            </a:r>
            <a:r>
              <a:rPr lang="es-CO" sz="2200" dirty="0" smtClean="0"/>
              <a:t>hacemos.</a:t>
            </a:r>
            <a:endParaRPr lang="es-CO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dirty="0"/>
              <a:t>N</a:t>
            </a:r>
            <a:r>
              <a:rPr lang="es-CO" sz="2200" dirty="0" smtClean="0"/>
              <a:t>o </a:t>
            </a:r>
            <a:r>
              <a:rPr lang="es-CO" sz="2200" dirty="0"/>
              <a:t>llevan H las formas del verbo ECHAR. </a:t>
            </a:r>
          </a:p>
          <a:p>
            <a:r>
              <a:rPr lang="es-CO" sz="2200" dirty="0" smtClean="0"/>
              <a:t>    Ejemplos</a:t>
            </a:r>
            <a:r>
              <a:rPr lang="es-CO" sz="2200" dirty="0"/>
              <a:t>: </a:t>
            </a:r>
            <a:r>
              <a:rPr lang="es-CO" sz="2200" dirty="0" smtClean="0"/>
              <a:t> </a:t>
            </a:r>
            <a:r>
              <a:rPr lang="es-CO" sz="2200" dirty="0"/>
              <a:t>E</a:t>
            </a:r>
            <a:r>
              <a:rPr lang="es-CO" sz="2200" dirty="0" smtClean="0"/>
              <a:t>chaban</a:t>
            </a:r>
            <a:r>
              <a:rPr lang="es-CO" sz="2200" dirty="0"/>
              <a:t>, </a:t>
            </a:r>
            <a:r>
              <a:rPr lang="es-CO" sz="2200" dirty="0" smtClean="0"/>
              <a:t> </a:t>
            </a:r>
            <a:r>
              <a:rPr lang="es-CO" sz="2200" dirty="0"/>
              <a:t>echamos</a:t>
            </a:r>
            <a:r>
              <a:rPr lang="es-CO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200" dirty="0"/>
              <a:t>Se escriben con H los tiempos del verbo HABER. Se escribe HA y HE si van seguidos de Participio Pasivo: ha salido, he contado, </a:t>
            </a:r>
            <a:r>
              <a:rPr lang="es-CO" sz="2200" dirty="0" smtClean="0"/>
              <a:t>ha bailado</a:t>
            </a:r>
          </a:p>
          <a:p>
            <a:endParaRPr lang="es-CO" sz="2200" dirty="0"/>
          </a:p>
          <a:p>
            <a:pPr algn="ctr"/>
            <a:r>
              <a:rPr lang="es-CO" sz="2200" dirty="0" smtClean="0"/>
              <a:t>Salí ha jugar</a:t>
            </a:r>
            <a:endParaRPr lang="es-CO" sz="2200" dirty="0"/>
          </a:p>
          <a:p>
            <a:pPr algn="ctr"/>
            <a:r>
              <a:rPr lang="es-CO" sz="2200" dirty="0" smtClean="0"/>
              <a:t>Salí ha cantar</a:t>
            </a:r>
            <a:endParaRPr lang="es-CO" sz="2200" dirty="0"/>
          </a:p>
          <a:p>
            <a:pPr algn="ctr" eaLnBrk="1" hangingPunct="1">
              <a:defRPr/>
            </a:pPr>
            <a:r>
              <a:rPr lang="es-ES" altLang="es-CO" sz="2200" dirty="0" smtClean="0">
                <a:cs typeface="Arial" charset="0"/>
              </a:rPr>
              <a:t>    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25144"/>
            <a:ext cx="1512168" cy="15121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144016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Meditación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85" y="1128861"/>
            <a:ext cx="1304766" cy="130476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7" y="1206135"/>
            <a:ext cx="1245260" cy="11647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09" y="2510901"/>
            <a:ext cx="1630229" cy="216156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71819" y="4762492"/>
            <a:ext cx="2388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1 minuto</a:t>
            </a:r>
          </a:p>
          <a:p>
            <a:pPr algn="ctr"/>
            <a:r>
              <a:rPr lang="es-CO" b="1" dirty="0"/>
              <a:t>“El minuto portátil”</a:t>
            </a:r>
          </a:p>
          <a:p>
            <a:pPr algn="ctr"/>
            <a:endParaRPr lang="es-CO" b="1" dirty="0"/>
          </a:p>
        </p:txBody>
      </p:sp>
      <p:sp>
        <p:nvSpPr>
          <p:cNvPr id="8" name="Flecha abajo 7"/>
          <p:cNvSpPr/>
          <p:nvPr/>
        </p:nvSpPr>
        <p:spPr>
          <a:xfrm rot="16200000">
            <a:off x="5959700" y="3427478"/>
            <a:ext cx="328412" cy="656822"/>
          </a:xfrm>
          <a:prstGeom prst="downArrow">
            <a:avLst/>
          </a:prstGeom>
          <a:solidFill>
            <a:schemeClr val="tx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9" name="CuadroTexto 8"/>
          <p:cNvSpPr txBox="1"/>
          <p:nvPr/>
        </p:nvSpPr>
        <p:spPr>
          <a:xfrm>
            <a:off x="6548908" y="3346033"/>
            <a:ext cx="160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Beneficios Meditación</a:t>
            </a:r>
          </a:p>
        </p:txBody>
      </p:sp>
    </p:spTree>
    <p:extLst>
      <p:ext uri="{BB962C8B-B14F-4D97-AF65-F5344CB8AC3E}">
        <p14:creationId xmlns:p14="http://schemas.microsoft.com/office/powerpoint/2010/main" val="29600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1813" y="1291602"/>
            <a:ext cx="8001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22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 smtClean="0">
                <a:cs typeface="Arial" charset="0"/>
              </a:rPr>
              <a:t>    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04664"/>
            <a:ext cx="5161905" cy="10380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8661"/>
            <a:ext cx="3998794" cy="20387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57" y="3682517"/>
            <a:ext cx="2628900" cy="17430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3030539"/>
            <a:ext cx="3619048" cy="17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512" y="-1786353"/>
            <a:ext cx="8712968" cy="98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CO" sz="2400" dirty="0" smtClean="0"/>
          </a:p>
          <a:p>
            <a:pPr algn="ctr" eaLnBrk="1" hangingPunct="1">
              <a:defRPr/>
            </a:pPr>
            <a:endParaRPr lang="es-CO" sz="2400" dirty="0"/>
          </a:p>
          <a:p>
            <a:pPr eaLnBrk="1" hangingPunct="1">
              <a:defRPr/>
            </a:pPr>
            <a:endParaRPr lang="es-CO" sz="2400" dirty="0" smtClean="0"/>
          </a:p>
          <a:p>
            <a:pPr eaLnBrk="1" hangingPunct="1">
              <a:defRPr/>
            </a:pPr>
            <a:endParaRPr lang="es-CO" sz="2400" dirty="0"/>
          </a:p>
          <a:p>
            <a:pPr eaLnBrk="1" hangingPunct="1">
              <a:defRPr/>
            </a:pPr>
            <a:endParaRPr lang="es-CO" sz="2400" dirty="0" smtClean="0"/>
          </a:p>
          <a:p>
            <a:pPr eaLnBrk="1" hangingPunct="1">
              <a:defRPr/>
            </a:pPr>
            <a:endParaRPr lang="es-CO" sz="2400" dirty="0"/>
          </a:p>
          <a:p>
            <a:pPr eaLnBrk="1" hangingPunct="1">
              <a:defRPr/>
            </a:pPr>
            <a:endParaRPr lang="es-CO" sz="2400" dirty="0" smtClean="0"/>
          </a:p>
          <a:p>
            <a:pPr eaLnBrk="1" hangingPunct="1">
              <a:defRPr/>
            </a:pPr>
            <a:endParaRPr lang="es-CO" sz="2400" dirty="0" smtClean="0"/>
          </a:p>
          <a:p>
            <a:pPr eaLnBrk="1" hangingPunct="1">
              <a:defRPr/>
            </a:pPr>
            <a:endParaRPr lang="es-CO" sz="2400" dirty="0" smtClean="0"/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es-CO" sz="2000" dirty="0" smtClean="0"/>
              <a:t>Para </a:t>
            </a:r>
            <a:r>
              <a:rPr lang="es-CO" sz="2000" dirty="0"/>
              <a:t>separar elementos en una </a:t>
            </a:r>
            <a:r>
              <a:rPr lang="es-CO" sz="2000" dirty="0" smtClean="0"/>
              <a:t>enumeración (excepto los que van unidos por </a:t>
            </a:r>
            <a:r>
              <a:rPr lang="es-CO" sz="2000" dirty="0" err="1" smtClean="0"/>
              <a:t>y,e,o,u</a:t>
            </a:r>
            <a:r>
              <a:rPr lang="es-CO" sz="2000" dirty="0" smtClean="0"/>
              <a:t>)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endParaRPr lang="es-CO" sz="2000" dirty="0" smtClean="0"/>
          </a:p>
          <a:p>
            <a:pPr algn="ctr" eaLnBrk="1" hangingPunct="1">
              <a:defRPr/>
            </a:pPr>
            <a:r>
              <a:rPr lang="es-CO" sz="2000" i="1" dirty="0" smtClean="0"/>
              <a:t>     </a:t>
            </a:r>
            <a:r>
              <a:rPr lang="es-CO" sz="2000" i="1" dirty="0" smtClean="0">
                <a:solidFill>
                  <a:schemeClr val="accent6">
                    <a:lumMod val="75000"/>
                  </a:schemeClr>
                </a:solidFill>
              </a:rPr>
              <a:t>Ejemplos: El </a:t>
            </a:r>
            <a:r>
              <a:rPr lang="es-CO" sz="2000" i="1" dirty="0">
                <a:solidFill>
                  <a:schemeClr val="accent6">
                    <a:lumMod val="75000"/>
                  </a:schemeClr>
                </a:solidFill>
              </a:rPr>
              <a:t>ramo estaba compuesto por rosas, </a:t>
            </a:r>
            <a:r>
              <a:rPr lang="es-CO" sz="2000" i="1" dirty="0" smtClean="0">
                <a:solidFill>
                  <a:schemeClr val="accent6">
                    <a:lumMod val="75000"/>
                  </a:schemeClr>
                </a:solidFill>
              </a:rPr>
              <a:t>         claveles</a:t>
            </a:r>
            <a:r>
              <a:rPr lang="es-CO" sz="2000" i="1" dirty="0">
                <a:solidFill>
                  <a:schemeClr val="accent6">
                    <a:lumMod val="75000"/>
                  </a:schemeClr>
                </a:solidFill>
              </a:rPr>
              <a:t>, amapolas y tulipanes</a:t>
            </a: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algn="ctr" eaLnBrk="1" hangingPunct="1">
              <a:defRPr/>
            </a:pPr>
            <a:r>
              <a:rPr lang="es-CO" sz="2000" dirty="0" smtClean="0">
                <a:solidFill>
                  <a:schemeClr val="accent6">
                    <a:lumMod val="75000"/>
                  </a:schemeClr>
                </a:solidFill>
              </a:rPr>
              <a:t>      Primavera, verano, otoño e invierno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es-CO" sz="2000" dirty="0" smtClean="0"/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endParaRPr lang="es-CO" sz="2000" dirty="0"/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es-CO" sz="2000" dirty="0"/>
              <a:t>Para encerrar elementos </a:t>
            </a:r>
            <a:r>
              <a:rPr lang="es-CO" sz="2000" dirty="0" smtClean="0"/>
              <a:t>explicativos</a:t>
            </a:r>
          </a:p>
          <a:p>
            <a:pPr algn="ctr" eaLnBrk="1" hangingPunct="1">
              <a:defRPr/>
            </a:pPr>
            <a:r>
              <a:rPr lang="es-CO" sz="2000" dirty="0" smtClean="0"/>
              <a:t> </a:t>
            </a:r>
          </a:p>
          <a:p>
            <a:pPr algn="ctr" eaLnBrk="1" hangingPunct="1">
              <a:defRPr/>
            </a:pPr>
            <a:r>
              <a:rPr lang="es-CO" sz="2000" i="1" dirty="0" smtClean="0"/>
              <a:t>     </a:t>
            </a:r>
            <a:r>
              <a:rPr lang="es-CO" sz="2000" i="1" dirty="0" smtClean="0">
                <a:solidFill>
                  <a:schemeClr val="accent6">
                    <a:lumMod val="75000"/>
                  </a:schemeClr>
                </a:solidFill>
              </a:rPr>
              <a:t>Ejemplo: Javier</a:t>
            </a:r>
            <a:r>
              <a:rPr lang="es-CO" sz="2000" i="1" dirty="0">
                <a:solidFill>
                  <a:schemeClr val="accent6">
                    <a:lumMod val="75000"/>
                  </a:schemeClr>
                </a:solidFill>
              </a:rPr>
              <a:t>, que estaba distraído, se </a:t>
            </a:r>
            <a:r>
              <a:rPr lang="es-CO" sz="2000" i="1" dirty="0" smtClean="0">
                <a:solidFill>
                  <a:schemeClr val="accent6">
                    <a:lumMod val="75000"/>
                  </a:schemeClr>
                </a:solidFill>
              </a:rPr>
              <a:t>sobresaltó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22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 smtClean="0">
                <a:cs typeface="Arial" charset="0"/>
              </a:rPr>
              <a:t>    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04664"/>
            <a:ext cx="5161905" cy="1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512" y="-1324687"/>
            <a:ext cx="8712968" cy="889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s-ES" altLang="es-CO" sz="44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CO" sz="2400" dirty="0" smtClean="0"/>
          </a:p>
          <a:p>
            <a:pPr algn="ctr" eaLnBrk="1" hangingPunct="1">
              <a:defRPr/>
            </a:pPr>
            <a:endParaRPr lang="es-CO" sz="2400" dirty="0"/>
          </a:p>
          <a:p>
            <a:pPr eaLnBrk="1" hangingPunct="1">
              <a:defRPr/>
            </a:pPr>
            <a:endParaRPr lang="es-CO" sz="2400" dirty="0" smtClean="0"/>
          </a:p>
          <a:p>
            <a:pPr eaLnBrk="1" hangingPunct="1">
              <a:defRPr/>
            </a:pPr>
            <a:endParaRPr lang="es-CO" sz="2400" dirty="0"/>
          </a:p>
          <a:p>
            <a:pPr eaLnBrk="1" hangingPunct="1">
              <a:defRPr/>
            </a:pPr>
            <a:endParaRPr lang="es-CO" sz="2400" dirty="0" smtClean="0"/>
          </a:p>
          <a:p>
            <a:pPr eaLnBrk="1" hangingPunct="1">
              <a:defRPr/>
            </a:pPr>
            <a:endParaRPr lang="es-CO" sz="2400" dirty="0"/>
          </a:p>
          <a:p>
            <a:pPr eaLnBrk="1" hangingPunct="1">
              <a:defRPr/>
            </a:pPr>
            <a:endParaRPr lang="es-CO" sz="2400" dirty="0" smtClean="0"/>
          </a:p>
          <a:p>
            <a:pPr eaLnBrk="1" hangingPunct="1">
              <a:defRPr/>
            </a:pPr>
            <a:endParaRPr lang="es-CO" sz="2400" dirty="0" smtClean="0"/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es-CO" sz="2000" dirty="0" smtClean="0"/>
              <a:t>Para </a:t>
            </a:r>
            <a:r>
              <a:rPr lang="es-CO" sz="2000" dirty="0"/>
              <a:t>separar </a:t>
            </a:r>
            <a:r>
              <a:rPr lang="es-CO" sz="2000" dirty="0" smtClean="0"/>
              <a:t>expresiones tales como por tanto, es decir, por ejemplo</a:t>
            </a:r>
          </a:p>
          <a:p>
            <a:pPr algn="ctr" eaLnBrk="1" hangingPunct="1">
              <a:defRPr/>
            </a:pPr>
            <a:r>
              <a:rPr lang="es-CO" sz="2000" i="1" dirty="0" smtClean="0">
                <a:solidFill>
                  <a:schemeClr val="accent6">
                    <a:lumMod val="75000"/>
                  </a:schemeClr>
                </a:solidFill>
              </a:rPr>
              <a:t>     Ejemplos: La semana próxima tendrás un examen, por tanto deberás prepararlo con tiempo</a:t>
            </a:r>
          </a:p>
          <a:p>
            <a:pPr algn="ctr" eaLnBrk="1" hangingPunct="1">
              <a:defRPr/>
            </a:pPr>
            <a:endParaRPr lang="es-CO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es-CO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es-CO" sz="2000" dirty="0"/>
              <a:t>Para indicar la omisión del verbo </a:t>
            </a:r>
          </a:p>
          <a:p>
            <a:pPr algn="ctr" eaLnBrk="1" hangingPunct="1">
              <a:defRPr/>
            </a:pPr>
            <a:r>
              <a:rPr lang="es-CO" sz="2000" i="1" dirty="0"/>
              <a:t>     </a:t>
            </a:r>
            <a:r>
              <a:rPr lang="es-CO" sz="2000" i="1" dirty="0">
                <a:solidFill>
                  <a:schemeClr val="accent6">
                    <a:lumMod val="75000"/>
                  </a:schemeClr>
                </a:solidFill>
              </a:rPr>
              <a:t>Ejemplo: Esteban jugaba en el patio y Juan, en la cocina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es-CO" sz="2000" dirty="0" smtClean="0"/>
          </a:p>
          <a:p>
            <a:pPr marL="342900" indent="-342900" algn="ctr" eaLnBrk="1" hangingPunct="1">
              <a:buFont typeface="Arial" panose="020B0604020202020204" pitchFamily="34" charset="0"/>
              <a:buChar char="•"/>
              <a:defRPr/>
            </a:pPr>
            <a:endParaRPr lang="es-CO" sz="2000" dirty="0"/>
          </a:p>
          <a:p>
            <a:pPr eaLnBrk="1" hangingPunct="1">
              <a:defRPr/>
            </a:pPr>
            <a:endParaRPr lang="es-CO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endParaRPr lang="es-ES" altLang="es-CO" sz="4400" b="1" dirty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2200" b="1" dirty="0" smtClean="0">
              <a:latin typeface="ZapfHumnst Ult BT" pitchFamily="34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s-ES" altLang="es-CO" sz="2200" dirty="0" smtClean="0">
                <a:cs typeface="Arial" charset="0"/>
              </a:rPr>
              <a:t>    </a:t>
            </a:r>
            <a:endParaRPr lang="es-ES" altLang="es-CO" sz="2200" dirty="0">
              <a:cs typeface="Arial" charset="0"/>
            </a:endParaRPr>
          </a:p>
          <a:p>
            <a:pPr algn="ctr" eaLnBrk="1" hangingPunct="1">
              <a:defRPr/>
            </a:pPr>
            <a:endParaRPr lang="es-ES" altLang="es-CO" sz="22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es-ES" altLang="es-CO" sz="2200" b="1" dirty="0" smtClean="0">
              <a:latin typeface="+mn-lt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04664"/>
            <a:ext cx="5161905" cy="1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dirty="0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C</a:t>
            </a:r>
            <a:r>
              <a:rPr lang="es-ES" sz="66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O</a:t>
            </a:r>
            <a:r>
              <a:rPr lang="es-ES" sz="6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M</a:t>
            </a:r>
            <a:r>
              <a:rPr lang="es-ES" sz="66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U</a:t>
            </a:r>
            <a:r>
              <a:rPr lang="es-ES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N</a:t>
            </a:r>
            <a:r>
              <a:rPr lang="es-ES" sz="66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I</a:t>
            </a:r>
            <a:r>
              <a:rPr lang="es-ES" sz="66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C</a:t>
            </a:r>
            <a:r>
              <a:rPr lang="es-ES" sz="6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A</a:t>
            </a:r>
            <a:r>
              <a:rPr lang="es-ES" sz="6600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C</a:t>
            </a:r>
            <a:r>
              <a:rPr lang="es-ES" sz="6600" dirty="0" smtClean="0">
                <a:solidFill>
                  <a:schemeClr val="bg1">
                    <a:lumMod val="65000"/>
                  </a:schemeClr>
                </a:solidFill>
                <a:latin typeface="Cooper Black" panose="0208090404030B020404" pitchFamily="18" charset="0"/>
              </a:rPr>
              <a:t>I</a:t>
            </a:r>
            <a:r>
              <a:rPr lang="es-ES" sz="6600" dirty="0" smtClean="0">
                <a:latin typeface="Cooper Black" panose="0208090404030B020404" pitchFamily="18" charset="0"/>
              </a:rPr>
              <a:t>Ó</a:t>
            </a:r>
            <a:r>
              <a:rPr lang="es-ES" sz="6600" dirty="0" smtClean="0">
                <a:solidFill>
                  <a:schemeClr val="accent5"/>
                </a:solidFill>
                <a:latin typeface="Cooper Black" panose="0208090404030B020404" pitchFamily="18" charset="0"/>
              </a:rPr>
              <a:t>N</a:t>
            </a:r>
            <a:r>
              <a:rPr lang="es-ES" sz="6600" dirty="0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s-E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O</a:t>
            </a:r>
            <a:r>
              <a:rPr lang="es-ES" sz="6600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R</a:t>
            </a:r>
            <a:r>
              <a:rPr lang="es-ES" sz="66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A</a:t>
            </a:r>
            <a:r>
              <a:rPr lang="es-ES" sz="6600" dirty="0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L</a:t>
            </a:r>
            <a:endParaRPr lang="es-ES" sz="6600" dirty="0">
              <a:solidFill>
                <a:schemeClr val="bg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488832" cy="1143000"/>
          </a:xfrm>
        </p:spPr>
        <p:txBody>
          <a:bodyPr>
            <a:noAutofit/>
          </a:bodyPr>
          <a:lstStyle/>
          <a:p>
            <a:r>
              <a:rPr lang="es-ES" sz="6600" dirty="0" smtClean="0">
                <a:solidFill>
                  <a:schemeClr val="accent2">
                    <a:lumMod val="50000"/>
                  </a:schemeClr>
                </a:solidFill>
                <a:latin typeface="Calisto MT" panose="02040603050505030304" pitchFamily="18" charset="0"/>
              </a:rPr>
              <a:t>ESTRUCTURA DEL DISCURSO Y PRESENTACIÓN</a:t>
            </a:r>
            <a:endParaRPr lang="es-ES" sz="6600" dirty="0">
              <a:solidFill>
                <a:schemeClr val="accent2">
                  <a:lumMod val="50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78904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09" y="0"/>
            <a:ext cx="9156593" cy="6858000"/>
          </a:xfrm>
          <a:prstGeom prst="rect">
            <a:avLst/>
          </a:prstGeom>
        </p:spPr>
      </p:pic>
      <p:sp>
        <p:nvSpPr>
          <p:cNvPr id="8" name="3 Título"/>
          <p:cNvSpPr>
            <a:spLocks noGrp="1"/>
          </p:cNvSpPr>
          <p:nvPr>
            <p:ph type="title"/>
          </p:nvPr>
        </p:nvSpPr>
        <p:spPr>
          <a:xfrm>
            <a:off x="395536" y="2790056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“LA ÚNICA MANERA DE VENCER UN MIEDO, ES ENFRENTARLO”</a:t>
            </a:r>
            <a:endParaRPr lang="es-ES" sz="66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862064"/>
            <a:ext cx="5184576" cy="1143000"/>
          </a:xfrm>
        </p:spPr>
        <p:txBody>
          <a:bodyPr>
            <a:noAutofit/>
          </a:bodyPr>
          <a:lstStyle/>
          <a:p>
            <a:r>
              <a:rPr lang="es-ES" sz="6600" dirty="0" smtClean="0">
                <a:solidFill>
                  <a:schemeClr val="tx2">
                    <a:lumMod val="50000"/>
                  </a:schemeClr>
                </a:solidFill>
                <a:latin typeface="Castellar" panose="020A0402060406010301" pitchFamily="18" charset="0"/>
              </a:rPr>
              <a:t/>
            </a:r>
            <a:br>
              <a:rPr lang="es-ES" sz="6600" dirty="0" smtClean="0">
                <a:solidFill>
                  <a:schemeClr val="tx2">
                    <a:lumMod val="50000"/>
                  </a:schemeClr>
                </a:solidFill>
                <a:latin typeface="Castellar" panose="020A0402060406010301" pitchFamily="18" charset="0"/>
              </a:rPr>
            </a:br>
            <a:r>
              <a:rPr lang="es-ES" sz="6600" dirty="0" smtClean="0">
                <a:solidFill>
                  <a:schemeClr val="tx2">
                    <a:lumMod val="50000"/>
                  </a:schemeClr>
                </a:solidFill>
                <a:latin typeface="Castellar" panose="020A0402060406010301" pitchFamily="18" charset="0"/>
              </a:rPr>
              <a:t>EJERCICIO PRÁCTICO</a:t>
            </a:r>
            <a:br>
              <a:rPr lang="es-ES" sz="6600" dirty="0" smtClean="0">
                <a:solidFill>
                  <a:schemeClr val="tx2">
                    <a:lumMod val="50000"/>
                  </a:schemeClr>
                </a:solidFill>
                <a:latin typeface="Castellar" panose="020A0402060406010301" pitchFamily="18" charset="0"/>
              </a:rPr>
            </a:br>
            <a:r>
              <a:rPr lang="es-ES" sz="6600" dirty="0">
                <a:solidFill>
                  <a:schemeClr val="tx2">
                    <a:lumMod val="50000"/>
                  </a:schemeClr>
                </a:solidFill>
                <a:latin typeface="Castellar" panose="020A0402060406010301" pitchFamily="18" charset="0"/>
              </a:rPr>
              <a:t/>
            </a:r>
            <a:br>
              <a:rPr lang="es-ES" sz="6600" dirty="0">
                <a:solidFill>
                  <a:schemeClr val="tx2">
                    <a:lumMod val="50000"/>
                  </a:schemeClr>
                </a:solidFill>
                <a:latin typeface="Castellar" panose="020A0402060406010301" pitchFamily="18" charset="0"/>
              </a:rPr>
            </a:br>
            <a:endParaRPr lang="es-ES" sz="6600" dirty="0">
              <a:solidFill>
                <a:schemeClr val="tx2">
                  <a:lumMod val="50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412776"/>
            <a:ext cx="2818234" cy="28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971600" y="764704"/>
            <a:ext cx="7128792" cy="4464496"/>
          </a:xfrm>
          <a:prstGeom prst="cloud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1720" y="1844824"/>
            <a:ext cx="4629200" cy="2304256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LA IMPROVISACIÓN ES EL ÚNICO ARTE EN EL QUE NO SE PUEDE IMPROVISAR</a:t>
            </a:r>
            <a:endParaRPr lang="es-ES" sz="28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PASOS DE PREPARACIÓN:</a:t>
            </a:r>
            <a:endParaRPr lang="es-CO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365402" y="1495506"/>
            <a:ext cx="505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TENER DOMINIO SOBRE EL TEMA A EXPONER</a:t>
            </a:r>
            <a:endParaRPr lang="es-CO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323528" y="1988840"/>
            <a:ext cx="4922537" cy="731713"/>
            <a:chOff x="1027999" y="2193907"/>
            <a:chExt cx="4922537" cy="73171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7999" y="2193907"/>
              <a:ext cx="933945" cy="731713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1961944" y="2339371"/>
              <a:ext cx="3988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 smtClean="0">
                  <a:solidFill>
                    <a:schemeClr val="accent6">
                      <a:lumMod val="75000"/>
                    </a:schemeClr>
                  </a:solidFill>
                  <a:latin typeface="AR DARLING" panose="02000000000000000000" pitchFamily="2" charset="0"/>
                </a:rPr>
                <a:t>ESTUDIAR EL PÚBLICO OBJETIVO</a:t>
              </a:r>
              <a:endParaRPr lang="es-CO" dirty="0">
                <a:solidFill>
                  <a:schemeClr val="accent6">
                    <a:lumMod val="75000"/>
                  </a:schemeClr>
                </a:solidFill>
                <a:latin typeface="AR DARLING" panose="02000000000000000000" pitchFamily="2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855529" y="2588711"/>
            <a:ext cx="6036951" cy="1200329"/>
            <a:chOff x="1607764" y="2948751"/>
            <a:chExt cx="6036951" cy="120032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7764" y="3212976"/>
              <a:ext cx="708360" cy="711522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2316124" y="2948751"/>
              <a:ext cx="5328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chemeClr val="accent3">
                      <a:lumMod val="75000"/>
                    </a:schemeClr>
                  </a:solidFill>
                  <a:latin typeface="AR CENA" panose="02000000000000000000" pitchFamily="2" charset="0"/>
                </a:rPr>
                <a:t>PREPARAR EL CONTENIDO DE TAL FORMA QUE SE DESARROLLE LA PRESENTACIÓN EVITANDO LA MONOTONÍA</a:t>
              </a:r>
              <a:r>
                <a:rPr lang="es-CO" dirty="0" smtClean="0">
                  <a:solidFill>
                    <a:schemeClr val="accent3">
                      <a:lumMod val="75000"/>
                    </a:schemeClr>
                  </a:solidFill>
                  <a:latin typeface="AR CENA" panose="02000000000000000000" pitchFamily="2" charset="0"/>
                </a:rPr>
                <a:t>,  TRAIENDO </a:t>
              </a:r>
              <a:r>
                <a:rPr lang="es-CO" dirty="0">
                  <a:solidFill>
                    <a:schemeClr val="accent3">
                      <a:lumMod val="75000"/>
                    </a:schemeClr>
                  </a:solidFill>
                  <a:latin typeface="AR CENA" panose="02000000000000000000" pitchFamily="2" charset="0"/>
                </a:rPr>
                <a:t>CASOS REALES Y HASTA COMENTARIOS </a:t>
              </a:r>
              <a:r>
                <a:rPr lang="es-CO" dirty="0" smtClean="0">
                  <a:solidFill>
                    <a:schemeClr val="accent3">
                      <a:lumMod val="75000"/>
                    </a:schemeClr>
                  </a:solidFill>
                  <a:latin typeface="AR CENA" panose="02000000000000000000" pitchFamily="2" charset="0"/>
                </a:rPr>
                <a:t>AGRADABLES </a:t>
              </a:r>
              <a:r>
                <a:rPr lang="es-CO" dirty="0">
                  <a:solidFill>
                    <a:schemeClr val="accent3">
                      <a:lumMod val="75000"/>
                    </a:schemeClr>
                  </a:solidFill>
                  <a:latin typeface="AR CENA" panose="02000000000000000000" pitchFamily="2" charset="0"/>
                </a:rPr>
                <a:t>QUE CAPTUREN LA ATENCIÓN DEL PÚBLICO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81857" y="4005064"/>
            <a:ext cx="6078375" cy="662599"/>
            <a:chOff x="2091617" y="4461419"/>
            <a:chExt cx="6078375" cy="662599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1617" y="4461419"/>
              <a:ext cx="449014" cy="662599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553368" y="4477687"/>
              <a:ext cx="5616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rgbClr val="FF0000"/>
                  </a:solidFill>
                  <a:latin typeface="AR ESSENCE" panose="02000000000000000000" pitchFamily="2" charset="0"/>
                </a:rPr>
                <a:t>ENSAYAR LOS TIEMPOS Y LA CALIDAD DE LA PRESENTACIÓN HASTA LOGRAR LA PERFECCIÓN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3020972" y="4869160"/>
            <a:ext cx="5295444" cy="777115"/>
            <a:chOff x="2627784" y="5229035"/>
            <a:chExt cx="5295444" cy="77711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27784" y="5229035"/>
              <a:ext cx="582086" cy="777115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3242708" y="5294426"/>
              <a:ext cx="4680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solidFill>
                    <a:schemeClr val="accent4">
                      <a:lumMod val="75000"/>
                    </a:schemeClr>
                  </a:solidFill>
                  <a:latin typeface="Bauhaus 93" panose="04030905020B02020C02" pitchFamily="82" charset="0"/>
                </a:rPr>
                <a:t>LOGRAR UN </a:t>
              </a:r>
              <a:r>
                <a:rPr lang="es-CO" dirty="0" smtClean="0">
                  <a:solidFill>
                    <a:schemeClr val="accent4">
                      <a:lumMod val="75000"/>
                    </a:schemeClr>
                  </a:solidFill>
                  <a:latin typeface="Bauhaus 93" panose="04030905020B02020C02" pitchFamily="82" charset="0"/>
                </a:rPr>
                <a:t>VÍNCULO </a:t>
              </a:r>
              <a:r>
                <a:rPr lang="es-CO" dirty="0">
                  <a:solidFill>
                    <a:schemeClr val="accent4">
                      <a:lumMod val="75000"/>
                    </a:schemeClr>
                  </a:solidFill>
                  <a:latin typeface="Bauhaus 93" panose="04030905020B02020C02" pitchFamily="82" charset="0"/>
                </a:rPr>
                <a:t>PERMANENTE, TRANQUILO Y SIN ACARTONAMIENTO</a:t>
              </a: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827" y="1266610"/>
            <a:ext cx="730572" cy="7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  <a:latin typeface="Bradley Hand ITC" panose="03070402050302030203" pitchFamily="66" charset="0"/>
              </a:rPr>
              <a:t>FACTORES CRÍTICOS DE ÉXITO</a:t>
            </a:r>
            <a:endParaRPr lang="es-CO" b="1" dirty="0">
              <a:solidFill>
                <a:schemeClr val="accent5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05455"/>
            <a:ext cx="341406" cy="6584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13006" y="1591329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60000"/>
                    <a:lumOff val="4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CONSTRUYA UNA IDEA MACRO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068" y="2419058"/>
            <a:ext cx="752020" cy="119562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23729" y="2564904"/>
            <a:ext cx="6563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DESARROLLE LA </a:t>
            </a: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IDEA SIN PERDER EL HILO CONDUCTOR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721" y="3710315"/>
            <a:ext cx="1255390" cy="178959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275856" y="4293096"/>
            <a:ext cx="5421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CIERRE CONTUNDENTE</a:t>
            </a:r>
          </a:p>
        </p:txBody>
      </p:sp>
    </p:spTree>
    <p:extLst>
      <p:ext uri="{BB962C8B-B14F-4D97-AF65-F5344CB8AC3E}">
        <p14:creationId xmlns:p14="http://schemas.microsoft.com/office/powerpoint/2010/main" val="14671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755576" y="4263231"/>
            <a:ext cx="7772400" cy="1470025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Comunicación no verbal</a:t>
            </a:r>
            <a:endParaRPr lang="es-E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pic>
        <p:nvPicPr>
          <p:cNvPr id="1026" name="Picture 2" descr="https://eliagarciasaura.files.wordpress.com/2010/08/emoticons-thum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32431"/>
            <a:ext cx="4483611" cy="33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073165" y="659639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Realizó: Irma Yenny Rojas Jovel</a:t>
            </a:r>
          </a:p>
        </p:txBody>
      </p:sp>
    </p:spTree>
    <p:extLst>
      <p:ext uri="{BB962C8B-B14F-4D97-AF65-F5344CB8AC3E}">
        <p14:creationId xmlns:p14="http://schemas.microsoft.com/office/powerpoint/2010/main" val="13423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</a:rPr>
              <a:t>TIPS PARA LA PRESENTACIÓN PERSONAL</a:t>
            </a:r>
            <a:endParaRPr lang="es-ES" sz="3200" dirty="0">
              <a:solidFill>
                <a:schemeClr val="bg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28408" y="1888667"/>
            <a:ext cx="6501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Usar un traje acorde al tipo </a:t>
            </a:r>
            <a:r>
              <a:rPr lang="es-CO" sz="2000" dirty="0"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  <a:r>
              <a:rPr lang="es-CO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presentación</a:t>
            </a:r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683568" y="1910393"/>
            <a:ext cx="9532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http://impulsonegocios.com/resources/produccion/contenidos/medium/columnas/successful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15" y="2565775"/>
            <a:ext cx="44577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derecha 6"/>
          <p:cNvSpPr/>
          <p:nvPr/>
        </p:nvSpPr>
        <p:spPr>
          <a:xfrm>
            <a:off x="467544" y="1214511"/>
            <a:ext cx="1153479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2051720" y="1103595"/>
            <a:ext cx="483978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Evitar la mezcla </a:t>
            </a:r>
            <a:r>
              <a:rPr lang="es-CO" sz="2800" dirty="0">
                <a:latin typeface="Aharoni" panose="02010803020104030203" pitchFamily="2" charset="-79"/>
                <a:cs typeface="Aharoni" panose="02010803020104030203" pitchFamily="2" charset="-79"/>
              </a:rPr>
              <a:t>de estilos:  </a:t>
            </a:r>
            <a:endParaRPr lang="es-CO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saco </a:t>
            </a:r>
            <a:r>
              <a:rPr lang="es-CO" sz="2800" dirty="0">
                <a:latin typeface="Aharoni" panose="02010803020104030203" pitchFamily="2" charset="-79"/>
                <a:cs typeface="Aharoni" panose="02010803020104030203" pitchFamily="2" charset="-79"/>
              </a:rPr>
              <a:t>formal y jean, </a:t>
            </a:r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tenis</a:t>
            </a:r>
          </a:p>
          <a:p>
            <a:r>
              <a:rPr lang="es-CO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O" sz="2800" dirty="0">
                <a:latin typeface="Aharoni" panose="02010803020104030203" pitchFamily="2" charset="-79"/>
                <a:cs typeface="Aharoni" panose="02010803020104030203" pitchFamily="2" charset="-79"/>
              </a:rPr>
              <a:t>y sin medias.</a:t>
            </a:r>
            <a: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CO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36543" t="4595" r="36752" b="5455"/>
          <a:stretch/>
        </p:blipFill>
        <p:spPr>
          <a:xfrm>
            <a:off x="3779912" y="2564903"/>
            <a:ext cx="1656184" cy="37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derecha 6"/>
          <p:cNvSpPr/>
          <p:nvPr/>
        </p:nvSpPr>
        <p:spPr>
          <a:xfrm>
            <a:off x="323528" y="728699"/>
            <a:ext cx="9532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1475656" y="380563"/>
            <a:ext cx="650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Hay </a:t>
            </a:r>
            <a:r>
              <a:rPr lang="es-CO" sz="2400" dirty="0">
                <a:latin typeface="Aharoni" panose="02010803020104030203" pitchFamily="2" charset="-79"/>
                <a:cs typeface="Aharoni" panose="02010803020104030203" pitchFamily="2" charset="-79"/>
              </a:rPr>
              <a:t>que dejar una muy buena impresión (en función también del público que se tiene).</a:t>
            </a:r>
          </a:p>
        </p:txBody>
      </p:sp>
      <p:pic>
        <p:nvPicPr>
          <p:cNvPr id="2050" name="Picture 2" descr="https://encrypted-tbn1.gstatic.com/images?q=tbn:ANd9GcS2ee2u2Vw-FfPU4kM9GOzCIQrJPxlNm5GQTcczZZH29h2lmq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93147"/>
            <a:ext cx="6912768" cy="43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Título"/>
          <p:cNvSpPr txBox="1">
            <a:spLocks/>
          </p:cNvSpPr>
          <p:nvPr/>
        </p:nvSpPr>
        <p:spPr>
          <a:xfrm>
            <a:off x="467544" y="1700808"/>
            <a:ext cx="8229600" cy="1647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</a:rPr>
              <a:t>¡ El </a:t>
            </a:r>
            <a:r>
              <a:rPr lang="es-ES" sz="4000" dirty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</a:rPr>
              <a:t>que tiene la palabra tiene el poder, pero también está siendo evaluado por </a:t>
            </a:r>
            <a:r>
              <a:rPr lang="es-ES" sz="4000" b="1" u="sng" dirty="0" smtClean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</a:rPr>
              <a:t>todos</a:t>
            </a:r>
            <a:r>
              <a:rPr lang="es-ES" sz="4000" dirty="0" smtClean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</a:rPr>
              <a:t> !</a:t>
            </a:r>
            <a:endParaRPr lang="es-ES" sz="4000" dirty="0">
              <a:solidFill>
                <a:schemeClr val="bg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dirty="0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M</a:t>
            </a:r>
            <a:r>
              <a:rPr lang="es-ES" sz="6600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E</a:t>
            </a:r>
            <a:r>
              <a:rPr lang="es-ES" sz="6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D</a:t>
            </a:r>
            <a:r>
              <a:rPr lang="es-ES" sz="66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I</a:t>
            </a:r>
            <a:r>
              <a:rPr lang="es-ES" sz="66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T</a:t>
            </a:r>
            <a:r>
              <a:rPr lang="es-ES" sz="6600" dirty="0" smtClean="0">
                <a:latin typeface="Cooper Black" panose="0208090404030B020404" pitchFamily="18" charset="0"/>
              </a:rPr>
              <a:t>A</a:t>
            </a:r>
            <a:r>
              <a:rPr lang="es-ES" sz="6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C</a:t>
            </a:r>
            <a:r>
              <a:rPr lang="es-ES" sz="66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I</a:t>
            </a:r>
            <a:r>
              <a:rPr lang="es-ES" sz="66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Ó</a:t>
            </a:r>
            <a:r>
              <a:rPr lang="es-ES" sz="66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N</a:t>
            </a:r>
            <a:r>
              <a:rPr lang="es-ES" sz="6600" dirty="0" smtClean="0">
                <a:latin typeface="Cooper Black" panose="0208090404030B020404" pitchFamily="18" charset="0"/>
              </a:rPr>
              <a:t> </a:t>
            </a:r>
            <a:r>
              <a:rPr lang="es-ES" sz="66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P</a:t>
            </a:r>
            <a:r>
              <a:rPr lang="es-ES" sz="6600" dirty="0" smtClean="0">
                <a:solidFill>
                  <a:schemeClr val="bg1">
                    <a:lumMod val="50000"/>
                  </a:schemeClr>
                </a:solidFill>
                <a:latin typeface="Cooper Black" panose="0208090404030B020404" pitchFamily="18" charset="0"/>
              </a:rPr>
              <a:t>A</a:t>
            </a:r>
            <a:r>
              <a:rPr lang="es-ES" sz="6600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R</a:t>
            </a:r>
            <a:r>
              <a:rPr lang="es-ES" sz="6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T</a:t>
            </a:r>
            <a:r>
              <a:rPr lang="es-ES" sz="6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E</a:t>
            </a:r>
            <a:r>
              <a:rPr lang="es-ES" sz="6600" dirty="0" smtClean="0">
                <a:latin typeface="Cooper Black" panose="0208090404030B020404" pitchFamily="18" charset="0"/>
              </a:rPr>
              <a:t> </a:t>
            </a:r>
            <a:r>
              <a:rPr lang="es-ES" sz="6600" dirty="0" smtClean="0">
                <a:solidFill>
                  <a:schemeClr val="bg2">
                    <a:lumMod val="50000"/>
                  </a:schemeClr>
                </a:solidFill>
                <a:latin typeface="Cooper Black" panose="0208090404030B020404" pitchFamily="18" charset="0"/>
              </a:rPr>
              <a:t>II</a:t>
            </a:r>
            <a:endParaRPr lang="es-ES" sz="6600" dirty="0">
              <a:solidFill>
                <a:schemeClr val="bg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096" y="1296162"/>
            <a:ext cx="7290054" cy="961666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Meditación 2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845370" y="2364078"/>
            <a:ext cx="202340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Propósito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9" y="3001243"/>
            <a:ext cx="1514475" cy="170021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29602" y="4962390"/>
            <a:ext cx="144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3 minutos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4335934" y="2051267"/>
            <a:ext cx="11990" cy="3654879"/>
          </a:xfrm>
          <a:prstGeom prst="line">
            <a:avLst/>
          </a:prstGeom>
          <a:ln w="158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602309" y="2333033"/>
            <a:ext cx="2453426" cy="23775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s-CO" sz="1350" dirty="0"/>
              <a:t>CREATIVIDAD</a:t>
            </a:r>
          </a:p>
          <a:p>
            <a:endParaRPr lang="es-CO" sz="1350" dirty="0"/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CO" sz="1350" dirty="0"/>
              <a:t>DESAFÍO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s-CO" sz="1350" dirty="0"/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CO" sz="1350" dirty="0"/>
              <a:t>CONOCIMIENTO INTERIOR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s-CO" sz="1350" dirty="0"/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CO" sz="1350" dirty="0"/>
              <a:t>CAMBIOS DIARIOS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s-CO" sz="1350" dirty="0"/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CO" sz="1350" dirty="0"/>
              <a:t>CONFIANZA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s-CO" sz="1350" dirty="0"/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CO" sz="1350" dirty="0"/>
              <a:t>AUTOESTIMA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411935" y="5013648"/>
            <a:ext cx="2834174" cy="692497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CONCIENCIA</a:t>
            </a:r>
          </a:p>
        </p:txBody>
      </p:sp>
    </p:spTree>
    <p:extLst>
      <p:ext uri="{BB962C8B-B14F-4D97-AF65-F5344CB8AC3E}">
        <p14:creationId xmlns:p14="http://schemas.microsoft.com/office/powerpoint/2010/main" val="26178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22" y="1265257"/>
            <a:ext cx="3409683" cy="4537480"/>
          </a:xfrm>
          <a:prstGeom prst="rect">
            <a:avLst/>
          </a:prstGeom>
          <a:ln w="539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2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3006080"/>
            <a:ext cx="8229600" cy="1143000"/>
          </a:xfrm>
        </p:spPr>
        <p:txBody>
          <a:bodyPr>
            <a:noAutofit/>
          </a:bodyPr>
          <a:lstStyle/>
          <a:p>
            <a:r>
              <a:rPr lang="es-ES" sz="6600" dirty="0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G</a:t>
            </a:r>
            <a:r>
              <a:rPr lang="es-ES" sz="6600" dirty="0" smtClean="0">
                <a:solidFill>
                  <a:srgbClr val="92D050"/>
                </a:solidFill>
                <a:latin typeface="Cooper Black" panose="0208090404030B020404" pitchFamily="18" charset="0"/>
              </a:rPr>
              <a:t>R</a:t>
            </a:r>
            <a:r>
              <a:rPr lang="es-ES" sz="6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A</a:t>
            </a:r>
            <a:r>
              <a:rPr lang="es-ES" sz="6600" dirty="0" smtClean="0">
                <a:solidFill>
                  <a:srgbClr val="7030A0"/>
                </a:solidFill>
                <a:latin typeface="Cooper Black" panose="0208090404030B020404" pitchFamily="18" charset="0"/>
              </a:rPr>
              <a:t>C</a:t>
            </a:r>
            <a:r>
              <a:rPr lang="es-ES" sz="66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I</a:t>
            </a:r>
            <a:r>
              <a:rPr lang="es-ES" sz="6600" dirty="0" smtClean="0">
                <a:latin typeface="Cooper Black" panose="0208090404030B020404" pitchFamily="18" charset="0"/>
              </a:rPr>
              <a:t>A</a:t>
            </a:r>
            <a:r>
              <a:rPr lang="es-ES" sz="66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S</a:t>
            </a:r>
            <a:r>
              <a:rPr lang="es-ES" sz="6600" dirty="0" smtClean="0">
                <a:solidFill>
                  <a:srgbClr val="00B0F0"/>
                </a:solidFill>
                <a:latin typeface="Cooper Black" panose="0208090404030B020404" pitchFamily="18" charset="0"/>
              </a:rPr>
              <a:t>!</a:t>
            </a:r>
            <a:r>
              <a:rPr lang="es-ES" sz="6600" dirty="0" smtClean="0">
                <a:solidFill>
                  <a:srgbClr val="C00000"/>
                </a:solidFill>
                <a:latin typeface="Cooper Black" panose="0208090404030B020404" pitchFamily="18" charset="0"/>
              </a:rPr>
              <a:t>!</a:t>
            </a:r>
            <a:r>
              <a:rPr lang="es-ES" sz="6600" dirty="0">
                <a:solidFill>
                  <a:srgbClr val="0070C0"/>
                </a:solidFill>
                <a:latin typeface="Cooper Black" panose="0208090404030B020404" pitchFamily="18" charset="0"/>
              </a:rPr>
              <a:t>!</a:t>
            </a:r>
            <a:r>
              <a:rPr lang="es-ES" sz="6600" dirty="0" smtClean="0">
                <a:latin typeface="Cooper Black" panose="0208090404030B020404" pitchFamily="18" charset="0"/>
              </a:rPr>
              <a:t> </a:t>
            </a:r>
            <a:br>
              <a:rPr lang="es-ES" sz="6600" dirty="0" smtClean="0">
                <a:latin typeface="Cooper Black" panose="0208090404030B020404" pitchFamily="18" charset="0"/>
              </a:rPr>
            </a:br>
            <a:r>
              <a:rPr lang="es-ES" sz="6600" dirty="0" smtClean="0">
                <a:latin typeface="Cooper Black" panose="0208090404030B020404" pitchFamily="18" charset="0"/>
              </a:rPr>
              <a:t>Andrea</a:t>
            </a:r>
            <a:br>
              <a:rPr lang="es-ES" sz="6600" dirty="0" smtClean="0">
                <a:latin typeface="Cooper Black" panose="0208090404030B020404" pitchFamily="18" charset="0"/>
              </a:rPr>
            </a:br>
            <a:r>
              <a:rPr lang="es-ES" sz="6600" dirty="0" smtClean="0">
                <a:latin typeface="Cooper Black" panose="0208090404030B020404" pitchFamily="18" charset="0"/>
              </a:rPr>
              <a:t>Carlos</a:t>
            </a:r>
            <a:br>
              <a:rPr lang="es-ES" sz="6600" dirty="0" smtClean="0">
                <a:latin typeface="Cooper Black" panose="0208090404030B020404" pitchFamily="18" charset="0"/>
              </a:rPr>
            </a:br>
            <a:r>
              <a:rPr lang="es-ES" sz="6600" dirty="0" smtClean="0">
                <a:latin typeface="Cooper Black" panose="0208090404030B020404" pitchFamily="18" charset="0"/>
              </a:rPr>
              <a:t>Irma</a:t>
            </a:r>
            <a:br>
              <a:rPr lang="es-ES" sz="6600" dirty="0" smtClean="0">
                <a:latin typeface="Cooper Black" panose="0208090404030B020404" pitchFamily="18" charset="0"/>
              </a:rPr>
            </a:br>
            <a:r>
              <a:rPr lang="es-ES" sz="6600" dirty="0" smtClean="0">
                <a:latin typeface="Cooper Black" panose="0208090404030B020404" pitchFamily="18" charset="0"/>
              </a:rPr>
              <a:t>Yulieth</a:t>
            </a:r>
            <a:br>
              <a:rPr lang="es-ES" sz="6600" dirty="0" smtClean="0">
                <a:latin typeface="Cooper Black" panose="0208090404030B020404" pitchFamily="18" charset="0"/>
              </a:rPr>
            </a:br>
            <a:r>
              <a:rPr lang="es-ES" sz="6600" dirty="0" smtClean="0">
                <a:latin typeface="Cooper Black" panose="0208090404030B020404" pitchFamily="18" charset="0"/>
              </a:rPr>
              <a:t>Mónica </a:t>
            </a:r>
            <a:br>
              <a:rPr lang="es-ES" sz="6600" dirty="0" smtClean="0">
                <a:latin typeface="Cooper Black" panose="0208090404030B020404" pitchFamily="18" charset="0"/>
              </a:rPr>
            </a:br>
            <a:endParaRPr lang="es-ES" sz="6600" dirty="0">
              <a:solidFill>
                <a:schemeClr val="bg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755576" y="1916832"/>
            <a:ext cx="7704856" cy="244827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b="1" i="1" dirty="0" smtClean="0">
                <a:latin typeface="AR CENA" panose="02000000000000000000" pitchFamily="2" charset="0"/>
              </a:rPr>
              <a:t>	</a:t>
            </a:r>
            <a:r>
              <a:rPr lang="es-CO" sz="3900" b="1" i="1" dirty="0" smtClean="0">
                <a:solidFill>
                  <a:schemeClr val="bg2">
                    <a:lumMod val="10000"/>
                  </a:schemeClr>
                </a:solidFill>
                <a:latin typeface="AR CENA" panose="02000000000000000000" pitchFamily="2" charset="0"/>
              </a:rPr>
              <a:t>Lo </a:t>
            </a:r>
            <a:r>
              <a:rPr lang="es-CO" sz="3900" b="1" i="1" dirty="0">
                <a:solidFill>
                  <a:schemeClr val="bg2">
                    <a:lumMod val="10000"/>
                  </a:schemeClr>
                </a:solidFill>
                <a:latin typeface="AR CENA" panose="02000000000000000000" pitchFamily="2" charset="0"/>
              </a:rPr>
              <a:t>más importante de la comunicación </a:t>
            </a:r>
            <a:endParaRPr lang="es-CO" sz="3900" b="1" i="1" dirty="0" smtClean="0">
              <a:solidFill>
                <a:schemeClr val="bg2">
                  <a:lumMod val="10000"/>
                </a:schemeClr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es-CO" sz="3900" b="1" i="1" dirty="0">
                <a:solidFill>
                  <a:schemeClr val="bg2">
                    <a:lumMod val="10000"/>
                  </a:schemeClr>
                </a:solidFill>
                <a:latin typeface="AR CENA" panose="02000000000000000000" pitchFamily="2" charset="0"/>
              </a:rPr>
              <a:t>	</a:t>
            </a:r>
            <a:r>
              <a:rPr lang="es-CO" sz="3900" b="1" i="1" dirty="0" smtClean="0">
                <a:solidFill>
                  <a:schemeClr val="bg2">
                    <a:lumMod val="10000"/>
                  </a:schemeClr>
                </a:solidFill>
                <a:latin typeface="AR CENA" panose="02000000000000000000" pitchFamily="2" charset="0"/>
              </a:rPr>
              <a:t>es escuchar </a:t>
            </a:r>
            <a:r>
              <a:rPr lang="es-CO" sz="3900" b="1" i="1" dirty="0">
                <a:solidFill>
                  <a:schemeClr val="bg2">
                    <a:lumMod val="10000"/>
                  </a:schemeClr>
                </a:solidFill>
                <a:latin typeface="AR CENA" panose="02000000000000000000" pitchFamily="2" charset="0"/>
              </a:rPr>
              <a:t>lo que no se dice. </a:t>
            </a:r>
            <a:endParaRPr lang="es-CO" sz="3900" b="1" i="1" dirty="0" smtClean="0">
              <a:solidFill>
                <a:schemeClr val="bg2">
                  <a:lumMod val="10000"/>
                </a:schemeClr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endParaRPr lang="es-CO" sz="2600" b="1" i="1" dirty="0">
              <a:solidFill>
                <a:schemeClr val="bg2">
                  <a:lumMod val="10000"/>
                </a:schemeClr>
              </a:solidFill>
              <a:latin typeface="AR CENA" panose="02000000000000000000" pitchFamily="2" charset="0"/>
            </a:endParaRPr>
          </a:p>
          <a:p>
            <a:pPr marL="0" indent="0">
              <a:buNone/>
            </a:pPr>
            <a:r>
              <a:rPr lang="es-CO" sz="3900" b="1" i="1" dirty="0" smtClean="0">
                <a:solidFill>
                  <a:schemeClr val="bg2">
                    <a:lumMod val="10000"/>
                  </a:schemeClr>
                </a:solidFill>
                <a:latin typeface="AR CENA" panose="02000000000000000000" pitchFamily="2" charset="0"/>
              </a:rPr>
              <a:t>					Peter Drucker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073165" y="659639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Realizó: Irma Yenny Rojas Jovel</a:t>
            </a:r>
          </a:p>
        </p:txBody>
      </p:sp>
    </p:spTree>
    <p:extLst>
      <p:ext uri="{BB962C8B-B14F-4D97-AF65-F5344CB8AC3E}">
        <p14:creationId xmlns:p14="http://schemas.microsoft.com/office/powerpoint/2010/main" val="28704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73165" y="659639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Realizó: Irma Yenny Rojas Jovel</a:t>
            </a:r>
          </a:p>
        </p:txBody>
      </p:sp>
      <p:sp>
        <p:nvSpPr>
          <p:cNvPr id="9" name="5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¿Cómo se identifica?</a:t>
            </a:r>
            <a:endParaRPr lang="es-E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91680" y="1972707"/>
            <a:ext cx="235444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 CENA" panose="02000000000000000000" pitchFamily="2" charset="0"/>
              </a:rPr>
              <a:t>Gestos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407886" y="1827316"/>
            <a:ext cx="414087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s-ES" sz="5400" b="1" cap="none" spc="0" dirty="0" smtClean="0">
                <a:ln w="12700">
                  <a:solidFill>
                    <a:srgbClr val="33CC33"/>
                  </a:solidFill>
                  <a:prstDash val="solid"/>
                </a:ln>
                <a:solidFill>
                  <a:srgbClr val="99FF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 CENA" panose="02000000000000000000" pitchFamily="2" charset="0"/>
              </a:rPr>
              <a:t>MOVIMIENTOS </a:t>
            </a:r>
            <a:endParaRPr lang="es-ES" sz="5400" b="1" cap="none" spc="0" dirty="0">
              <a:ln w="12700">
                <a:solidFill>
                  <a:srgbClr val="33CC33"/>
                </a:solidFill>
                <a:prstDash val="solid"/>
              </a:ln>
              <a:solidFill>
                <a:srgbClr val="99FF66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215539" y="3025834"/>
            <a:ext cx="297375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99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Miradas</a:t>
            </a:r>
            <a:endParaRPr lang="es-ES" sz="5400" b="1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99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27465" y="3308397"/>
            <a:ext cx="3928955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softEdge rad="3175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 CENA" panose="02000000000000000000" pitchFamily="2" charset="0"/>
              </a:rPr>
              <a:t>Tono de voz</a:t>
            </a:r>
            <a:endParaRPr lang="es-ES" sz="5400" b="1" cap="none" spc="0" dirty="0">
              <a:ln w="127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 CENA" panose="02000000000000000000" pitchFamily="2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390853" y="4625778"/>
            <a:ext cx="506146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>
                  <a:solidFill>
                    <a:srgbClr val="CC9900"/>
                  </a:solidFill>
                </a:ln>
                <a:solidFill>
                  <a:srgbClr val="CCCC00"/>
                </a:solidFill>
                <a:effectLst>
                  <a:reflection blurRad="6350" stA="53000" endA="300" endPos="35500" dir="5400000" sy="-90000" algn="bl" rotWithShape="0"/>
                </a:effectLst>
                <a:latin typeface="AR CENA" panose="02000000000000000000" pitchFamily="2" charset="0"/>
              </a:rPr>
              <a:t>Postura corporal</a:t>
            </a:r>
            <a:endParaRPr lang="es-ES" sz="5400" b="1" cap="none" spc="0" dirty="0">
              <a:ln w="0">
                <a:solidFill>
                  <a:srgbClr val="CC9900"/>
                </a:solidFill>
              </a:ln>
              <a:solidFill>
                <a:srgbClr val="CCCC00"/>
              </a:solidFill>
              <a:effectLst>
                <a:reflection blurRad="6350" stA="53000" endA="300" endPos="35500" dir="5400000" sy="-90000" algn="bl" rotWithShape="0"/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12899" y="242645"/>
            <a:ext cx="7662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Factores Asociados </a:t>
            </a:r>
          </a:p>
          <a:p>
            <a:pPr algn="ctr"/>
            <a:r>
              <a:rPr lang="es-E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(</a:t>
            </a:r>
            <a:r>
              <a:rPr lang="es-E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kinesia</a:t>
            </a:r>
            <a:r>
              <a:rPr lang="es-E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, paralingüística y </a:t>
            </a:r>
            <a:r>
              <a:rPr lang="es-E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proxémica</a:t>
            </a:r>
            <a:r>
              <a:rPr lang="es-E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073165" y="6596390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Realizó: Irma Yenny Rojas Jovel</a:t>
            </a:r>
          </a:p>
        </p:txBody>
      </p:sp>
      <p:graphicFrame>
        <p:nvGraphicFramePr>
          <p:cNvPr id="25" name="Diagrama 24"/>
          <p:cNvGraphicFramePr/>
          <p:nvPr>
            <p:extLst/>
          </p:nvPr>
        </p:nvGraphicFramePr>
        <p:xfrm>
          <a:off x="617669" y="980728"/>
          <a:ext cx="7863557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3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1534</Words>
  <Application>Microsoft Office PowerPoint</Application>
  <PresentationFormat>Presentación en pantalla (4:3)</PresentationFormat>
  <Paragraphs>498</Paragraphs>
  <Slides>67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90" baseType="lpstr">
      <vt:lpstr>Dotum</vt:lpstr>
      <vt:lpstr>ＭＳ Ｐゴシック</vt:lpstr>
      <vt:lpstr>Aharoni</vt:lpstr>
      <vt:lpstr>AR CENA</vt:lpstr>
      <vt:lpstr>AR DARLING</vt:lpstr>
      <vt:lpstr>AR ESSENCE</vt:lpstr>
      <vt:lpstr>Arial</vt:lpstr>
      <vt:lpstr>Bauhaus 93</vt:lpstr>
      <vt:lpstr>Berlin Sans FB</vt:lpstr>
      <vt:lpstr>Bradley Hand ITC</vt:lpstr>
      <vt:lpstr>Calibri</vt:lpstr>
      <vt:lpstr>Calibri Light</vt:lpstr>
      <vt:lpstr>Calisto MT</vt:lpstr>
      <vt:lpstr>Castellar</vt:lpstr>
      <vt:lpstr>Century Schoolbook</vt:lpstr>
      <vt:lpstr>Comic Sans MS</vt:lpstr>
      <vt:lpstr>Consolas</vt:lpstr>
      <vt:lpstr>Cooper Black</vt:lpstr>
      <vt:lpstr>Symbol</vt:lpstr>
      <vt:lpstr>Times New Roman</vt:lpstr>
      <vt:lpstr>Wingdings</vt:lpstr>
      <vt:lpstr>ZapfHumnst Ult BT</vt:lpstr>
      <vt:lpstr>Tema de Office</vt:lpstr>
      <vt:lpstr>Presentación de PowerPoint</vt:lpstr>
      <vt:lpstr>MEDITACIÓN PARTE I</vt:lpstr>
      <vt:lpstr>Presentación de PowerPoint</vt:lpstr>
      <vt:lpstr>Percepción y Toma de Conciencia </vt:lpstr>
      <vt:lpstr>Meditación</vt:lpstr>
      <vt:lpstr>Comunicación no verbal</vt:lpstr>
      <vt:lpstr>Presentación de PowerPoint</vt:lpstr>
      <vt:lpstr>¿Cómo se identifica?</vt:lpstr>
      <vt:lpstr>Presentación de PowerPoint</vt:lpstr>
      <vt:lpstr>¿Para qué sirve?</vt:lpstr>
      <vt:lpstr>Presentación de PowerPoint</vt:lpstr>
      <vt:lpstr>COMUNICACIÓN ESCRITA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 AGUDAS</vt:lpstr>
      <vt:lpstr>ERRORES AGUDAS</vt:lpstr>
      <vt:lpstr>Presentación de PowerPoint</vt:lpstr>
      <vt:lpstr>EJEMPLOS - GRAVES</vt:lpstr>
      <vt:lpstr>ERRORES - GRAVES</vt:lpstr>
      <vt:lpstr>Presentación de PowerPoint</vt:lpstr>
      <vt:lpstr>EJEMPLOS - ESDRÚJULAS</vt:lpstr>
      <vt:lpstr>EJEMPLOS - SOBRESDRÚJULAS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COMUNICACIÓN ORAL</vt:lpstr>
      <vt:lpstr>ESTRUCTURA DEL DISCURSO Y PRESENTACIÓN</vt:lpstr>
      <vt:lpstr>“LA ÚNICA MANERA DE VENCER UN MIEDO, ES ENFRENTARLO”</vt:lpstr>
      <vt:lpstr> EJERCICIO PRÁCTICO  </vt:lpstr>
      <vt:lpstr>LA IMPROVISACIÓN ES EL ÚNICO ARTE EN EL QUE NO SE PUEDE IMPROVISAR</vt:lpstr>
      <vt:lpstr>PASOS DE PREPARACIÓN:</vt:lpstr>
      <vt:lpstr>FACTORES CRÍTICOS DE ÉXITO</vt:lpstr>
      <vt:lpstr>TIPS PARA LA PRESENTACIÓN PERSONAL</vt:lpstr>
      <vt:lpstr>Presentación de PowerPoint</vt:lpstr>
      <vt:lpstr>Presentación de PowerPoint</vt:lpstr>
      <vt:lpstr>Presentación de PowerPoint</vt:lpstr>
      <vt:lpstr>MEDITACIÓN PARTE II</vt:lpstr>
      <vt:lpstr> Meditación 2 </vt:lpstr>
      <vt:lpstr>Presentación de PowerPoint</vt:lpstr>
      <vt:lpstr>GRACIAS!!!  Andrea Carlos Irma Yulieth Mónica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Yenny Rojas Jovel</dc:creator>
  <cp:lastModifiedBy>Jessica Paola Upegui Maussa</cp:lastModifiedBy>
  <cp:revision>38</cp:revision>
  <dcterms:created xsi:type="dcterms:W3CDTF">2015-03-05T23:11:40Z</dcterms:created>
  <dcterms:modified xsi:type="dcterms:W3CDTF">2015-04-24T11:33:53Z</dcterms:modified>
</cp:coreProperties>
</file>