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84"/>
  </p:notesMasterIdLst>
  <p:sldIdLst>
    <p:sldId id="395" r:id="rId5"/>
    <p:sldId id="325" r:id="rId6"/>
    <p:sldId id="612" r:id="rId7"/>
    <p:sldId id="613" r:id="rId8"/>
    <p:sldId id="614" r:id="rId9"/>
    <p:sldId id="615" r:id="rId10"/>
    <p:sldId id="616" r:id="rId11"/>
    <p:sldId id="617" r:id="rId12"/>
    <p:sldId id="619" r:id="rId13"/>
    <p:sldId id="621" r:id="rId14"/>
    <p:sldId id="622" r:id="rId15"/>
    <p:sldId id="624" r:id="rId16"/>
    <p:sldId id="625" r:id="rId17"/>
    <p:sldId id="713" r:id="rId18"/>
    <p:sldId id="627" r:id="rId19"/>
    <p:sldId id="628" r:id="rId20"/>
    <p:sldId id="629" r:id="rId21"/>
    <p:sldId id="630" r:id="rId22"/>
    <p:sldId id="631" r:id="rId23"/>
    <p:sldId id="636" r:id="rId24"/>
    <p:sldId id="637" r:id="rId25"/>
    <p:sldId id="638" r:id="rId26"/>
    <p:sldId id="639" r:id="rId27"/>
    <p:sldId id="640" r:id="rId28"/>
    <p:sldId id="641" r:id="rId29"/>
    <p:sldId id="642" r:id="rId30"/>
    <p:sldId id="643" r:id="rId31"/>
    <p:sldId id="644" r:id="rId32"/>
    <p:sldId id="645" r:id="rId33"/>
    <p:sldId id="646" r:id="rId34"/>
    <p:sldId id="647" r:id="rId35"/>
    <p:sldId id="648" r:id="rId36"/>
    <p:sldId id="649" r:id="rId37"/>
    <p:sldId id="650" r:id="rId38"/>
    <p:sldId id="651" r:id="rId39"/>
    <p:sldId id="652" r:id="rId40"/>
    <p:sldId id="653" r:id="rId41"/>
    <p:sldId id="654" r:id="rId42"/>
    <p:sldId id="655" r:id="rId43"/>
    <p:sldId id="657" r:id="rId44"/>
    <p:sldId id="658" r:id="rId45"/>
    <p:sldId id="659" r:id="rId46"/>
    <p:sldId id="660" r:id="rId47"/>
    <p:sldId id="661" r:id="rId48"/>
    <p:sldId id="662" r:id="rId49"/>
    <p:sldId id="663" r:id="rId50"/>
    <p:sldId id="664" r:id="rId51"/>
    <p:sldId id="665" r:id="rId52"/>
    <p:sldId id="668" r:id="rId53"/>
    <p:sldId id="669" r:id="rId54"/>
    <p:sldId id="670" r:id="rId55"/>
    <p:sldId id="671" r:id="rId56"/>
    <p:sldId id="672" r:id="rId57"/>
    <p:sldId id="673" r:id="rId58"/>
    <p:sldId id="674" r:id="rId59"/>
    <p:sldId id="675" r:id="rId60"/>
    <p:sldId id="676" r:id="rId61"/>
    <p:sldId id="677" r:id="rId62"/>
    <p:sldId id="678" r:id="rId63"/>
    <p:sldId id="679" r:id="rId64"/>
    <p:sldId id="680" r:id="rId65"/>
    <p:sldId id="681" r:id="rId66"/>
    <p:sldId id="682" r:id="rId67"/>
    <p:sldId id="683" r:id="rId68"/>
    <p:sldId id="684" r:id="rId69"/>
    <p:sldId id="685" r:id="rId70"/>
    <p:sldId id="686" r:id="rId71"/>
    <p:sldId id="687" r:id="rId72"/>
    <p:sldId id="688" r:id="rId73"/>
    <p:sldId id="690" r:id="rId74"/>
    <p:sldId id="691" r:id="rId75"/>
    <p:sldId id="692" r:id="rId76"/>
    <p:sldId id="693" r:id="rId77"/>
    <p:sldId id="694" r:id="rId78"/>
    <p:sldId id="695" r:id="rId79"/>
    <p:sldId id="696" r:id="rId80"/>
    <p:sldId id="715" r:id="rId81"/>
    <p:sldId id="716" r:id="rId82"/>
    <p:sldId id="608" r:id="rId8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86" d="100"/>
          <a:sy n="86" d="100"/>
        </p:scale>
        <p:origin x="-115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<Relationship Id="rId84" Type="http://schemas.openxmlformats.org/officeDocument/2006/relationships/notesMaster" Target="notesMasters/notesMaster1.xml"/><Relationship Id="rId85" Type="http://schemas.openxmlformats.org/officeDocument/2006/relationships/printerSettings" Target="printerSettings/printerSettings1.bin"/><Relationship Id="rId86" Type="http://schemas.openxmlformats.org/officeDocument/2006/relationships/presProps" Target="presProps.xml"/><Relationship Id="rId87" Type="http://schemas.openxmlformats.org/officeDocument/2006/relationships/viewProps" Target="viewProps.xml"/><Relationship Id="rId88" Type="http://schemas.openxmlformats.org/officeDocument/2006/relationships/theme" Target="theme/theme1.xml"/><Relationship Id="rId89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image" Target="../media/image18.png"/><Relationship Id="rId2" Type="http://schemas.openxmlformats.org/officeDocument/2006/relationships/image" Target="../media/image1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image" Target="../media/image20.png"/><Relationship Id="rId2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B8F032-3C68-4921-9D0B-2E68A82CAA97}" type="doc">
      <dgm:prSet loTypeId="urn:microsoft.com/office/officeart/2005/8/layout/cycle4#1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B947FA8-9C57-425D-AB4D-41D87AB08165}">
      <dgm:prSet phldrT="[Text]"/>
      <dgm:spPr/>
      <dgm:t>
        <a:bodyPr/>
        <a:lstStyle/>
        <a:p>
          <a:r>
            <a:rPr lang="es-CO" dirty="0">
              <a:latin typeface="Arial" charset="0"/>
            </a:rPr>
            <a:t>Si usted está desarrollando su propia conversación interna, se perderá varias partes de la comunicación. </a:t>
          </a:r>
          <a:endParaRPr lang="en-US" dirty="0"/>
        </a:p>
      </dgm:t>
    </dgm:pt>
    <dgm:pt modelId="{236E4B50-513B-49A5-BF43-A9697277C711}" type="parTrans" cxnId="{A2F7780C-A4D3-4B82-B130-01B0769181F1}">
      <dgm:prSet/>
      <dgm:spPr/>
      <dgm:t>
        <a:bodyPr/>
        <a:lstStyle/>
        <a:p>
          <a:endParaRPr lang="en-US"/>
        </a:p>
      </dgm:t>
    </dgm:pt>
    <dgm:pt modelId="{720D4671-ED0C-4654-9568-E849D3A96272}" type="sibTrans" cxnId="{A2F7780C-A4D3-4B82-B130-01B0769181F1}">
      <dgm:prSet/>
      <dgm:spPr/>
      <dgm:t>
        <a:bodyPr/>
        <a:lstStyle/>
        <a:p>
          <a:endParaRPr lang="en-US"/>
        </a:p>
      </dgm:t>
    </dgm:pt>
    <dgm:pt modelId="{6055CF5B-AC64-4B47-8559-771363431038}">
      <dgm:prSet phldrT="[Text]"/>
      <dgm:spPr/>
      <dgm:t>
        <a:bodyPr/>
        <a:lstStyle/>
        <a:p>
          <a:r>
            <a:rPr lang="es-CO" dirty="0">
              <a:latin typeface="Arial" charset="0"/>
            </a:rPr>
            <a:t>Las preguntas le permitirán  aumentar su comprensión sobre la situación y el cliente.</a:t>
          </a:r>
          <a:endParaRPr lang="en-US" dirty="0"/>
        </a:p>
      </dgm:t>
    </dgm:pt>
    <dgm:pt modelId="{888360D2-E4D3-49C7-9DEF-AF8AA1F26DA8}" type="parTrans" cxnId="{F0041B95-E290-4968-A205-84F3F2CFCD05}">
      <dgm:prSet/>
      <dgm:spPr/>
      <dgm:t>
        <a:bodyPr/>
        <a:lstStyle/>
        <a:p>
          <a:endParaRPr lang="en-US"/>
        </a:p>
      </dgm:t>
    </dgm:pt>
    <dgm:pt modelId="{26A1FE62-FBC7-4696-A97E-EEE5F5518C7F}" type="sibTrans" cxnId="{F0041B95-E290-4968-A205-84F3F2CFCD05}">
      <dgm:prSet/>
      <dgm:spPr/>
      <dgm:t>
        <a:bodyPr/>
        <a:lstStyle/>
        <a:p>
          <a:endParaRPr lang="en-US"/>
        </a:p>
      </dgm:t>
    </dgm:pt>
    <dgm:pt modelId="{8B7F0099-9E3E-409F-9DC8-9E31452D05E8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23F18323-3A59-4909-9CDC-BD3D5050E87A}" type="parTrans" cxnId="{7BB8DF5F-17B0-4E53-B130-D9094186B1AB}">
      <dgm:prSet/>
      <dgm:spPr/>
      <dgm:t>
        <a:bodyPr/>
        <a:lstStyle/>
        <a:p>
          <a:endParaRPr lang="en-US"/>
        </a:p>
      </dgm:t>
    </dgm:pt>
    <dgm:pt modelId="{089BAF6A-AED8-4380-8C89-4B07B41EDDC1}" type="sibTrans" cxnId="{7BB8DF5F-17B0-4E53-B130-D9094186B1AB}">
      <dgm:prSet/>
      <dgm:spPr/>
      <dgm:t>
        <a:bodyPr/>
        <a:lstStyle/>
        <a:p>
          <a:endParaRPr lang="en-US"/>
        </a:p>
      </dgm:t>
    </dgm:pt>
    <dgm:pt modelId="{EDC474D2-D4DF-407F-89AD-FE55A679FE47}">
      <dgm:prSet phldrT="[Text]"/>
      <dgm:spPr/>
      <dgm:t>
        <a:bodyPr/>
        <a:lstStyle/>
        <a:p>
          <a:r>
            <a:rPr lang="es-CO" dirty="0"/>
            <a:t>Haga todo lo que pueda hacer para  que las actitudes del otro no le afecten y no lo desvíen del objetivo.</a:t>
          </a:r>
          <a:endParaRPr lang="en-US" dirty="0"/>
        </a:p>
      </dgm:t>
    </dgm:pt>
    <dgm:pt modelId="{18935626-5224-41E7-8037-9D579B3F86D6}" type="parTrans" cxnId="{D3854C81-33DD-4668-B05B-4C039EC1CB18}">
      <dgm:prSet/>
      <dgm:spPr/>
      <dgm:t>
        <a:bodyPr/>
        <a:lstStyle/>
        <a:p>
          <a:endParaRPr lang="en-US"/>
        </a:p>
      </dgm:t>
    </dgm:pt>
    <dgm:pt modelId="{AA3840D8-3294-498B-91F4-3F48B49E9008}" type="sibTrans" cxnId="{D3854C81-33DD-4668-B05B-4C039EC1CB18}">
      <dgm:prSet/>
      <dgm:spPr/>
      <dgm:t>
        <a:bodyPr/>
        <a:lstStyle/>
        <a:p>
          <a:endParaRPr lang="en-US"/>
        </a:p>
      </dgm:t>
    </dgm:pt>
    <dgm:pt modelId="{F4137C57-EA67-4651-B7E4-1E2AFB3013C7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9DD18A2C-FD05-47C7-ABE3-AEF375209A52}" type="parTrans" cxnId="{CA0C4C2E-8828-41F6-A2FB-A904756E6EAC}">
      <dgm:prSet/>
      <dgm:spPr/>
      <dgm:t>
        <a:bodyPr/>
        <a:lstStyle/>
        <a:p>
          <a:endParaRPr lang="en-US"/>
        </a:p>
      </dgm:t>
    </dgm:pt>
    <dgm:pt modelId="{E711C740-ABA9-4F69-B2BE-5275C1BAB12D}" type="sibTrans" cxnId="{CA0C4C2E-8828-41F6-A2FB-A904756E6EAC}">
      <dgm:prSet/>
      <dgm:spPr/>
      <dgm:t>
        <a:bodyPr/>
        <a:lstStyle/>
        <a:p>
          <a:endParaRPr lang="en-US"/>
        </a:p>
      </dgm:t>
    </dgm:pt>
    <dgm:pt modelId="{3BF3686A-F922-49C9-A6F0-6274E98949CC}">
      <dgm:prSet phldrT="[Text]"/>
      <dgm:spPr/>
      <dgm:t>
        <a:bodyPr/>
        <a:lstStyle/>
        <a:p>
          <a:r>
            <a:rPr lang="es-CO" dirty="0">
              <a:latin typeface="Arial" charset="0"/>
            </a:rPr>
            <a:t>Evite pensar en temas  diferentes al de la conversación.</a:t>
          </a:r>
          <a:endParaRPr lang="en-US" dirty="0"/>
        </a:p>
      </dgm:t>
    </dgm:pt>
    <dgm:pt modelId="{1F2F9C9E-41D0-4CE0-B0E9-7C73E0FE6E69}" type="parTrans" cxnId="{D24EC3E0-C0B2-4ABA-AA09-74A66E6223D5}">
      <dgm:prSet/>
      <dgm:spPr/>
      <dgm:t>
        <a:bodyPr/>
        <a:lstStyle/>
        <a:p>
          <a:endParaRPr lang="en-US"/>
        </a:p>
      </dgm:t>
    </dgm:pt>
    <dgm:pt modelId="{234373C2-32D9-481B-8C81-105073F802CC}" type="sibTrans" cxnId="{D24EC3E0-C0B2-4ABA-AA09-74A66E6223D5}">
      <dgm:prSet/>
      <dgm:spPr/>
      <dgm:t>
        <a:bodyPr/>
        <a:lstStyle/>
        <a:p>
          <a:endParaRPr lang="en-US"/>
        </a:p>
      </dgm:t>
    </dgm:pt>
    <dgm:pt modelId="{DCA50578-BCFF-43ED-A92A-9F461A2553F4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D5209E2F-F3E9-4B2B-BAA9-919B0DE4C87E}" type="sibTrans" cxnId="{F4EC42AB-E09C-44E2-9F40-7B40D506B7A6}">
      <dgm:prSet/>
      <dgm:spPr/>
      <dgm:t>
        <a:bodyPr/>
        <a:lstStyle/>
        <a:p>
          <a:endParaRPr lang="en-US"/>
        </a:p>
      </dgm:t>
    </dgm:pt>
    <dgm:pt modelId="{CFEA52B8-A72F-48B2-B8DA-F801A4BAB007}" type="parTrans" cxnId="{F4EC42AB-E09C-44E2-9F40-7B40D506B7A6}">
      <dgm:prSet/>
      <dgm:spPr/>
      <dgm:t>
        <a:bodyPr/>
        <a:lstStyle/>
        <a:p>
          <a:endParaRPr lang="en-US"/>
        </a:p>
      </dgm:t>
    </dgm:pt>
    <dgm:pt modelId="{0197B625-1A2E-41F3-BF1A-D359B1C56979}">
      <dgm:prSet phldrT="[Text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B6E63BE3-44AD-41A8-A956-52201088C668}" type="sibTrans" cxnId="{5A18926B-9FEC-48BB-89BF-BD48C6C9314B}">
      <dgm:prSet/>
      <dgm:spPr/>
      <dgm:t>
        <a:bodyPr/>
        <a:lstStyle/>
        <a:p>
          <a:endParaRPr lang="en-US"/>
        </a:p>
      </dgm:t>
    </dgm:pt>
    <dgm:pt modelId="{E8C1EEBA-2EE9-4979-8207-B1D274BA4ACA}" type="parTrans" cxnId="{5A18926B-9FEC-48BB-89BF-BD48C6C9314B}">
      <dgm:prSet/>
      <dgm:spPr/>
      <dgm:t>
        <a:bodyPr/>
        <a:lstStyle/>
        <a:p>
          <a:endParaRPr lang="en-US"/>
        </a:p>
      </dgm:t>
    </dgm:pt>
    <dgm:pt modelId="{343F72C3-8E0C-45C9-A7AF-266288E7DDB5}" type="pres">
      <dgm:prSet presAssocID="{2EB8F032-3C68-4921-9D0B-2E68A82CAA97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704B172-2219-4BE5-8988-E6F7F0C41F14}" type="pres">
      <dgm:prSet presAssocID="{2EB8F032-3C68-4921-9D0B-2E68A82CAA97}" presName="children" presStyleCnt="0"/>
      <dgm:spPr/>
    </dgm:pt>
    <dgm:pt modelId="{5DF27E06-F060-4358-B224-F1D1CEBAC0E7}" type="pres">
      <dgm:prSet presAssocID="{2EB8F032-3C68-4921-9D0B-2E68A82CAA97}" presName="child1group" presStyleCnt="0"/>
      <dgm:spPr/>
    </dgm:pt>
    <dgm:pt modelId="{7D8C22CB-9C31-44F7-B042-1E28E8D9B950}" type="pres">
      <dgm:prSet presAssocID="{2EB8F032-3C68-4921-9D0B-2E68A82CAA97}" presName="child1" presStyleLbl="bgAcc1" presStyleIdx="0" presStyleCnt="4" custScaleX="101177" custScaleY="117901"/>
      <dgm:spPr/>
      <dgm:t>
        <a:bodyPr/>
        <a:lstStyle/>
        <a:p>
          <a:endParaRPr lang="es-ES"/>
        </a:p>
      </dgm:t>
    </dgm:pt>
    <dgm:pt modelId="{A5A6EAA2-DF2C-4DDF-BED5-280C9B21B646}" type="pres">
      <dgm:prSet presAssocID="{2EB8F032-3C68-4921-9D0B-2E68A82CAA97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E273F56-BD52-4EE0-AEC9-F87F0BAB9089}" type="pres">
      <dgm:prSet presAssocID="{2EB8F032-3C68-4921-9D0B-2E68A82CAA97}" presName="child2group" presStyleCnt="0"/>
      <dgm:spPr/>
    </dgm:pt>
    <dgm:pt modelId="{6030D78F-3C19-4D1B-A700-622471B41A5B}" type="pres">
      <dgm:prSet presAssocID="{2EB8F032-3C68-4921-9D0B-2E68A82CAA97}" presName="child2" presStyleLbl="bgAcc1" presStyleIdx="1" presStyleCnt="4" custScaleX="97758" custScaleY="111423"/>
      <dgm:spPr/>
      <dgm:t>
        <a:bodyPr/>
        <a:lstStyle/>
        <a:p>
          <a:endParaRPr lang="es-ES"/>
        </a:p>
      </dgm:t>
    </dgm:pt>
    <dgm:pt modelId="{49E06D42-A659-4C6E-AD32-65457A066451}" type="pres">
      <dgm:prSet presAssocID="{2EB8F032-3C68-4921-9D0B-2E68A82CAA97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F8D683C-0A4B-4559-A627-436779635A73}" type="pres">
      <dgm:prSet presAssocID="{2EB8F032-3C68-4921-9D0B-2E68A82CAA97}" presName="child3group" presStyleCnt="0"/>
      <dgm:spPr/>
    </dgm:pt>
    <dgm:pt modelId="{5C7179A1-C40F-4B5C-A721-AB014BE6A1A0}" type="pres">
      <dgm:prSet presAssocID="{2EB8F032-3C68-4921-9D0B-2E68A82CAA97}" presName="child3" presStyleLbl="bgAcc1" presStyleIdx="2" presStyleCnt="4" custScaleX="109444" custScaleY="97707" custLinFactNeighborX="26622" custLinFactNeighborY="-31729"/>
      <dgm:spPr/>
      <dgm:t>
        <a:bodyPr/>
        <a:lstStyle/>
        <a:p>
          <a:endParaRPr lang="es-ES"/>
        </a:p>
      </dgm:t>
    </dgm:pt>
    <dgm:pt modelId="{A3BC70A9-0C64-4794-8AC4-76603AB3213B}" type="pres">
      <dgm:prSet presAssocID="{2EB8F032-3C68-4921-9D0B-2E68A82CAA97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65BE225-23DC-49F6-95B8-07BE393B9B1F}" type="pres">
      <dgm:prSet presAssocID="{2EB8F032-3C68-4921-9D0B-2E68A82CAA97}" presName="child4group" presStyleCnt="0"/>
      <dgm:spPr/>
    </dgm:pt>
    <dgm:pt modelId="{DD0B8B3A-2604-4B56-9A6F-41DD0AC2D18E}" type="pres">
      <dgm:prSet presAssocID="{2EB8F032-3C68-4921-9D0B-2E68A82CAA97}" presName="child4" presStyleLbl="bgAcc1" presStyleIdx="3" presStyleCnt="4" custScaleX="101382" custLinFactNeighborX="-17773" custLinFactNeighborY="-36634"/>
      <dgm:spPr/>
      <dgm:t>
        <a:bodyPr/>
        <a:lstStyle/>
        <a:p>
          <a:endParaRPr lang="es-ES"/>
        </a:p>
      </dgm:t>
    </dgm:pt>
    <dgm:pt modelId="{A0437AA1-66E2-4CF0-AA5C-AE6D0473257D}" type="pres">
      <dgm:prSet presAssocID="{2EB8F032-3C68-4921-9D0B-2E68A82CAA97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E1C0BBE-9004-4F88-B808-67B67C56CDD2}" type="pres">
      <dgm:prSet presAssocID="{2EB8F032-3C68-4921-9D0B-2E68A82CAA97}" presName="childPlaceholder" presStyleCnt="0"/>
      <dgm:spPr/>
    </dgm:pt>
    <dgm:pt modelId="{8CE245A9-00B2-4B17-95E0-BE8FD7C80573}" type="pres">
      <dgm:prSet presAssocID="{2EB8F032-3C68-4921-9D0B-2E68A82CAA97}" presName="circle" presStyleCnt="0"/>
      <dgm:spPr/>
    </dgm:pt>
    <dgm:pt modelId="{9ECD95AF-453D-4E4D-A9ED-903B77D1B9DA}" type="pres">
      <dgm:prSet presAssocID="{2EB8F032-3C68-4921-9D0B-2E68A82CAA97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1738AD8-9E6B-4B2D-9CA8-DAB1515E61DF}" type="pres">
      <dgm:prSet presAssocID="{2EB8F032-3C68-4921-9D0B-2E68A82CAA97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F8E7424-E39B-4480-BA6F-2A61A0E8CB42}" type="pres">
      <dgm:prSet presAssocID="{2EB8F032-3C68-4921-9D0B-2E68A82CAA97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4C28CBC-2ED0-4551-A076-33CCDBAEC09B}" type="pres">
      <dgm:prSet presAssocID="{2EB8F032-3C68-4921-9D0B-2E68A82CAA97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455C8AB-E41A-454B-9A56-5961398CCF77}" type="pres">
      <dgm:prSet presAssocID="{2EB8F032-3C68-4921-9D0B-2E68A82CAA97}" presName="quadrantPlaceholder" presStyleCnt="0"/>
      <dgm:spPr/>
    </dgm:pt>
    <dgm:pt modelId="{FBF6D9C1-8872-40DD-87B0-55C4895047D8}" type="pres">
      <dgm:prSet presAssocID="{2EB8F032-3C68-4921-9D0B-2E68A82CAA97}" presName="center1" presStyleLbl="fgShp" presStyleIdx="0" presStyleCnt="2"/>
      <dgm:spPr/>
    </dgm:pt>
    <dgm:pt modelId="{F942F74F-AAC3-4F18-B054-947E63882937}" type="pres">
      <dgm:prSet presAssocID="{2EB8F032-3C68-4921-9D0B-2E68A82CAA97}" presName="center2" presStyleLbl="fgShp" presStyleIdx="1" presStyleCnt="2"/>
      <dgm:spPr/>
    </dgm:pt>
  </dgm:ptLst>
  <dgm:cxnLst>
    <dgm:cxn modelId="{A2F7780C-A4D3-4B82-B130-01B0769181F1}" srcId="{DCA50578-BCFF-43ED-A92A-9F461A2553F4}" destId="{AB947FA8-9C57-425D-AB4D-41D87AB08165}" srcOrd="0" destOrd="0" parTransId="{236E4B50-513B-49A5-BF43-A9697277C711}" sibTransId="{720D4671-ED0C-4654-9568-E849D3A96272}"/>
    <dgm:cxn modelId="{7BEE6B7C-7D3D-A144-81E6-12981E18BF85}" type="presOf" srcId="{F4137C57-EA67-4651-B7E4-1E2AFB3013C7}" destId="{A4C28CBC-2ED0-4551-A076-33CCDBAEC09B}" srcOrd="0" destOrd="0" presId="urn:microsoft.com/office/officeart/2005/8/layout/cycle4#1"/>
    <dgm:cxn modelId="{F0041B95-E290-4968-A205-84F3F2CFCD05}" srcId="{0197B625-1A2E-41F3-BF1A-D359B1C56979}" destId="{6055CF5B-AC64-4B47-8559-771363431038}" srcOrd="0" destOrd="0" parTransId="{888360D2-E4D3-49C7-9DEF-AF8AA1F26DA8}" sibTransId="{26A1FE62-FBC7-4696-A97E-EEE5F5518C7F}"/>
    <dgm:cxn modelId="{5A18926B-9FEC-48BB-89BF-BD48C6C9314B}" srcId="{2EB8F032-3C68-4921-9D0B-2E68A82CAA97}" destId="{0197B625-1A2E-41F3-BF1A-D359B1C56979}" srcOrd="1" destOrd="0" parTransId="{E8C1EEBA-2EE9-4979-8207-B1D274BA4ACA}" sibTransId="{B6E63BE3-44AD-41A8-A956-52201088C668}"/>
    <dgm:cxn modelId="{F4EC42AB-E09C-44E2-9F40-7B40D506B7A6}" srcId="{2EB8F032-3C68-4921-9D0B-2E68A82CAA97}" destId="{DCA50578-BCFF-43ED-A92A-9F461A2553F4}" srcOrd="0" destOrd="0" parTransId="{CFEA52B8-A72F-48B2-B8DA-F801A4BAB007}" sibTransId="{D5209E2F-F3E9-4B2B-BAA9-919B0DE4C87E}"/>
    <dgm:cxn modelId="{D3854C81-33DD-4668-B05B-4C039EC1CB18}" srcId="{8B7F0099-9E3E-409F-9DC8-9E31452D05E8}" destId="{EDC474D2-D4DF-407F-89AD-FE55A679FE47}" srcOrd="0" destOrd="0" parTransId="{18935626-5224-41E7-8037-9D579B3F86D6}" sibTransId="{AA3840D8-3294-498B-91F4-3F48B49E9008}"/>
    <dgm:cxn modelId="{482AA437-5DE4-1946-A67C-3CF9593CA610}" type="presOf" srcId="{0197B625-1A2E-41F3-BF1A-D359B1C56979}" destId="{A1738AD8-9E6B-4B2D-9CA8-DAB1515E61DF}" srcOrd="0" destOrd="0" presId="urn:microsoft.com/office/officeart/2005/8/layout/cycle4#1"/>
    <dgm:cxn modelId="{8B0936E8-0025-984E-9A34-4F227748065D}" type="presOf" srcId="{DCA50578-BCFF-43ED-A92A-9F461A2553F4}" destId="{9ECD95AF-453D-4E4D-A9ED-903B77D1B9DA}" srcOrd="0" destOrd="0" presId="urn:microsoft.com/office/officeart/2005/8/layout/cycle4#1"/>
    <dgm:cxn modelId="{A68AAB5D-EABA-7D41-B48D-45D48572FA5F}" type="presOf" srcId="{8B7F0099-9E3E-409F-9DC8-9E31452D05E8}" destId="{8F8E7424-E39B-4480-BA6F-2A61A0E8CB42}" srcOrd="0" destOrd="0" presId="urn:microsoft.com/office/officeart/2005/8/layout/cycle4#1"/>
    <dgm:cxn modelId="{5778D796-A881-3944-B53A-340BEC5B200A}" type="presOf" srcId="{3BF3686A-F922-49C9-A6F0-6274E98949CC}" destId="{A0437AA1-66E2-4CF0-AA5C-AE6D0473257D}" srcOrd="1" destOrd="0" presId="urn:microsoft.com/office/officeart/2005/8/layout/cycle4#1"/>
    <dgm:cxn modelId="{A7A76802-11EA-644F-92E9-CB34F4011889}" type="presOf" srcId="{6055CF5B-AC64-4B47-8559-771363431038}" destId="{49E06D42-A659-4C6E-AD32-65457A066451}" srcOrd="1" destOrd="0" presId="urn:microsoft.com/office/officeart/2005/8/layout/cycle4#1"/>
    <dgm:cxn modelId="{8B40193E-033E-EE42-A80B-1404C5565DEC}" type="presOf" srcId="{AB947FA8-9C57-425D-AB4D-41D87AB08165}" destId="{7D8C22CB-9C31-44F7-B042-1E28E8D9B950}" srcOrd="0" destOrd="0" presId="urn:microsoft.com/office/officeart/2005/8/layout/cycle4#1"/>
    <dgm:cxn modelId="{678980F9-352F-9649-8F91-62DF23BF917E}" type="presOf" srcId="{2EB8F032-3C68-4921-9D0B-2E68A82CAA97}" destId="{343F72C3-8E0C-45C9-A7AF-266288E7DDB5}" srcOrd="0" destOrd="0" presId="urn:microsoft.com/office/officeart/2005/8/layout/cycle4#1"/>
    <dgm:cxn modelId="{030EE739-8B85-2E44-9F53-1E955585F154}" type="presOf" srcId="{AB947FA8-9C57-425D-AB4D-41D87AB08165}" destId="{A5A6EAA2-DF2C-4DDF-BED5-280C9B21B646}" srcOrd="1" destOrd="0" presId="urn:microsoft.com/office/officeart/2005/8/layout/cycle4#1"/>
    <dgm:cxn modelId="{05B12E8A-6F9C-D04E-88D6-30E7DCAFDA13}" type="presOf" srcId="{3BF3686A-F922-49C9-A6F0-6274E98949CC}" destId="{DD0B8B3A-2604-4B56-9A6F-41DD0AC2D18E}" srcOrd="0" destOrd="0" presId="urn:microsoft.com/office/officeart/2005/8/layout/cycle4#1"/>
    <dgm:cxn modelId="{322F1808-04D2-0841-86EB-A26F683114DE}" type="presOf" srcId="{EDC474D2-D4DF-407F-89AD-FE55A679FE47}" destId="{5C7179A1-C40F-4B5C-A721-AB014BE6A1A0}" srcOrd="0" destOrd="0" presId="urn:microsoft.com/office/officeart/2005/8/layout/cycle4#1"/>
    <dgm:cxn modelId="{7BB8DF5F-17B0-4E53-B130-D9094186B1AB}" srcId="{2EB8F032-3C68-4921-9D0B-2E68A82CAA97}" destId="{8B7F0099-9E3E-409F-9DC8-9E31452D05E8}" srcOrd="2" destOrd="0" parTransId="{23F18323-3A59-4909-9CDC-BD3D5050E87A}" sibTransId="{089BAF6A-AED8-4380-8C89-4B07B41EDDC1}"/>
    <dgm:cxn modelId="{CA0C4C2E-8828-41F6-A2FB-A904756E6EAC}" srcId="{2EB8F032-3C68-4921-9D0B-2E68A82CAA97}" destId="{F4137C57-EA67-4651-B7E4-1E2AFB3013C7}" srcOrd="3" destOrd="0" parTransId="{9DD18A2C-FD05-47C7-ABE3-AEF375209A52}" sibTransId="{E711C740-ABA9-4F69-B2BE-5275C1BAB12D}"/>
    <dgm:cxn modelId="{D9063388-E992-5141-B2B9-4204A344098F}" type="presOf" srcId="{EDC474D2-D4DF-407F-89AD-FE55A679FE47}" destId="{A3BC70A9-0C64-4794-8AC4-76603AB3213B}" srcOrd="1" destOrd="0" presId="urn:microsoft.com/office/officeart/2005/8/layout/cycle4#1"/>
    <dgm:cxn modelId="{D24EC3E0-C0B2-4ABA-AA09-74A66E6223D5}" srcId="{F4137C57-EA67-4651-B7E4-1E2AFB3013C7}" destId="{3BF3686A-F922-49C9-A6F0-6274E98949CC}" srcOrd="0" destOrd="0" parTransId="{1F2F9C9E-41D0-4CE0-B0E9-7C73E0FE6E69}" sibTransId="{234373C2-32D9-481B-8C81-105073F802CC}"/>
    <dgm:cxn modelId="{E25B3C3C-7CA3-5843-9C3D-ECFF9C48166E}" type="presOf" srcId="{6055CF5B-AC64-4B47-8559-771363431038}" destId="{6030D78F-3C19-4D1B-A700-622471B41A5B}" srcOrd="0" destOrd="0" presId="urn:microsoft.com/office/officeart/2005/8/layout/cycle4#1"/>
    <dgm:cxn modelId="{360CC36D-3DFE-7E4A-810E-949148DCCCB5}" type="presParOf" srcId="{343F72C3-8E0C-45C9-A7AF-266288E7DDB5}" destId="{D704B172-2219-4BE5-8988-E6F7F0C41F14}" srcOrd="0" destOrd="0" presId="urn:microsoft.com/office/officeart/2005/8/layout/cycle4#1"/>
    <dgm:cxn modelId="{3E779D33-C2F1-4241-8944-1E0317ABFD98}" type="presParOf" srcId="{D704B172-2219-4BE5-8988-E6F7F0C41F14}" destId="{5DF27E06-F060-4358-B224-F1D1CEBAC0E7}" srcOrd="0" destOrd="0" presId="urn:microsoft.com/office/officeart/2005/8/layout/cycle4#1"/>
    <dgm:cxn modelId="{25C164E8-E3F6-F049-9DB0-87109718198B}" type="presParOf" srcId="{5DF27E06-F060-4358-B224-F1D1CEBAC0E7}" destId="{7D8C22CB-9C31-44F7-B042-1E28E8D9B950}" srcOrd="0" destOrd="0" presId="urn:microsoft.com/office/officeart/2005/8/layout/cycle4#1"/>
    <dgm:cxn modelId="{8DC7BBDC-A3B4-E241-8A91-0C71CFFAAB2A}" type="presParOf" srcId="{5DF27E06-F060-4358-B224-F1D1CEBAC0E7}" destId="{A5A6EAA2-DF2C-4DDF-BED5-280C9B21B646}" srcOrd="1" destOrd="0" presId="urn:microsoft.com/office/officeart/2005/8/layout/cycle4#1"/>
    <dgm:cxn modelId="{028E08B2-8B1F-F849-969E-AECE9C3E2D1D}" type="presParOf" srcId="{D704B172-2219-4BE5-8988-E6F7F0C41F14}" destId="{FE273F56-BD52-4EE0-AEC9-F87F0BAB9089}" srcOrd="1" destOrd="0" presId="urn:microsoft.com/office/officeart/2005/8/layout/cycle4#1"/>
    <dgm:cxn modelId="{A82C3AEB-F0A8-4D46-B911-6419BD9D65D9}" type="presParOf" srcId="{FE273F56-BD52-4EE0-AEC9-F87F0BAB9089}" destId="{6030D78F-3C19-4D1B-A700-622471B41A5B}" srcOrd="0" destOrd="0" presId="urn:microsoft.com/office/officeart/2005/8/layout/cycle4#1"/>
    <dgm:cxn modelId="{D64A4006-C886-7141-8B9D-7D7480E31112}" type="presParOf" srcId="{FE273F56-BD52-4EE0-AEC9-F87F0BAB9089}" destId="{49E06D42-A659-4C6E-AD32-65457A066451}" srcOrd="1" destOrd="0" presId="urn:microsoft.com/office/officeart/2005/8/layout/cycle4#1"/>
    <dgm:cxn modelId="{290FE7AB-BBC7-2C4B-958A-9F549AD38121}" type="presParOf" srcId="{D704B172-2219-4BE5-8988-E6F7F0C41F14}" destId="{DF8D683C-0A4B-4559-A627-436779635A73}" srcOrd="2" destOrd="0" presId="urn:microsoft.com/office/officeart/2005/8/layout/cycle4#1"/>
    <dgm:cxn modelId="{A8AAFB1C-E0B2-5F47-8060-4E74A4026EA5}" type="presParOf" srcId="{DF8D683C-0A4B-4559-A627-436779635A73}" destId="{5C7179A1-C40F-4B5C-A721-AB014BE6A1A0}" srcOrd="0" destOrd="0" presId="urn:microsoft.com/office/officeart/2005/8/layout/cycle4#1"/>
    <dgm:cxn modelId="{D61A4976-37E5-8044-92AA-969CD6BBBB63}" type="presParOf" srcId="{DF8D683C-0A4B-4559-A627-436779635A73}" destId="{A3BC70A9-0C64-4794-8AC4-76603AB3213B}" srcOrd="1" destOrd="0" presId="urn:microsoft.com/office/officeart/2005/8/layout/cycle4#1"/>
    <dgm:cxn modelId="{A7E09D3E-F1DE-2C43-981A-C2B219553D56}" type="presParOf" srcId="{D704B172-2219-4BE5-8988-E6F7F0C41F14}" destId="{765BE225-23DC-49F6-95B8-07BE393B9B1F}" srcOrd="3" destOrd="0" presId="urn:microsoft.com/office/officeart/2005/8/layout/cycle4#1"/>
    <dgm:cxn modelId="{8AB73055-1308-4644-83AF-624525EF9241}" type="presParOf" srcId="{765BE225-23DC-49F6-95B8-07BE393B9B1F}" destId="{DD0B8B3A-2604-4B56-9A6F-41DD0AC2D18E}" srcOrd="0" destOrd="0" presId="urn:microsoft.com/office/officeart/2005/8/layout/cycle4#1"/>
    <dgm:cxn modelId="{2C47835E-4943-7942-B333-F306BD9E444F}" type="presParOf" srcId="{765BE225-23DC-49F6-95B8-07BE393B9B1F}" destId="{A0437AA1-66E2-4CF0-AA5C-AE6D0473257D}" srcOrd="1" destOrd="0" presId="urn:microsoft.com/office/officeart/2005/8/layout/cycle4#1"/>
    <dgm:cxn modelId="{F7C1A928-CAD3-8047-AC0E-400FB7E302CC}" type="presParOf" srcId="{D704B172-2219-4BE5-8988-E6F7F0C41F14}" destId="{DE1C0BBE-9004-4F88-B808-67B67C56CDD2}" srcOrd="4" destOrd="0" presId="urn:microsoft.com/office/officeart/2005/8/layout/cycle4#1"/>
    <dgm:cxn modelId="{C2A14DF3-DE5B-8C41-9C45-4C92BFAD4C87}" type="presParOf" srcId="{343F72C3-8E0C-45C9-A7AF-266288E7DDB5}" destId="{8CE245A9-00B2-4B17-95E0-BE8FD7C80573}" srcOrd="1" destOrd="0" presId="urn:microsoft.com/office/officeart/2005/8/layout/cycle4#1"/>
    <dgm:cxn modelId="{A08BD44B-1E3F-544E-9D72-20A67E27D458}" type="presParOf" srcId="{8CE245A9-00B2-4B17-95E0-BE8FD7C80573}" destId="{9ECD95AF-453D-4E4D-A9ED-903B77D1B9DA}" srcOrd="0" destOrd="0" presId="urn:microsoft.com/office/officeart/2005/8/layout/cycle4#1"/>
    <dgm:cxn modelId="{A4FCB208-4236-8D43-B24A-88AEE6FFB4CF}" type="presParOf" srcId="{8CE245A9-00B2-4B17-95E0-BE8FD7C80573}" destId="{A1738AD8-9E6B-4B2D-9CA8-DAB1515E61DF}" srcOrd="1" destOrd="0" presId="urn:microsoft.com/office/officeart/2005/8/layout/cycle4#1"/>
    <dgm:cxn modelId="{3CF20E92-01C0-A24D-A859-63B17CF5C8D7}" type="presParOf" srcId="{8CE245A9-00B2-4B17-95E0-BE8FD7C80573}" destId="{8F8E7424-E39B-4480-BA6F-2A61A0E8CB42}" srcOrd="2" destOrd="0" presId="urn:microsoft.com/office/officeart/2005/8/layout/cycle4#1"/>
    <dgm:cxn modelId="{D7DF6EAD-5BCF-6B4F-AFC1-F17B52D41C4B}" type="presParOf" srcId="{8CE245A9-00B2-4B17-95E0-BE8FD7C80573}" destId="{A4C28CBC-2ED0-4551-A076-33CCDBAEC09B}" srcOrd="3" destOrd="0" presId="urn:microsoft.com/office/officeart/2005/8/layout/cycle4#1"/>
    <dgm:cxn modelId="{377E5D6B-17A0-CE45-87DF-6A109EC95D85}" type="presParOf" srcId="{8CE245A9-00B2-4B17-95E0-BE8FD7C80573}" destId="{9455C8AB-E41A-454B-9A56-5961398CCF77}" srcOrd="4" destOrd="0" presId="urn:microsoft.com/office/officeart/2005/8/layout/cycle4#1"/>
    <dgm:cxn modelId="{F8F86158-017F-9F4E-A12A-6A91F1D7C99F}" type="presParOf" srcId="{343F72C3-8E0C-45C9-A7AF-266288E7DDB5}" destId="{FBF6D9C1-8872-40DD-87B0-55C4895047D8}" srcOrd="2" destOrd="0" presId="urn:microsoft.com/office/officeart/2005/8/layout/cycle4#1"/>
    <dgm:cxn modelId="{B0255B17-D69B-994A-8E87-5580D34FCC47}" type="presParOf" srcId="{343F72C3-8E0C-45C9-A7AF-266288E7DDB5}" destId="{F942F74F-AAC3-4F18-B054-947E63882937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7179A1-C40F-4B5C-A721-AB014BE6A1A0}">
      <dsp:nvSpPr>
        <dsp:cNvPr id="0" name=""/>
        <dsp:cNvSpPr/>
      </dsp:nvSpPr>
      <dsp:spPr>
        <a:xfrm>
          <a:off x="6496498" y="3213869"/>
          <a:ext cx="2878628" cy="16647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300" kern="1200" dirty="0"/>
            <a:t>Haga todo lo que pueda hacer para  que las actitudes del otro no le afecten y no lo desvíen del objetivo.</a:t>
          </a:r>
          <a:endParaRPr lang="en-US" sz="1300" kern="1200" dirty="0"/>
        </a:p>
      </dsp:txBody>
      <dsp:txXfrm>
        <a:off x="7396656" y="3666619"/>
        <a:ext cx="1941901" cy="1175405"/>
      </dsp:txXfrm>
    </dsp:sp>
    <dsp:sp modelId="{DD0B8B3A-2604-4B56-9A6F-41DD0AC2D18E}">
      <dsp:nvSpPr>
        <dsp:cNvPr id="0" name=""/>
        <dsp:cNvSpPr/>
      </dsp:nvSpPr>
      <dsp:spPr>
        <a:xfrm>
          <a:off x="1143405" y="3110764"/>
          <a:ext cx="2666579" cy="17037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300" kern="1200" dirty="0">
              <a:latin typeface="Arial" charset="0"/>
            </a:rPr>
            <a:t>Evite pensar en temas  diferentes al de la conversación.</a:t>
          </a:r>
          <a:endParaRPr lang="en-US" sz="1300" kern="1200" dirty="0"/>
        </a:p>
      </dsp:txBody>
      <dsp:txXfrm>
        <a:off x="1180832" y="3574139"/>
        <a:ext cx="1791751" cy="1202990"/>
      </dsp:txXfrm>
    </dsp:sp>
    <dsp:sp modelId="{6030D78F-3C19-4D1B-A700-622471B41A5B}">
      <dsp:nvSpPr>
        <dsp:cNvPr id="0" name=""/>
        <dsp:cNvSpPr/>
      </dsp:nvSpPr>
      <dsp:spPr>
        <a:xfrm>
          <a:off x="5949963" y="17061"/>
          <a:ext cx="2571259" cy="18984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300" kern="1200" dirty="0">
              <a:latin typeface="Arial" charset="0"/>
            </a:rPr>
            <a:t>Las preguntas le permitirán  aumentar su comprensión sobre la situación y el cliente.</a:t>
          </a:r>
          <a:endParaRPr lang="en-US" sz="1300" kern="1200" dirty="0"/>
        </a:p>
      </dsp:txBody>
      <dsp:txXfrm>
        <a:off x="6763043" y="58763"/>
        <a:ext cx="1716477" cy="1340408"/>
      </dsp:txXfrm>
    </dsp:sp>
    <dsp:sp modelId="{7D8C22CB-9C31-44F7-B042-1E28E8D9B950}">
      <dsp:nvSpPr>
        <dsp:cNvPr id="0" name=""/>
        <dsp:cNvSpPr/>
      </dsp:nvSpPr>
      <dsp:spPr>
        <a:xfrm>
          <a:off x="1613572" y="-38124"/>
          <a:ext cx="2661187" cy="20087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300" kern="1200" dirty="0">
              <a:latin typeface="Arial" charset="0"/>
            </a:rPr>
            <a:t>Si usted está desarrollando su propia conversación interna, se perderá varias partes de la comunicación. </a:t>
          </a:r>
          <a:endParaRPr lang="en-US" sz="1300" kern="1200" dirty="0"/>
        </a:p>
      </dsp:txBody>
      <dsp:txXfrm>
        <a:off x="1657699" y="6003"/>
        <a:ext cx="1774577" cy="1418337"/>
      </dsp:txXfrm>
    </dsp:sp>
    <dsp:sp modelId="{9ECD95AF-453D-4E4D-A9ED-903B77D1B9DA}">
      <dsp:nvSpPr>
        <dsp:cNvPr id="0" name=""/>
        <dsp:cNvSpPr/>
      </dsp:nvSpPr>
      <dsp:spPr>
        <a:xfrm>
          <a:off x="2784204" y="341612"/>
          <a:ext cx="2305443" cy="2305443"/>
        </a:xfrm>
        <a:prstGeom prst="pieWedg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5384" tIns="405384" rIns="405384" bIns="405384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700" kern="1200" dirty="0"/>
        </a:p>
      </dsp:txBody>
      <dsp:txXfrm>
        <a:off x="3459453" y="1016861"/>
        <a:ext cx="1630194" cy="1630194"/>
      </dsp:txXfrm>
    </dsp:sp>
    <dsp:sp modelId="{A1738AD8-9E6B-4B2D-9CA8-DAB1515E61DF}">
      <dsp:nvSpPr>
        <dsp:cNvPr id="0" name=""/>
        <dsp:cNvSpPr/>
      </dsp:nvSpPr>
      <dsp:spPr>
        <a:xfrm rot="5400000">
          <a:off x="5196135" y="341612"/>
          <a:ext cx="2305443" cy="2305443"/>
        </a:xfrm>
        <a:prstGeom prst="pieWedg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5384" tIns="405384" rIns="405384" bIns="405384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700" kern="1200" dirty="0"/>
        </a:p>
      </dsp:txBody>
      <dsp:txXfrm rot="-5400000">
        <a:off x="5196135" y="1016861"/>
        <a:ext cx="1630194" cy="1630194"/>
      </dsp:txXfrm>
    </dsp:sp>
    <dsp:sp modelId="{8F8E7424-E39B-4480-BA6F-2A61A0E8CB42}">
      <dsp:nvSpPr>
        <dsp:cNvPr id="0" name=""/>
        <dsp:cNvSpPr/>
      </dsp:nvSpPr>
      <dsp:spPr>
        <a:xfrm rot="10800000">
          <a:off x="5196135" y="2753543"/>
          <a:ext cx="2305443" cy="2305443"/>
        </a:xfrm>
        <a:prstGeom prst="pieWedg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5384" tIns="405384" rIns="405384" bIns="405384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700" kern="1200" dirty="0"/>
        </a:p>
      </dsp:txBody>
      <dsp:txXfrm rot="10800000">
        <a:off x="5196135" y="2753543"/>
        <a:ext cx="1630194" cy="1630194"/>
      </dsp:txXfrm>
    </dsp:sp>
    <dsp:sp modelId="{A4C28CBC-2ED0-4551-A076-33CCDBAEC09B}">
      <dsp:nvSpPr>
        <dsp:cNvPr id="0" name=""/>
        <dsp:cNvSpPr/>
      </dsp:nvSpPr>
      <dsp:spPr>
        <a:xfrm rot="16200000">
          <a:off x="2784204" y="2753543"/>
          <a:ext cx="2305443" cy="2305443"/>
        </a:xfrm>
        <a:prstGeom prst="pieWedg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5384" tIns="405384" rIns="405384" bIns="405384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700" kern="1200" dirty="0"/>
        </a:p>
      </dsp:txBody>
      <dsp:txXfrm rot="5400000">
        <a:off x="3459453" y="2753543"/>
        <a:ext cx="1630194" cy="1630194"/>
      </dsp:txXfrm>
    </dsp:sp>
    <dsp:sp modelId="{FBF6D9C1-8872-40DD-87B0-55C4895047D8}">
      <dsp:nvSpPr>
        <dsp:cNvPr id="0" name=""/>
        <dsp:cNvSpPr/>
      </dsp:nvSpPr>
      <dsp:spPr>
        <a:xfrm>
          <a:off x="4744896" y="2221108"/>
          <a:ext cx="795990" cy="692165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2F74F-AAC3-4F18-B054-947E63882937}">
      <dsp:nvSpPr>
        <dsp:cNvPr id="0" name=""/>
        <dsp:cNvSpPr/>
      </dsp:nvSpPr>
      <dsp:spPr>
        <a:xfrm rot="10800000">
          <a:off x="4744896" y="2487325"/>
          <a:ext cx="795990" cy="692165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08AD4-68DF-4FBC-934C-AD7BD5E528E9}" type="datetimeFigureOut">
              <a:rPr lang="es-CO" smtClean="0"/>
              <a:t>23/10/16</a:t>
            </a:fld>
            <a:endParaRPr lang="es-C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029F25-089B-4628-A69A-E4EB9C168A2D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33612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29F25-089B-4628-A69A-E4EB9C168A2D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7795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B0F8C5-7B49-4A29-BDAE-98883C511AB0}" type="slidenum">
              <a:rPr lang="es-CO" smtClean="0"/>
              <a:pPr>
                <a:defRPr/>
              </a:pPr>
              <a:t>50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405897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B0F8C5-7B49-4A29-BDAE-98883C511AB0}" type="slidenum">
              <a:rPr lang="es-CO" smtClean="0"/>
              <a:pPr>
                <a:defRPr/>
              </a:pPr>
              <a:t>51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350603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B0F8C5-7B49-4A29-BDAE-98883C511AB0}" type="slidenum">
              <a:rPr lang="es-CO" smtClean="0"/>
              <a:pPr>
                <a:defRPr/>
              </a:pPr>
              <a:t>52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584620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B0F8C5-7B49-4A29-BDAE-98883C511AB0}" type="slidenum">
              <a:rPr lang="es-CO" smtClean="0"/>
              <a:pPr>
                <a:defRPr/>
              </a:pPr>
              <a:t>53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365790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B0F8C5-7B49-4A29-BDAE-98883C511AB0}" type="slidenum">
              <a:rPr lang="es-CO" smtClean="0"/>
              <a:pPr>
                <a:defRPr/>
              </a:pPr>
              <a:t>54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569778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B0F8C5-7B49-4A29-BDAE-98883C511AB0}" type="slidenum">
              <a:rPr lang="es-CO" smtClean="0"/>
              <a:pPr>
                <a:defRPr/>
              </a:pPr>
              <a:t>55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618537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B0F8C5-7B49-4A29-BDAE-98883C511AB0}" type="slidenum">
              <a:rPr lang="es-CO" smtClean="0"/>
              <a:pPr>
                <a:defRPr/>
              </a:pPr>
              <a:t>56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542694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B0F8C5-7B49-4A29-BDAE-98883C511AB0}" type="slidenum">
              <a:rPr lang="es-CO" smtClean="0"/>
              <a:pPr>
                <a:defRPr/>
              </a:pPr>
              <a:t>58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750246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B0F8C5-7B49-4A29-BDAE-98883C511AB0}" type="slidenum">
              <a:rPr lang="es-CO" smtClean="0"/>
              <a:pPr>
                <a:defRPr/>
              </a:pPr>
              <a:t>59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579782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B0F8C5-7B49-4A29-BDAE-98883C511AB0}" type="slidenum">
              <a:rPr lang="es-CO" smtClean="0">
                <a:solidFill>
                  <a:prstClr val="black"/>
                </a:solidFill>
              </a:rPr>
              <a:pPr>
                <a:defRPr/>
              </a:pPr>
              <a:t>60</a:t>
            </a:fld>
            <a:endParaRPr lang="es-C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655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7475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AD7EAA-5481-4344-8794-EB3829A23F35}" type="slidenum">
              <a:rPr lang="es-CO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076629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sp>
        <p:nvSpPr>
          <p:cNvPr id="9933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868" indent="-285718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2874" indent="-228574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023" indent="-228574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173" indent="-228574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322" indent="-2285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471" indent="-2285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8620" indent="-2285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5770" indent="-2285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8C503A88-3AD1-4092-A110-7F4C6E049291}" type="slidenum">
              <a:rPr lang="es-CO" altLang="es-CO" smtClean="0">
                <a:solidFill>
                  <a:prstClr val="black"/>
                </a:solidFill>
                <a:latin typeface="Calibri" pitchFamily="34" charset="0"/>
              </a:rPr>
              <a:pPr eaLnBrk="1" hangingPunct="1"/>
              <a:t>61</a:t>
            </a:fld>
            <a:endParaRPr lang="es-CO" altLang="es-CO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8460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sp>
        <p:nvSpPr>
          <p:cNvPr id="9933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868" indent="-285718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2874" indent="-228574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023" indent="-228574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173" indent="-228574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322" indent="-2285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471" indent="-2285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8620" indent="-2285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5770" indent="-2285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8C503A88-3AD1-4092-A110-7F4C6E049291}" type="slidenum">
              <a:rPr lang="es-CO" altLang="es-CO" smtClean="0">
                <a:solidFill>
                  <a:prstClr val="black"/>
                </a:solidFill>
                <a:latin typeface="Calibri" pitchFamily="34" charset="0"/>
              </a:rPr>
              <a:pPr eaLnBrk="1" hangingPunct="1"/>
              <a:t>62</a:t>
            </a:fld>
            <a:endParaRPr lang="es-CO" altLang="es-CO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8341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  <a:p>
            <a:endParaRPr lang="es-CO" altLang="es-CO" dirty="0"/>
          </a:p>
        </p:txBody>
      </p:sp>
      <p:sp>
        <p:nvSpPr>
          <p:cNvPr id="9933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868" indent="-285718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2874" indent="-228574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023" indent="-228574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173" indent="-228574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322" indent="-2285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471" indent="-2285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8620" indent="-2285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5770" indent="-2285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8C503A88-3AD1-4092-A110-7F4C6E049291}" type="slidenum">
              <a:rPr lang="es-CO" altLang="es-CO" smtClean="0">
                <a:solidFill>
                  <a:prstClr val="black"/>
                </a:solidFill>
                <a:latin typeface="Calibri" pitchFamily="34" charset="0"/>
              </a:rPr>
              <a:pPr eaLnBrk="1" hangingPunct="1"/>
              <a:t>63</a:t>
            </a:fld>
            <a:endParaRPr lang="es-CO" altLang="es-CO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8585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  <a:p>
            <a:endParaRPr lang="es-CO" altLang="es-CO" dirty="0"/>
          </a:p>
        </p:txBody>
      </p:sp>
      <p:sp>
        <p:nvSpPr>
          <p:cNvPr id="9933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868" indent="-285718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2874" indent="-228574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023" indent="-228574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173" indent="-228574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322" indent="-2285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471" indent="-2285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8620" indent="-2285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5770" indent="-2285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8C503A88-3AD1-4092-A110-7F4C6E049291}" type="slidenum">
              <a:rPr lang="es-CO" altLang="es-CO" smtClean="0">
                <a:solidFill>
                  <a:prstClr val="black"/>
                </a:solidFill>
                <a:latin typeface="Calibri" pitchFamily="34" charset="0"/>
              </a:rPr>
              <a:pPr eaLnBrk="1" hangingPunct="1"/>
              <a:t>64</a:t>
            </a:fld>
            <a:endParaRPr lang="es-CO" altLang="es-CO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904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/>
          </a:p>
        </p:txBody>
      </p:sp>
      <p:sp>
        <p:nvSpPr>
          <p:cNvPr id="9933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868" indent="-285718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2874" indent="-228574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023" indent="-228574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173" indent="-228574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322" indent="-2285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471" indent="-2285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8620" indent="-2285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5770" indent="-2285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8C503A88-3AD1-4092-A110-7F4C6E049291}" type="slidenum">
              <a:rPr lang="es-CO" altLang="es-CO" smtClean="0">
                <a:solidFill>
                  <a:prstClr val="black"/>
                </a:solidFill>
                <a:latin typeface="Calibri" pitchFamily="34" charset="0"/>
              </a:rPr>
              <a:pPr eaLnBrk="1" hangingPunct="1"/>
              <a:t>65</a:t>
            </a:fld>
            <a:endParaRPr lang="es-CO" altLang="es-CO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3024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baseline="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B0F8C5-7B49-4A29-BDAE-98883C511AB0}" type="slidenum">
              <a:rPr lang="es-CO" smtClean="0"/>
              <a:pPr>
                <a:defRPr/>
              </a:pPr>
              <a:t>66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720633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6B5B5-126E-4A02-AEED-517E4380B494}" type="slidenum">
              <a:rPr lang="es-CO" smtClean="0"/>
              <a:t>67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209752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B0F8C5-7B49-4A29-BDAE-98883C511AB0}" type="slidenum">
              <a:rPr lang="es-CO" smtClean="0"/>
              <a:pPr>
                <a:defRPr/>
              </a:pPr>
              <a:t>68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9643736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B0F8C5-7B49-4A29-BDAE-98883C511AB0}" type="slidenum">
              <a:rPr lang="es-CO" smtClean="0"/>
              <a:pPr>
                <a:defRPr/>
              </a:pPr>
              <a:t>70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291803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B0F8C5-7B49-4A29-BDAE-98883C511AB0}" type="slidenum">
              <a:rPr lang="es-CO" smtClean="0"/>
              <a:pPr>
                <a:defRPr/>
              </a:pPr>
              <a:t>71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540244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endParaRPr lang="en-US" altLang="es-CO" dirty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s-CO" altLang="es-CO" dirty="0"/>
          </a:p>
        </p:txBody>
      </p:sp>
    </p:spTree>
    <p:extLst>
      <p:ext uri="{BB962C8B-B14F-4D97-AF65-F5344CB8AC3E}">
        <p14:creationId xmlns:p14="http://schemas.microsoft.com/office/powerpoint/2010/main" val="28709137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B0F8C5-7B49-4A29-BDAE-98883C511AB0}" type="slidenum">
              <a:rPr lang="es-CO" smtClean="0"/>
              <a:pPr>
                <a:defRPr/>
              </a:pPr>
              <a:t>72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141237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B0F8C5-7B49-4A29-BDAE-98883C511AB0}" type="slidenum">
              <a:rPr lang="es-CO" smtClean="0"/>
              <a:pPr>
                <a:defRPr/>
              </a:pPr>
              <a:t>73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4049579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B0F8C5-7B49-4A29-BDAE-98883C511AB0}" type="slidenum">
              <a:rPr lang="es-CO" smtClean="0"/>
              <a:pPr>
                <a:defRPr/>
              </a:pPr>
              <a:t>74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986260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baseline="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B0F8C5-7B49-4A29-BDAE-98883C511AB0}" type="slidenum">
              <a:rPr lang="es-CO" smtClean="0"/>
              <a:pPr>
                <a:defRPr/>
              </a:pPr>
              <a:t>75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288147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B0F8C5-7B49-4A29-BDAE-98883C511AB0}" type="slidenum">
              <a:rPr lang="es-CO" smtClean="0"/>
              <a:pPr>
                <a:defRPr/>
              </a:pPr>
              <a:t>76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021119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29F25-089B-4628-A69A-E4EB9C168A2D}" type="slidenum">
              <a:rPr lang="es-CO" smtClean="0"/>
              <a:t>79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55883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baseline="0" dirty="0">
              <a:cs typeface="Arial" panose="020B0604020202020204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6B5B5-126E-4A02-AEED-517E4380B494}" type="slidenum">
              <a:rPr lang="es-CO" smtClean="0"/>
              <a:t>29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25678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B855CE-7416-432E-8B78-4C829BDC1E02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s-E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1242313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8A4117-2CC7-4C5A-8456-3656E93DFBE5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s-E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4285407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B0F8C5-7B49-4A29-BDAE-98883C511AB0}" type="slidenum">
              <a:rPr lang="es-CO" smtClean="0"/>
              <a:pPr>
                <a:defRPr/>
              </a:pPr>
              <a:t>41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673832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7231BBF-6716-49BE-8B6D-8C73DE1BD911}" type="slidenum">
              <a:rPr lang="es-ES" altLang="es-CO"/>
              <a:pPr eaLnBrk="1" hangingPunct="1"/>
              <a:t>45</a:t>
            </a:fld>
            <a:endParaRPr lang="es-ES" altLang="es-CO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4B3BE28-F716-4EA1-99DD-4F4115142E43}" type="slidenum">
              <a:rPr lang="es-CO" sz="12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45</a:t>
            </a:fld>
            <a:endParaRPr lang="es-CO" sz="1200">
              <a:latin typeface="+mn-lt"/>
            </a:endParaRPr>
          </a:p>
        </p:txBody>
      </p:sp>
      <p:sp>
        <p:nvSpPr>
          <p:cNvPr id="809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09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 altLang="es-CO"/>
          </a:p>
        </p:txBody>
      </p:sp>
    </p:spTree>
    <p:extLst>
      <p:ext uri="{BB962C8B-B14F-4D97-AF65-F5344CB8AC3E}">
        <p14:creationId xmlns:p14="http://schemas.microsoft.com/office/powerpoint/2010/main" val="20753463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B0F8C5-7B49-4A29-BDAE-98883C511AB0}" type="slidenum">
              <a:rPr lang="es-CO" smtClean="0"/>
              <a:pPr>
                <a:defRPr/>
              </a:pPr>
              <a:t>49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40548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5863-4C56-4AC1-86E9-29DCE4D096BE}" type="datetimeFigureOut">
              <a:rPr lang="es-ES" smtClean="0"/>
              <a:t>23/10/16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46BE-35E7-4479-B5C0-C22411DA4C1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0084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5863-4C56-4AC1-86E9-29DCE4D096BE}" type="datetimeFigureOut">
              <a:rPr lang="es-ES" smtClean="0"/>
              <a:t>23/10/16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46BE-35E7-4479-B5C0-C22411DA4C1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2186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5863-4C56-4AC1-86E9-29DCE4D096BE}" type="datetimeFigureOut">
              <a:rPr lang="es-ES" smtClean="0"/>
              <a:t>23/10/16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46BE-35E7-4479-B5C0-C22411DA4C1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7890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5B90E5-869F-43D1-8053-0E6F3FF701BE}" type="slidenum">
              <a:rPr lang="es-CO"/>
              <a:pPr>
                <a:defRPr/>
              </a:pPr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692127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6964" y="274321"/>
            <a:ext cx="8230073" cy="1144039"/>
          </a:xfrm>
          <a:prstGeom prst="rect">
            <a:avLst/>
          </a:prstGeom>
        </p:spPr>
        <p:txBody>
          <a:bodyPr lIns="90507" tIns="45254" rIns="90507" bIns="45254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456964" y="1600720"/>
            <a:ext cx="8230073" cy="4524721"/>
          </a:xfrm>
          <a:prstGeom prst="rect">
            <a:avLst/>
          </a:prstGeom>
        </p:spPr>
        <p:txBody>
          <a:bodyPr lIns="90507" tIns="45254" rIns="90507" bIns="45254"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4266040" y="6222077"/>
            <a:ext cx="431664" cy="397453"/>
          </a:xfrm>
          <a:prstGeom prst="rect">
            <a:avLst/>
          </a:prstGeom>
        </p:spPr>
        <p:txBody>
          <a:bodyPr lIns="90507" tIns="45254" rIns="90507" bIns="45254"/>
          <a:lstStyle>
            <a:lvl1pPr>
              <a:defRPr/>
            </a:lvl1pPr>
          </a:lstStyle>
          <a:p>
            <a:fld id="{1129216C-E158-4776-B35F-51F583A84D52}" type="slidenum">
              <a:rPr lang="es-ES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437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imágenes prediseñadas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C6E7BFE-7057-5245-B9C8-944F67D6BE49}" type="slidenum">
              <a:rPr lang="es-ES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31538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34" y="381000"/>
            <a:ext cx="7789333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438400" y="1981200"/>
            <a:ext cx="3009900" cy="41148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83767" y="1981200"/>
            <a:ext cx="30099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9163242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2441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3DE626E-4E32-4519-BC79-BB4D68EECCAA}" type="datetime1">
              <a:rPr lang="es-CO"/>
              <a:pPr>
                <a:defRPr/>
              </a:pPr>
              <a:t>23/10/16</a:t>
            </a:fld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s-ES"/>
              <a:t>Diana Margarita Salej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0F29A-8309-432D-A5DF-F8F3FCE3C49E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7979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4955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5863-4C56-4AC1-86E9-29DCE4D096BE}" type="datetimeFigureOut">
              <a:rPr lang="es-ES" smtClean="0"/>
              <a:t>23/10/16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46BE-35E7-4479-B5C0-C22411DA4C1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6709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5863-4C56-4AC1-86E9-29DCE4D096BE}" type="datetimeFigureOut">
              <a:rPr lang="es-ES" smtClean="0"/>
              <a:t>23/10/16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46BE-35E7-4479-B5C0-C22411DA4C1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0169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5863-4C56-4AC1-86E9-29DCE4D096BE}" type="datetimeFigureOut">
              <a:rPr lang="es-ES" smtClean="0"/>
              <a:t>23/10/16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46BE-35E7-4479-B5C0-C22411DA4C1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6253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5863-4C56-4AC1-86E9-29DCE4D096BE}" type="datetimeFigureOut">
              <a:rPr lang="es-ES" smtClean="0"/>
              <a:t>23/10/16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46BE-35E7-4479-B5C0-C22411DA4C1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9179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5863-4C56-4AC1-86E9-29DCE4D096BE}" type="datetimeFigureOut">
              <a:rPr lang="es-ES" smtClean="0"/>
              <a:t>23/10/16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46BE-35E7-4479-B5C0-C22411DA4C1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0205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5863-4C56-4AC1-86E9-29DCE4D096BE}" type="datetimeFigureOut">
              <a:rPr lang="es-ES" smtClean="0"/>
              <a:t>23/10/16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46BE-35E7-4479-B5C0-C22411DA4C1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368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5863-4C56-4AC1-86E9-29DCE4D096BE}" type="datetimeFigureOut">
              <a:rPr lang="es-ES" smtClean="0"/>
              <a:t>23/10/16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46BE-35E7-4479-B5C0-C22411DA4C1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0204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5863-4C56-4AC1-86E9-29DCE4D096BE}" type="datetimeFigureOut">
              <a:rPr lang="es-ES" smtClean="0"/>
              <a:t>23/10/16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46BE-35E7-4479-B5C0-C22411DA4C1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4774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C5863-4C56-4AC1-86E9-29DCE4D096BE}" type="datetimeFigureOut">
              <a:rPr lang="es-ES" smtClean="0"/>
              <a:t>23/10/16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746BE-35E7-4479-B5C0-C22411DA4C1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741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microsoft.com/office/2007/relationships/hdphoto" Target="../media/hdphoto3.wdp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Relationship Id="rId3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Relationship Id="rId3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3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Relationship Id="rId3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Relationship Id="rId3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Relationship Id="rId3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4.png"/><Relationship Id="rId3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5.png"/><Relationship Id="rId3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6.png"/><Relationship Id="rId3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Relationship Id="rId3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Relationship Id="rId3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Relationship Id="rId3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Relationship Id="rId3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Relationship Id="rId3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Relationship Id="rId3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Relationship Id="rId3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Relationship Id="rId3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file:///\\localhost\Users\dianasalej\Desktop\Allianz\Avanzado\%25C2%25A81%20IE%20di%25C3%25A1logo%20interno%25C2%25A8%20por%20Bernardo%20Stamateas%20en%20Canal%2026.mp4" TargetMode="External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Relationship Id="rId3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Relationship Id="rId3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4.png"/><Relationship Id="rId3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4" Type="http://schemas.openxmlformats.org/officeDocument/2006/relationships/image" Target="../media/image56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Relationship Id="rId3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file:///\\localhost\Users\dianasalej\Desktop\Allianz\Avanzado\%25C2%25A81%20IE%20di%25C3%25A1logo%20interno%25C2%25A8%20por%20Bernardo%20Stamateas%20en%20Canal%2026.mp4" TargetMode="External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1.jpeg"/><Relationship Id="rId5" Type="http://schemas.openxmlformats.org/officeDocument/2006/relationships/image" Target="../media/image62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file:///\\localhost\Users\dianasalej\Desktop\Allianz\Avanzado\%25C2%25A81%20IE%20di%25C3%25A1logo%20interno%25C2%25A8%20por%20Bernardo%20Stamateas%20en%20Canal%2026.mp4" TargetMode="External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file:///\\localhost\Users\dianasalej\Desktop\Allianz\Avanzado\-El%20disfraz%20de%20Castor-.mp4" TargetMode="External"/><Relationship Id="rId4" Type="http://schemas.openxmlformats.org/officeDocument/2006/relationships/image" Target="../media/image14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e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1518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507945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4119215"/>
            <a:ext cx="9144000" cy="1470025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CO" sz="5400" b="1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PROGRAMA DE LIDERAZGO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79512" y="5157192"/>
            <a:ext cx="8784976" cy="1752600"/>
          </a:xfrm>
        </p:spPr>
        <p:txBody>
          <a:bodyPr>
            <a:normAutofit/>
          </a:bodyPr>
          <a:lstStyle/>
          <a:p>
            <a:r>
              <a:rPr lang="es-CO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SOMOS LÍDERES TRANSFORMACIONALES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94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Rectángulo"/>
          <p:cNvSpPr/>
          <p:nvPr/>
        </p:nvSpPr>
        <p:spPr>
          <a:xfrm>
            <a:off x="0" y="332656"/>
            <a:ext cx="914400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</a:t>
            </a:r>
            <a:r>
              <a:rPr lang="es-CO" sz="36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aso # 2 Parafrasee y Estimule</a:t>
            </a:r>
            <a:endParaRPr lang="es-CO" sz="3600" b="1" spc="50" dirty="0">
              <a:ln w="11430"/>
              <a:solidFill>
                <a:srgbClr val="00378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19" name="18 Conector recto"/>
          <p:cNvCxnSpPr/>
          <p:nvPr/>
        </p:nvCxnSpPr>
        <p:spPr>
          <a:xfrm>
            <a:off x="755576" y="908720"/>
            <a:ext cx="756084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8828087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B53B4B6-FF5C-4F32-8232-544A8038F059}" type="slidenum">
              <a:rPr lang="en-US"/>
              <a:pPr/>
              <a:t>10</a:t>
            </a:fld>
            <a:endParaRPr lang="en-US" dirty="0"/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59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encrypted-tbn0.gstatic.com/images?q=tbn:ANd9GcSUsnFMnr_i0FOsJgISVhK1448bRqPp_WCEb9b8ndiwrv8DuWvmF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75" y="1374878"/>
            <a:ext cx="5664200" cy="465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141239" y="5013176"/>
            <a:ext cx="6815137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s-ES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cs typeface="+mn-cs"/>
              </a:rPr>
              <a:t>Acompasamiento y </a:t>
            </a:r>
            <a:r>
              <a:rPr lang="es-ES" sz="4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cs typeface="+mn-cs"/>
              </a:rPr>
              <a:t>Raport</a:t>
            </a:r>
            <a:endParaRPr lang="es-ES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B53B4B6-FF5C-4F32-8232-544A8038F059}" type="slidenum">
              <a:rPr lang="en-US"/>
              <a:pPr/>
              <a:t>11</a:t>
            </a:fld>
            <a:endParaRPr lang="en-US" dirty="0"/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54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5 Grupo"/>
          <p:cNvGrpSpPr>
            <a:grpSpLocks/>
          </p:cNvGrpSpPr>
          <p:nvPr/>
        </p:nvGrpSpPr>
        <p:grpSpPr bwMode="auto">
          <a:xfrm>
            <a:off x="177800" y="1196752"/>
            <a:ext cx="8788400" cy="5256584"/>
            <a:chOff x="597198" y="1196752"/>
            <a:chExt cx="7863234" cy="4836408"/>
          </a:xfrm>
        </p:grpSpPr>
        <p:sp>
          <p:nvSpPr>
            <p:cNvPr id="4" name="3 Rectángulo redondeado"/>
            <p:cNvSpPr/>
            <p:nvPr/>
          </p:nvSpPr>
          <p:spPr>
            <a:xfrm>
              <a:off x="597198" y="1196752"/>
              <a:ext cx="7863234" cy="223224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/>
            </a:p>
          </p:txBody>
        </p:sp>
        <p:sp>
          <p:nvSpPr>
            <p:cNvPr id="3" name="2 Rectángulo redondeado"/>
            <p:cNvSpPr/>
            <p:nvPr/>
          </p:nvSpPr>
          <p:spPr>
            <a:xfrm>
              <a:off x="1028735" y="3956863"/>
              <a:ext cx="1865199" cy="1560369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/>
            </a:p>
          </p:txBody>
        </p:sp>
        <p:sp>
          <p:nvSpPr>
            <p:cNvPr id="2" name="1 Documento"/>
            <p:cNvSpPr/>
            <p:nvPr/>
          </p:nvSpPr>
          <p:spPr>
            <a:xfrm>
              <a:off x="683568" y="3718084"/>
              <a:ext cx="1512168" cy="434369"/>
            </a:xfrm>
            <a:prstGeom prst="flowChartDocument">
              <a:avLst/>
            </a:prstGeom>
            <a:solidFill>
              <a:schemeClr val="accent5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/>
            </a:p>
          </p:txBody>
        </p:sp>
        <p:sp>
          <p:nvSpPr>
            <p:cNvPr id="5" name="AutoShape 3"/>
            <p:cNvSpPr>
              <a:spLocks noChangeArrowheads="1"/>
            </p:cNvSpPr>
            <p:nvPr/>
          </p:nvSpPr>
          <p:spPr bwMode="auto">
            <a:xfrm>
              <a:off x="971600" y="1340768"/>
              <a:ext cx="7128792" cy="520639"/>
            </a:xfrm>
            <a:prstGeom prst="rect">
              <a:avLst/>
            </a:prstGeom>
            <a:noFill/>
            <a:ln w="12700">
              <a:noFill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lIns="90473" tIns="44442" rIns="90473" bIns="44442">
              <a:spAutoFit/>
            </a:bodyPr>
            <a:lstStyle/>
            <a:p>
              <a:pPr algn="ctr" defTabSz="914501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s-CO" sz="1400" dirty="0">
                  <a:cs typeface="+mn-cs"/>
                </a:rPr>
                <a:t>Cuando la respuesta a una solicitud es un “no podemos”, existen habilidades para exponer otras alternativas. No diga lo que no puede hacer; plantee lo que puede hacer.</a:t>
              </a:r>
            </a:p>
          </p:txBody>
        </p:sp>
        <p:sp>
          <p:nvSpPr>
            <p:cNvPr id="45069" name="Text Box 8"/>
            <p:cNvSpPr txBox="1">
              <a:spLocks noChangeArrowheads="1"/>
            </p:cNvSpPr>
            <p:nvPr/>
          </p:nvSpPr>
          <p:spPr bwMode="auto">
            <a:xfrm>
              <a:off x="1173262" y="1906599"/>
              <a:ext cx="6927130" cy="340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373" tIns="46186" rIns="92373" bIns="46186">
              <a:spAutoFit/>
            </a:bodyPr>
            <a:lstStyle>
              <a:lvl1pPr defTabSz="923925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923925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923925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923925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923925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9239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9239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9239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9239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s-ES" altLang="es-CO" dirty="0">
                  <a:latin typeface="Berlin Sans FB Demi" pitchFamily="34" charset="0"/>
                </a:rPr>
                <a:t>Haga de un </a:t>
              </a:r>
              <a:r>
                <a:rPr lang="es-ES" altLang="es-CO" b="1" dirty="0">
                  <a:latin typeface="Berlin Sans FB Demi" pitchFamily="34" charset="0"/>
                </a:rPr>
                <a:t>NO</a:t>
              </a:r>
              <a:r>
                <a:rPr lang="es-ES" altLang="es-CO" dirty="0">
                  <a:latin typeface="Berlin Sans FB Demi" pitchFamily="34" charset="0"/>
                </a:rPr>
                <a:t> un </a:t>
              </a:r>
              <a:r>
                <a:rPr lang="es-ES" altLang="es-CO" b="1" u="sng" dirty="0">
                  <a:latin typeface="Berlin Sans FB Demi" pitchFamily="34" charset="0"/>
                </a:rPr>
                <a:t>SÍ  Condicional</a:t>
              </a:r>
              <a:r>
                <a:rPr lang="es-ES" altLang="es-CO" dirty="0">
                  <a:latin typeface="Berlin Sans FB Demi" pitchFamily="34" charset="0"/>
                </a:rPr>
                <a:t> en el tiempo</a:t>
              </a:r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1173873" y="2420469"/>
              <a:ext cx="2822299" cy="7375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1405" tIns="44900" rIns="91405" bIns="44900">
              <a:spAutoFit/>
            </a:bodyPr>
            <a:lstStyle/>
            <a:p>
              <a:pPr marL="990600" indent="-990600" algn="just" defTabSz="92392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1400" b="1" dirty="0">
                  <a:cs typeface="+mn-cs"/>
                </a:rPr>
                <a:t>NO DIGA</a:t>
              </a:r>
            </a:p>
            <a:p>
              <a:pPr algn="just" defTabSz="92392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1400" dirty="0">
                  <a:cs typeface="+mn-cs"/>
                </a:rPr>
                <a:t>No podremos estudiar su solicitud antes de una semana.</a:t>
              </a:r>
            </a:p>
          </p:txBody>
        </p:sp>
        <p:pic>
          <p:nvPicPr>
            <p:cNvPr id="45071" name="Picture 4" descr="http://upload.wikimedia.org/wikipedia/commons/2/27/Equis_roja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437816"/>
              <a:ext cx="413095" cy="560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2" name="Picture 2" descr="http://dolordeamor.com/superalainfidelidad/imagenes/ok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1414" y="2474451"/>
              <a:ext cx="450626" cy="611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73" name="16 CuadroTexto"/>
            <p:cNvSpPr txBox="1">
              <a:spLocks noChangeArrowheads="1"/>
            </p:cNvSpPr>
            <p:nvPr/>
          </p:nvSpPr>
          <p:spPr bwMode="auto">
            <a:xfrm>
              <a:off x="683568" y="3718084"/>
              <a:ext cx="15121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s-ES_tradnl" altLang="es-CO" sz="1400" b="1">
                  <a:latin typeface="Calibri" pitchFamily="34" charset="0"/>
                </a:rPr>
                <a:t>Confirme</a:t>
              </a:r>
              <a:endParaRPr lang="es-CO" altLang="es-CO" sz="1400" b="1">
                <a:latin typeface="Calibri" pitchFamily="34" charset="0"/>
              </a:endParaRPr>
            </a:p>
          </p:txBody>
        </p:sp>
        <p:sp>
          <p:nvSpPr>
            <p:cNvPr id="45074" name="17 CuadroTexto"/>
            <p:cNvSpPr txBox="1">
              <a:spLocks noChangeArrowheads="1"/>
            </p:cNvSpPr>
            <p:nvPr/>
          </p:nvSpPr>
          <p:spPr bwMode="auto">
            <a:xfrm>
              <a:off x="1065490" y="4150132"/>
              <a:ext cx="1778318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s-CO" altLang="es-CO" sz="1400"/>
                <a:t>Repita en sus propias palabras lo que usted interpretó del mensaje que recibió</a:t>
              </a:r>
              <a:endParaRPr lang="es-CO" altLang="es-CO" sz="1400">
                <a:latin typeface="Calibri" pitchFamily="34" charset="0"/>
              </a:endParaRPr>
            </a:p>
          </p:txBody>
        </p:sp>
        <p:sp>
          <p:nvSpPr>
            <p:cNvPr id="20" name="19 Rectángulo redondeado"/>
            <p:cNvSpPr/>
            <p:nvPr/>
          </p:nvSpPr>
          <p:spPr>
            <a:xfrm>
              <a:off x="3714913" y="4119270"/>
              <a:ext cx="1865199" cy="1560368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/>
            </a:p>
          </p:txBody>
        </p:sp>
        <p:sp>
          <p:nvSpPr>
            <p:cNvPr id="21" name="20 Documento"/>
            <p:cNvSpPr/>
            <p:nvPr/>
          </p:nvSpPr>
          <p:spPr>
            <a:xfrm>
              <a:off x="3369746" y="3945373"/>
              <a:ext cx="1512168" cy="434369"/>
            </a:xfrm>
            <a:prstGeom prst="flowChartDocument">
              <a:avLst/>
            </a:prstGeom>
            <a:solidFill>
              <a:schemeClr val="accent6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/>
            </a:p>
          </p:txBody>
        </p:sp>
        <p:sp>
          <p:nvSpPr>
            <p:cNvPr id="45079" name="21 CuadroTexto"/>
            <p:cNvSpPr txBox="1">
              <a:spLocks noChangeArrowheads="1"/>
            </p:cNvSpPr>
            <p:nvPr/>
          </p:nvSpPr>
          <p:spPr bwMode="auto">
            <a:xfrm>
              <a:off x="3297738" y="3930066"/>
              <a:ext cx="166736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s-ES_tradnl" altLang="es-CO" sz="1400" b="1" dirty="0">
                  <a:latin typeface="Calibri" pitchFamily="34" charset="0"/>
                </a:rPr>
                <a:t>Exprese su opinión</a:t>
              </a:r>
              <a:endParaRPr lang="es-CO" altLang="es-CO" sz="1400" b="1" dirty="0">
                <a:latin typeface="Calibri" pitchFamily="34" charset="0"/>
              </a:endParaRPr>
            </a:p>
          </p:txBody>
        </p:sp>
        <p:sp>
          <p:nvSpPr>
            <p:cNvPr id="45080" name="22 CuadroTexto"/>
            <p:cNvSpPr txBox="1">
              <a:spLocks noChangeArrowheads="1"/>
            </p:cNvSpPr>
            <p:nvPr/>
          </p:nvSpPr>
          <p:spPr bwMode="auto">
            <a:xfrm>
              <a:off x="3751668" y="4294643"/>
              <a:ext cx="1778318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s-CO" altLang="es-CO" sz="1400" dirty="0">
                  <a:latin typeface="Calibri" pitchFamily="34" charset="0"/>
                </a:rPr>
                <a:t>Dé su punto de vista sobre el tema que se está tratando indicando puntos de acuerdo y desacuerdo.</a:t>
              </a:r>
            </a:p>
          </p:txBody>
        </p:sp>
        <p:sp>
          <p:nvSpPr>
            <p:cNvPr id="24" name="23 Rectángulo redondeado"/>
            <p:cNvSpPr/>
            <p:nvPr/>
          </p:nvSpPr>
          <p:spPr>
            <a:xfrm>
              <a:off x="6235193" y="4472791"/>
              <a:ext cx="1865199" cy="1560369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/>
            </a:p>
          </p:txBody>
        </p:sp>
        <p:sp>
          <p:nvSpPr>
            <p:cNvPr id="25" name="24 Documento"/>
            <p:cNvSpPr/>
            <p:nvPr/>
          </p:nvSpPr>
          <p:spPr>
            <a:xfrm>
              <a:off x="5890026" y="4234012"/>
              <a:ext cx="1512168" cy="434369"/>
            </a:xfrm>
            <a:prstGeom prst="flowChartDocument">
              <a:avLst/>
            </a:prstGeom>
            <a:solidFill>
              <a:schemeClr val="accent3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/>
            </a:p>
          </p:txBody>
        </p:sp>
        <p:sp>
          <p:nvSpPr>
            <p:cNvPr id="45085" name="25 CuadroTexto"/>
            <p:cNvSpPr txBox="1">
              <a:spLocks noChangeArrowheads="1"/>
            </p:cNvSpPr>
            <p:nvPr/>
          </p:nvSpPr>
          <p:spPr bwMode="auto">
            <a:xfrm>
              <a:off x="5818018" y="4256440"/>
              <a:ext cx="166736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s-ES_tradnl" altLang="es-CO" sz="1400" b="1">
                  <a:latin typeface="Calibri" pitchFamily="34" charset="0"/>
                </a:rPr>
                <a:t>Concluya</a:t>
              </a:r>
              <a:endParaRPr lang="es-CO" altLang="es-CO" sz="1400" b="1">
                <a:latin typeface="Calibri" pitchFamily="34" charset="0"/>
              </a:endParaRPr>
            </a:p>
          </p:txBody>
        </p:sp>
        <p:sp>
          <p:nvSpPr>
            <p:cNvPr id="45086" name="26 CuadroTexto"/>
            <p:cNvSpPr txBox="1">
              <a:spLocks noChangeArrowheads="1"/>
            </p:cNvSpPr>
            <p:nvPr/>
          </p:nvSpPr>
          <p:spPr bwMode="auto">
            <a:xfrm>
              <a:off x="6271948" y="4719593"/>
              <a:ext cx="1778318" cy="1169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s-CO" altLang="es-CO" sz="1400" dirty="0">
                  <a:latin typeface="Calibri" pitchFamily="34" charset="0"/>
                </a:rPr>
                <a:t>Realice un resumen de los acuerdos o aspectos importantes de la conversación.</a:t>
              </a:r>
            </a:p>
          </p:txBody>
        </p:sp>
        <p:sp>
          <p:nvSpPr>
            <p:cNvPr id="28" name="Rectangle 9"/>
            <p:cNvSpPr>
              <a:spLocks noChangeArrowheads="1"/>
            </p:cNvSpPr>
            <p:nvPr/>
          </p:nvSpPr>
          <p:spPr bwMode="auto">
            <a:xfrm>
              <a:off x="5004643" y="2493829"/>
              <a:ext cx="3239891" cy="7355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1405" tIns="44900" rIns="91405" bIns="44900">
              <a:spAutoFit/>
            </a:bodyPr>
            <a:lstStyle/>
            <a:p>
              <a:pPr marL="631825" indent="-631825" defTabSz="92392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1400" b="1" dirty="0">
                  <a:cs typeface="+mn-cs"/>
                </a:rPr>
                <a:t>DIGA </a:t>
              </a:r>
              <a:endParaRPr lang="es-CO" sz="1400" dirty="0">
                <a:cs typeface="+mn-cs"/>
              </a:endParaRPr>
            </a:p>
            <a:p>
              <a:pPr defTabSz="92392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1400" dirty="0">
                  <a:cs typeface="+mn-cs"/>
                </a:rPr>
                <a:t>Le garantizamos una respuesta a su solicitud para el próximo martes.</a:t>
              </a:r>
            </a:p>
          </p:txBody>
        </p:sp>
      </p:grpSp>
      <p:sp>
        <p:nvSpPr>
          <p:cNvPr id="23" name="22 Rectángulo"/>
          <p:cNvSpPr/>
          <p:nvPr/>
        </p:nvSpPr>
        <p:spPr>
          <a:xfrm>
            <a:off x="0" y="332656"/>
            <a:ext cx="914400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</a:t>
            </a:r>
            <a:r>
              <a:rPr lang="es-CO" sz="36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aso # 3 Hable en Positivo</a:t>
            </a:r>
            <a:endParaRPr lang="es-CO" sz="3600" b="1" spc="50" dirty="0">
              <a:ln w="11430"/>
              <a:solidFill>
                <a:srgbClr val="00378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26" name="25 Conector recto"/>
          <p:cNvCxnSpPr/>
          <p:nvPr/>
        </p:nvCxnSpPr>
        <p:spPr>
          <a:xfrm>
            <a:off x="755576" y="908720"/>
            <a:ext cx="756084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7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B53B4B6-FF5C-4F32-8232-544A8038F059}" type="slidenum">
              <a:rPr lang="en-US"/>
              <a:pPr/>
              <a:t>12</a:t>
            </a:fld>
            <a:endParaRPr lang="en-US" dirty="0"/>
          </a:p>
        </p:txBody>
      </p:sp>
      <p:pic>
        <p:nvPicPr>
          <p:cNvPr id="29" name="Picture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1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528" y="620688"/>
            <a:ext cx="8064896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+mj-lt"/>
              <a:buAutoNum type="alphaLcPeriod"/>
            </a:pPr>
            <a:endParaRPr lang="es-CO" sz="900" dirty="0"/>
          </a:p>
          <a:p>
            <a:pPr marL="342900" indent="-342900">
              <a:buFont typeface="+mj-lt"/>
              <a:buAutoNum type="arabicPeriod"/>
            </a:pPr>
            <a:endParaRPr lang="es-CO" sz="1400" dirty="0"/>
          </a:p>
        </p:txBody>
      </p:sp>
      <p:pic>
        <p:nvPicPr>
          <p:cNvPr id="4" name="Picture 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  <p:sp>
        <p:nvSpPr>
          <p:cNvPr id="9" name="Marcador de contenido 8"/>
          <p:cNvSpPr>
            <a:spLocks noGrp="1"/>
          </p:cNvSpPr>
          <p:nvPr>
            <p:ph sz="half" idx="1"/>
          </p:nvPr>
        </p:nvSpPr>
        <p:spPr>
          <a:xfrm>
            <a:off x="457200" y="1279301"/>
            <a:ext cx="4038600" cy="4525963"/>
          </a:xfrm>
        </p:spPr>
        <p:txBody>
          <a:bodyPr>
            <a:normAutofit lnSpcReduction="10000"/>
          </a:bodyPr>
          <a:lstStyle/>
          <a:p>
            <a:pPr lvl="0">
              <a:buFont typeface="+mj-lt"/>
              <a:buAutoNum type="arabicPeriod"/>
            </a:pPr>
            <a:r>
              <a:rPr lang="es-CO" sz="1400" dirty="0"/>
              <a:t>Cuando opero un equipo nuevo, generalmente: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CO" sz="1400" dirty="0"/>
              <a:t>Empiezo por leer las instrucciones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CO" sz="1400" dirty="0"/>
              <a:t>Escucho una explicación de alguien que ha usado el equipo antes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CO" sz="1400" dirty="0"/>
              <a:t>Empiezo a usarlo para familiarizarme con la operación</a:t>
            </a:r>
          </a:p>
          <a:p>
            <a:pPr marL="800100" lvl="1" indent="-342900">
              <a:buFont typeface="+mj-lt"/>
              <a:buAutoNum type="alphaLcPeriod"/>
            </a:pPr>
            <a:endParaRPr lang="es-CO" sz="900" dirty="0"/>
          </a:p>
          <a:p>
            <a:pPr>
              <a:buFont typeface="+mj-lt"/>
              <a:buAutoNum type="arabicPeriod"/>
            </a:pPr>
            <a:r>
              <a:rPr lang="es-CO" sz="1400" dirty="0"/>
              <a:t>Cuando quiero averiguar cómo llegar a un lugar, usualmente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CO" sz="1400" dirty="0"/>
              <a:t>veo un mapa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CO" sz="1400" dirty="0"/>
              <a:t>le pregunto a alguien para que me explique cómo llegar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CO" sz="1400" dirty="0"/>
              <a:t>sigo a mi instinto y tal vez utilice una brújula</a:t>
            </a:r>
          </a:p>
          <a:p>
            <a:pPr marL="800100" lvl="1" indent="-342900">
              <a:buFont typeface="+mj-lt"/>
              <a:buAutoNum type="alphaLcPeriod"/>
            </a:pPr>
            <a:endParaRPr lang="es-CO" sz="900" dirty="0"/>
          </a:p>
          <a:p>
            <a:pPr>
              <a:buFont typeface="+mj-lt"/>
              <a:buAutoNum type="arabicPeriod"/>
            </a:pPr>
            <a:r>
              <a:rPr lang="es-CO" sz="1400" dirty="0"/>
              <a:t>Cuando preparo un platillo, me gusta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CO" sz="1400" dirty="0"/>
              <a:t>seguir una receta escrita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CO" sz="1400" dirty="0"/>
              <a:t>hablarle a alguien para que me explique los detalles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CO" sz="1400" dirty="0"/>
              <a:t>guiarme por mi gusto, experimentando mientras cocino</a:t>
            </a:r>
          </a:p>
          <a:p>
            <a:endParaRPr lang="es-CO" dirty="0"/>
          </a:p>
        </p:txBody>
      </p:sp>
      <p:sp>
        <p:nvSpPr>
          <p:cNvPr id="10" name="Marcador de contenido 9"/>
          <p:cNvSpPr>
            <a:spLocks noGrp="1"/>
          </p:cNvSpPr>
          <p:nvPr>
            <p:ph sz="half" idx="2"/>
          </p:nvPr>
        </p:nvSpPr>
        <p:spPr>
          <a:xfrm>
            <a:off x="4648200" y="1279301"/>
            <a:ext cx="4038600" cy="4525963"/>
          </a:xfrm>
        </p:spPr>
        <p:txBody>
          <a:bodyPr>
            <a:normAutofit lnSpcReduction="10000"/>
          </a:bodyPr>
          <a:lstStyle/>
          <a:p>
            <a:pPr>
              <a:buFont typeface="+mj-lt"/>
              <a:buAutoNum type="arabicPeriod" startAt="4"/>
            </a:pPr>
            <a:r>
              <a:rPr lang="es-CO" sz="1400" dirty="0"/>
              <a:t>Si le enseno a alguien a hacer una cosa , tiendo a</a:t>
            </a:r>
          </a:p>
          <a:p>
            <a:pPr marL="800100" lvl="1" indent="-342900">
              <a:buFont typeface="+mj-lt"/>
              <a:buAutoNum type="arabicPeriod" startAt="4"/>
            </a:pPr>
            <a:r>
              <a:rPr lang="es-CO" sz="1400" dirty="0"/>
              <a:t>Escribirle las instrucciones</a:t>
            </a:r>
          </a:p>
          <a:p>
            <a:pPr marL="800100" lvl="1" indent="-342900">
              <a:buFont typeface="+mj-lt"/>
              <a:buAutoNum type="arabicPeriod" startAt="4"/>
            </a:pPr>
            <a:r>
              <a:rPr lang="es-CO" sz="1400" dirty="0"/>
              <a:t>Darle una explicación verbal</a:t>
            </a:r>
          </a:p>
          <a:p>
            <a:pPr marL="800100" lvl="1" indent="-342900">
              <a:buFont typeface="+mj-lt"/>
              <a:buAutoNum type="arabicPeriod" startAt="4"/>
            </a:pPr>
            <a:r>
              <a:rPr lang="es-CO" sz="1400" dirty="0"/>
              <a:t>Mostrarle como hacerlo, y luego dejarlo que lo haga</a:t>
            </a:r>
          </a:p>
          <a:p>
            <a:pPr marL="800100" lvl="1" indent="-342900">
              <a:buFont typeface="+mj-lt"/>
              <a:buAutoNum type="arabicPeriod" startAt="4"/>
            </a:pPr>
            <a:endParaRPr lang="es-CO" sz="900" dirty="0"/>
          </a:p>
          <a:p>
            <a:pPr>
              <a:buFont typeface="+mj-lt"/>
              <a:buAutoNum type="arabicPeriod" startAt="4"/>
            </a:pPr>
            <a:r>
              <a:rPr lang="es-CO" sz="1400" dirty="0"/>
              <a:t>Frecuentemente digo</a:t>
            </a:r>
          </a:p>
          <a:p>
            <a:pPr marL="800100" lvl="1" indent="-342900">
              <a:buFont typeface="+mj-lt"/>
              <a:buAutoNum type="arabicPeriod" startAt="4"/>
            </a:pPr>
            <a:r>
              <a:rPr lang="es-CO" sz="1400" dirty="0"/>
              <a:t>“Observa como lo hago”</a:t>
            </a:r>
          </a:p>
          <a:p>
            <a:pPr marL="800100" lvl="1" indent="-342900">
              <a:buFont typeface="+mj-lt"/>
              <a:buAutoNum type="arabicPeriod" startAt="4"/>
            </a:pPr>
            <a:r>
              <a:rPr lang="es-CO" sz="1400" dirty="0"/>
              <a:t>“Déjame explicarte” </a:t>
            </a:r>
          </a:p>
          <a:p>
            <a:pPr marL="800100" lvl="1" indent="-342900">
              <a:buFont typeface="+mj-lt"/>
              <a:buAutoNum type="arabicPeriod" startAt="4"/>
            </a:pPr>
            <a:r>
              <a:rPr lang="es-CO" sz="1400" dirty="0"/>
              <a:t>“Inténtalo”</a:t>
            </a:r>
          </a:p>
          <a:p>
            <a:pPr marL="800100" lvl="1" indent="-342900">
              <a:buFont typeface="+mj-lt"/>
              <a:buAutoNum type="arabicPeriod" startAt="4"/>
            </a:pPr>
            <a:endParaRPr lang="es-CO" sz="900" dirty="0"/>
          </a:p>
          <a:p>
            <a:pPr>
              <a:buFont typeface="+mj-lt"/>
              <a:buAutoNum type="arabicPeriod" startAt="4"/>
            </a:pPr>
            <a:r>
              <a:rPr lang="es-CO" sz="1400" dirty="0"/>
              <a:t>En mis ratos libres, lo que más disfruto es</a:t>
            </a:r>
          </a:p>
          <a:p>
            <a:pPr marL="800100" lvl="1" indent="-342900">
              <a:buFont typeface="+mj-lt"/>
              <a:buAutoNum type="arabicPeriod" startAt="4"/>
            </a:pPr>
            <a:r>
              <a:rPr lang="es-CO" sz="1400" dirty="0"/>
              <a:t>Ir a museos y galerías</a:t>
            </a:r>
          </a:p>
          <a:p>
            <a:pPr marL="800100" lvl="1" indent="-342900">
              <a:buFont typeface="+mj-lt"/>
              <a:buAutoNum type="arabicPeriod" startAt="4"/>
            </a:pPr>
            <a:r>
              <a:rPr lang="es-CO" sz="1400" dirty="0"/>
              <a:t>Escuchar música y hablar con mis amigos</a:t>
            </a:r>
          </a:p>
          <a:p>
            <a:pPr marL="800100" lvl="1" indent="-342900">
              <a:buFont typeface="+mj-lt"/>
              <a:buAutoNum type="arabicPeriod" startAt="4"/>
            </a:pPr>
            <a:r>
              <a:rPr lang="es-CO" sz="1400" dirty="0"/>
              <a:t>Practicar algún deporte o armar algo</a:t>
            </a:r>
            <a:endParaRPr lang="es-CO" dirty="0"/>
          </a:p>
        </p:txBody>
      </p:sp>
      <p:sp>
        <p:nvSpPr>
          <p:cNvPr id="11" name="22 Rectángulo"/>
          <p:cNvSpPr/>
          <p:nvPr/>
        </p:nvSpPr>
        <p:spPr>
          <a:xfrm>
            <a:off x="0" y="332656"/>
            <a:ext cx="914400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</a:t>
            </a:r>
            <a:r>
              <a:rPr lang="es-CO" sz="36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istemas representacionales</a:t>
            </a:r>
          </a:p>
        </p:txBody>
      </p:sp>
      <p:cxnSp>
        <p:nvCxnSpPr>
          <p:cNvPr id="12" name="25 Conector recto"/>
          <p:cNvCxnSpPr/>
          <p:nvPr/>
        </p:nvCxnSpPr>
        <p:spPr>
          <a:xfrm>
            <a:off x="755576" y="908720"/>
            <a:ext cx="756084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487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528" y="620688"/>
            <a:ext cx="8064896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+mj-lt"/>
              <a:buAutoNum type="alphaLcPeriod"/>
            </a:pPr>
            <a:endParaRPr lang="es-CO" sz="900" dirty="0"/>
          </a:p>
          <a:p>
            <a:pPr marL="342900" indent="-342900">
              <a:buFont typeface="+mj-lt"/>
              <a:buAutoNum type="arabicPeriod"/>
            </a:pPr>
            <a:endParaRPr lang="es-CO" sz="1400" dirty="0"/>
          </a:p>
        </p:txBody>
      </p:sp>
      <p:pic>
        <p:nvPicPr>
          <p:cNvPr id="4" name="Picture 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  <p:sp>
        <p:nvSpPr>
          <p:cNvPr id="9" name="Marcador de contenido 8"/>
          <p:cNvSpPr>
            <a:spLocks noGrp="1"/>
          </p:cNvSpPr>
          <p:nvPr>
            <p:ph sz="half" idx="1"/>
          </p:nvPr>
        </p:nvSpPr>
        <p:spPr>
          <a:xfrm>
            <a:off x="457200" y="1279301"/>
            <a:ext cx="4038600" cy="4525963"/>
          </a:xfrm>
        </p:spPr>
        <p:txBody>
          <a:bodyPr>
            <a:normAutofit lnSpcReduction="10000"/>
          </a:bodyPr>
          <a:lstStyle/>
          <a:p>
            <a:pPr lvl="0">
              <a:buFont typeface="+mj-lt"/>
              <a:buAutoNum type="arabicPeriod" startAt="7"/>
            </a:pPr>
            <a:r>
              <a:rPr lang="es-CO" sz="1400" dirty="0"/>
              <a:t>Cuando voy a comprar una prenda, generalmente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CO" sz="1400" dirty="0"/>
              <a:t>Me imagino cómo me veré con la prenda puesta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CO" sz="1400" dirty="0"/>
              <a:t>Le pido su opinión a alguien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CO" sz="1400" dirty="0"/>
              <a:t>Me la pruebo y decido si me gusta </a:t>
            </a:r>
          </a:p>
          <a:p>
            <a:pPr marL="800100" lvl="1" indent="-342900">
              <a:buFont typeface="+mj-lt"/>
              <a:buAutoNum type="alphaLcPeriod"/>
            </a:pPr>
            <a:endParaRPr lang="es-CO" sz="900" dirty="0"/>
          </a:p>
          <a:p>
            <a:pPr>
              <a:buFont typeface="+mj-lt"/>
              <a:buAutoNum type="arabicPeriod" startAt="7"/>
            </a:pPr>
            <a:r>
              <a:rPr lang="es-CO" sz="1400" dirty="0"/>
              <a:t>Al elegir dónde ir de vacaciones, usualmente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CO" sz="1400" dirty="0"/>
              <a:t>Leo muchos folletos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CO" sz="1400" dirty="0"/>
              <a:t>Escucho recomendaciones de mis amigos y familiares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CO" sz="1400" dirty="0"/>
              <a:t>Me imagino qué se sentiría estar ahí</a:t>
            </a:r>
          </a:p>
          <a:p>
            <a:pPr marL="800100" lvl="1" indent="-342900">
              <a:buFont typeface="+mj-lt"/>
              <a:buAutoNum type="alphaLcPeriod"/>
            </a:pPr>
            <a:endParaRPr lang="es-CO" sz="900" dirty="0"/>
          </a:p>
          <a:p>
            <a:pPr>
              <a:buFont typeface="+mj-lt"/>
              <a:buAutoNum type="arabicPeriod" startAt="7"/>
            </a:pPr>
            <a:r>
              <a:rPr lang="es-CO" sz="1400" dirty="0"/>
              <a:t>Si me comprar un nuevo automóvil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CO" sz="1400" dirty="0"/>
              <a:t>Buscaría información en periódicos y revistas para leerla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CO" sz="1400" dirty="0"/>
              <a:t>Platicaría sobre lo que ando buscando con mis conocidos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CO" sz="1400" dirty="0"/>
              <a:t>Iría a hacer pruebas de manejo</a:t>
            </a:r>
          </a:p>
          <a:p>
            <a:endParaRPr lang="es-CO" dirty="0"/>
          </a:p>
        </p:txBody>
      </p:sp>
      <p:sp>
        <p:nvSpPr>
          <p:cNvPr id="10" name="Marcador de contenido 9"/>
          <p:cNvSpPr>
            <a:spLocks noGrp="1"/>
          </p:cNvSpPr>
          <p:nvPr>
            <p:ph sz="half" idx="2"/>
          </p:nvPr>
        </p:nvSpPr>
        <p:spPr>
          <a:xfrm>
            <a:off x="4648200" y="1279301"/>
            <a:ext cx="4038600" cy="4525963"/>
          </a:xfrm>
        </p:spPr>
        <p:txBody>
          <a:bodyPr>
            <a:normAutofit lnSpcReduction="10000"/>
          </a:bodyPr>
          <a:lstStyle/>
          <a:p>
            <a:pPr>
              <a:buFont typeface="+mj-lt"/>
              <a:buAutoNum type="arabicPeriod" startAt="10"/>
            </a:pPr>
            <a:r>
              <a:rPr lang="es-CO" sz="1400" dirty="0"/>
              <a:t>Cuando aprendo una habilidad nueva,  me siento mejor si</a:t>
            </a:r>
          </a:p>
          <a:p>
            <a:pPr marL="800100" lvl="1" indent="-342900">
              <a:buFont typeface="+mj-lt"/>
              <a:buAutoNum type="arabicPeriod" startAt="10"/>
            </a:pPr>
            <a:r>
              <a:rPr lang="es-CO" sz="1400" dirty="0"/>
              <a:t>Observo a alguien mientras hace lo que quiero aprender</a:t>
            </a:r>
          </a:p>
          <a:p>
            <a:pPr marL="800100" lvl="1" indent="-342900">
              <a:buFont typeface="+mj-lt"/>
              <a:buAutoNum type="arabicPeriod" startAt="10"/>
            </a:pPr>
            <a:r>
              <a:rPr lang="es-CO" sz="1400" dirty="0"/>
              <a:t>Platico con quién me pueda ensenar cómo hacerlo</a:t>
            </a:r>
          </a:p>
          <a:p>
            <a:pPr marL="800100" lvl="1" indent="-342900">
              <a:buFont typeface="+mj-lt"/>
              <a:buAutoNum type="arabicPeriod" startAt="10"/>
            </a:pPr>
            <a:r>
              <a:rPr lang="es-CO" sz="1400" dirty="0"/>
              <a:t>Lo intento por mi cuenta y veo que pasa</a:t>
            </a:r>
          </a:p>
          <a:p>
            <a:pPr marL="800100" lvl="1" indent="-342900">
              <a:buFont typeface="+mj-lt"/>
              <a:buAutoNum type="arabicPeriod" startAt="10"/>
            </a:pPr>
            <a:endParaRPr lang="es-CO" sz="900" dirty="0"/>
          </a:p>
          <a:p>
            <a:pPr>
              <a:buFont typeface="+mj-lt"/>
              <a:buAutoNum type="arabicPeriod" startAt="10"/>
            </a:pPr>
            <a:r>
              <a:rPr lang="es-CO" sz="1400" dirty="0"/>
              <a:t>Al elegir un platillo de un menú, acostumbró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CO" sz="1400" dirty="0"/>
              <a:t>Imaginar cómo se vería el platillo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CO" sz="1400" dirty="0"/>
              <a:t>Comentar las opciones con los demás o mentalmente, en silencio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CO" sz="1400" dirty="0"/>
              <a:t>Imaginarme el sabor del platillo</a:t>
            </a:r>
          </a:p>
          <a:p>
            <a:pPr marL="800100" lvl="1" indent="-342900">
              <a:buFont typeface="+mj-lt"/>
              <a:buAutoNum type="alphaLcPeriod"/>
            </a:pPr>
            <a:endParaRPr lang="es-CO" sz="900" dirty="0"/>
          </a:p>
          <a:p>
            <a:pPr>
              <a:buFont typeface="+mj-lt"/>
              <a:buAutoNum type="arabicPeriod" startAt="10"/>
            </a:pPr>
            <a:r>
              <a:rPr lang="es-CO" sz="1400" dirty="0"/>
              <a:t>Cuando escucho una banda en vivo, no puedo evitar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CO" sz="1400" dirty="0"/>
              <a:t>Observar a los integrantes de la banda y al público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CO" sz="1400" dirty="0"/>
              <a:t>Escuchar la letra y el ritmo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CO" sz="1400" dirty="0"/>
              <a:t>Moverme con la música</a:t>
            </a:r>
            <a:endParaRPr lang="es-CO" dirty="0"/>
          </a:p>
        </p:txBody>
      </p:sp>
      <p:sp>
        <p:nvSpPr>
          <p:cNvPr id="11" name="22 Rectángulo"/>
          <p:cNvSpPr/>
          <p:nvPr/>
        </p:nvSpPr>
        <p:spPr>
          <a:xfrm>
            <a:off x="0" y="304521"/>
            <a:ext cx="914400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</a:t>
            </a:r>
            <a:r>
              <a:rPr lang="es-CO" sz="36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istemas representacionales</a:t>
            </a:r>
          </a:p>
        </p:txBody>
      </p:sp>
      <p:cxnSp>
        <p:nvCxnSpPr>
          <p:cNvPr id="12" name="25 Conector recto"/>
          <p:cNvCxnSpPr/>
          <p:nvPr/>
        </p:nvCxnSpPr>
        <p:spPr>
          <a:xfrm>
            <a:off x="755576" y="880585"/>
            <a:ext cx="756084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413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37484"/>
          <a:stretch/>
        </p:blipFill>
        <p:spPr>
          <a:xfrm>
            <a:off x="6731034" y="824605"/>
            <a:ext cx="2022221" cy="2676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3 Rectángulo redondeado"/>
          <p:cNvSpPr/>
          <p:nvPr/>
        </p:nvSpPr>
        <p:spPr>
          <a:xfrm>
            <a:off x="611560" y="1700808"/>
            <a:ext cx="5976664" cy="1722210"/>
          </a:xfrm>
          <a:prstGeom prst="roundRect">
            <a:avLst/>
          </a:prstGeom>
          <a:solidFill>
            <a:srgbClr val="ECF1F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23 Operación manual"/>
          <p:cNvSpPr/>
          <p:nvPr/>
        </p:nvSpPr>
        <p:spPr>
          <a:xfrm>
            <a:off x="971600" y="3573016"/>
            <a:ext cx="2808312" cy="576064"/>
          </a:xfrm>
          <a:prstGeom prst="flowChartManualOperation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/>
              <a:t>Lo que suelen decir</a:t>
            </a:r>
          </a:p>
        </p:txBody>
      </p:sp>
      <p:sp>
        <p:nvSpPr>
          <p:cNvPr id="25" name="24 Rectángulo redondeado"/>
          <p:cNvSpPr/>
          <p:nvPr/>
        </p:nvSpPr>
        <p:spPr>
          <a:xfrm>
            <a:off x="611560" y="4293096"/>
            <a:ext cx="4071410" cy="216024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  <a:latin typeface="+mj-lt"/>
              </a:rPr>
              <a:t>Desde mi punto de vista creo…</a:t>
            </a:r>
          </a:p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  <a:latin typeface="+mj-lt"/>
              </a:rPr>
              <a:t>¿Ves lo que quiero decir?</a:t>
            </a:r>
          </a:p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  <a:latin typeface="+mj-lt"/>
              </a:rPr>
              <a:t>Parece una buena oportunidad</a:t>
            </a:r>
          </a:p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  <a:latin typeface="+mj-lt"/>
              </a:rPr>
              <a:t>Para mí es perfectamente claro</a:t>
            </a:r>
          </a:p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  <a:latin typeface="+mj-lt"/>
              </a:rPr>
              <a:t>¿Tienes una imagen clara de lo que te digo?</a:t>
            </a:r>
          </a:p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  <a:latin typeface="+mj-lt"/>
              </a:rPr>
              <a:t>Veo un futuro brillante</a:t>
            </a:r>
          </a:p>
        </p:txBody>
      </p:sp>
      <p:sp>
        <p:nvSpPr>
          <p:cNvPr id="30" name="29 Operación manual"/>
          <p:cNvSpPr/>
          <p:nvPr/>
        </p:nvSpPr>
        <p:spPr>
          <a:xfrm>
            <a:off x="5220072" y="3573016"/>
            <a:ext cx="2808312" cy="576064"/>
          </a:xfrm>
          <a:prstGeom prst="flowChartManualOperation">
            <a:avLst/>
          </a:prstGeom>
          <a:solidFill>
            <a:schemeClr val="accent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/>
              <a:t>¿Cómo contestarle?</a:t>
            </a:r>
          </a:p>
        </p:txBody>
      </p:sp>
      <p:sp>
        <p:nvSpPr>
          <p:cNvPr id="31" name="30 Rectángulo redondeado"/>
          <p:cNvSpPr/>
          <p:nvPr/>
        </p:nvSpPr>
        <p:spPr>
          <a:xfrm>
            <a:off x="4860032" y="4293096"/>
            <a:ext cx="3888432" cy="187220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  <a:latin typeface="+mj-lt"/>
              </a:rPr>
              <a:t>Comienzo a entender tu punto de vista</a:t>
            </a:r>
          </a:p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  <a:latin typeface="+mj-lt"/>
              </a:rPr>
              <a:t>Puedo visualizar lo que dices</a:t>
            </a:r>
          </a:p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  <a:latin typeface="+mj-lt"/>
              </a:rPr>
              <a:t>No lo veo bien</a:t>
            </a:r>
          </a:p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  <a:latin typeface="+mj-lt"/>
              </a:rPr>
              <a:t>Déjame ver qué puedo hacer</a:t>
            </a:r>
          </a:p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  <a:latin typeface="+mj-lt"/>
              </a:rPr>
              <a:t>¿Qué te parece?</a:t>
            </a:r>
          </a:p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  <a:latin typeface="+mj-lt"/>
              </a:rPr>
              <a:t>No aparece ninguna diferente posible</a:t>
            </a:r>
          </a:p>
        </p:txBody>
      </p:sp>
      <p:sp>
        <p:nvSpPr>
          <p:cNvPr id="32" name="31 Rectángulo redondeado"/>
          <p:cNvSpPr/>
          <p:nvPr/>
        </p:nvSpPr>
        <p:spPr>
          <a:xfrm>
            <a:off x="827584" y="1982858"/>
            <a:ext cx="2448272" cy="121815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numCol="1" rtlCol="0" anchor="ctr"/>
          <a:lstStyle/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  <a:latin typeface="+mj-lt"/>
              </a:rPr>
              <a:t>Es organizado</a:t>
            </a:r>
          </a:p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  <a:latin typeface="+mj-lt"/>
              </a:rPr>
              <a:t>Silencioso</a:t>
            </a: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</a:rPr>
              <a:t>Esta alerta a la dirección de la mirada.</a:t>
            </a: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</a:rPr>
              <a:t>Prefiere leer y no que le lean</a:t>
            </a:r>
          </a:p>
        </p:txBody>
      </p:sp>
      <p:sp>
        <p:nvSpPr>
          <p:cNvPr id="33" name="32 Rectángulo redondeado"/>
          <p:cNvSpPr/>
          <p:nvPr/>
        </p:nvSpPr>
        <p:spPr>
          <a:xfrm>
            <a:off x="3311860" y="1982858"/>
            <a:ext cx="3060340" cy="121815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numCol="1" rtlCol="0" anchor="ctr"/>
          <a:lstStyle/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</a:rPr>
              <a:t>Recuerda lo que vio</a:t>
            </a:r>
          </a:p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</a:rPr>
              <a:t>Se impacienta al tener que escuchar por un largo periodo de tiempo</a:t>
            </a:r>
          </a:p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</a:rPr>
              <a:t>Mira directamente a los ojos.</a:t>
            </a: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</a:rPr>
              <a:t>Tiene buena ortografía</a:t>
            </a:r>
          </a:p>
        </p:txBody>
      </p:sp>
      <p:sp>
        <p:nvSpPr>
          <p:cNvPr id="2" name="1 CuadroTexto"/>
          <p:cNvSpPr txBox="1"/>
          <p:nvPr/>
        </p:nvSpPr>
        <p:spPr>
          <a:xfrm rot="19921670">
            <a:off x="89865" y="1225891"/>
            <a:ext cx="2029716" cy="523220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2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chemeClr val="bg1"/>
                </a:solidFill>
              </a:rPr>
              <a:t>Visual</a:t>
            </a:r>
          </a:p>
        </p:txBody>
      </p:sp>
      <p:sp>
        <p:nvSpPr>
          <p:cNvPr id="6" name="5 Rayo"/>
          <p:cNvSpPr/>
          <p:nvPr/>
        </p:nvSpPr>
        <p:spPr>
          <a:xfrm>
            <a:off x="4283968" y="4221088"/>
            <a:ext cx="432048" cy="2016224"/>
          </a:xfrm>
          <a:prstGeom prst="lightningBol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" name="34 Documento"/>
          <p:cNvSpPr/>
          <p:nvPr/>
        </p:nvSpPr>
        <p:spPr>
          <a:xfrm>
            <a:off x="2195736" y="908720"/>
            <a:ext cx="2376264" cy="432048"/>
          </a:xfrm>
          <a:prstGeom prst="flowChartDocumen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  <a:prstDash val="dash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>
                <a:solidFill>
                  <a:schemeClr val="tx1"/>
                </a:solidFill>
              </a:rPr>
              <a:t>Movimiento corporal: Fijo</a:t>
            </a:r>
          </a:p>
        </p:txBody>
      </p:sp>
      <p:sp>
        <p:nvSpPr>
          <p:cNvPr id="36" name="35 Documento"/>
          <p:cNvSpPr/>
          <p:nvPr/>
        </p:nvSpPr>
        <p:spPr>
          <a:xfrm>
            <a:off x="3635896" y="1268760"/>
            <a:ext cx="2376264" cy="432048"/>
          </a:xfrm>
          <a:prstGeom prst="flowChartDocumen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  <a:prstDash val="dash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>
                <a:solidFill>
                  <a:schemeClr val="tx1"/>
                </a:solidFill>
              </a:rPr>
              <a:t>Voz: Rápida y aguda</a:t>
            </a:r>
          </a:p>
        </p:txBody>
      </p:sp>
      <p:pic>
        <p:nvPicPr>
          <p:cNvPr id="44" name="Picture 1" descr="C:\Users\Viviana\AppData\Local\Microsoft\Windows\Temporary Internet Files\Content.Outlook\JNTE8SQ7\COMUNICACION EFICAZ UNO A UN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274" b="56678" l="9666" r="36754">
                        <a14:backgroundMark x1="13962" y1="51140" x2="13962" y2="51140"/>
                        <a14:backgroundMark x1="15632" y1="50814" x2="15632" y2="50814"/>
                        <a14:backgroundMark x1="19093" y1="49349" x2="19093" y2="49349"/>
                        <a14:backgroundMark x1="18735" y1="49186" x2="18735" y2="49186"/>
                        <a14:backgroundMark x1="20525" y1="48371" x2="20525" y2="48371"/>
                        <a14:backgroundMark x1="21957" y1="47394" x2="21957" y2="47394"/>
                        <a14:backgroundMark x1="22792" y1="46580" x2="22792" y2="46580"/>
                        <a14:backgroundMark x1="14558" y1="55049" x2="14558" y2="55049"/>
                        <a14:backgroundMark x1="19212" y1="53909" x2="19212" y2="53909"/>
                        <a14:backgroundMark x1="22792" y1="53909" x2="22792" y2="53909"/>
                        <a14:backgroundMark x1="23986" y1="53746" x2="23986" y2="53746"/>
                        <a14:backgroundMark x1="23986" y1="45603" x2="23986" y2="45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8" t="43688" r="81160" b="52070"/>
          <a:stretch/>
        </p:blipFill>
        <p:spPr bwMode="auto">
          <a:xfrm>
            <a:off x="5724128" y="1628800"/>
            <a:ext cx="153663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  <p:sp>
        <p:nvSpPr>
          <p:cNvPr id="20" name="22 Rectángulo"/>
          <p:cNvSpPr/>
          <p:nvPr/>
        </p:nvSpPr>
        <p:spPr>
          <a:xfrm>
            <a:off x="0" y="35913"/>
            <a:ext cx="9144000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2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</a:t>
            </a:r>
            <a:r>
              <a:rPr lang="es-CO" sz="32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istemas representacionales</a:t>
            </a:r>
          </a:p>
        </p:txBody>
      </p:sp>
      <p:cxnSp>
        <p:nvCxnSpPr>
          <p:cNvPr id="21" name="25 Conector recto"/>
          <p:cNvCxnSpPr/>
          <p:nvPr/>
        </p:nvCxnSpPr>
        <p:spPr>
          <a:xfrm>
            <a:off x="755576" y="611977"/>
            <a:ext cx="756084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475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7662" r="23809"/>
          <a:stretch/>
        </p:blipFill>
        <p:spPr>
          <a:xfrm flipH="1">
            <a:off x="133334" y="792827"/>
            <a:ext cx="1944216" cy="2492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3 Rectángulo redondeado"/>
          <p:cNvSpPr/>
          <p:nvPr/>
        </p:nvSpPr>
        <p:spPr>
          <a:xfrm>
            <a:off x="2339752" y="1628800"/>
            <a:ext cx="5805806" cy="144016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23 Operación manual"/>
          <p:cNvSpPr/>
          <p:nvPr/>
        </p:nvSpPr>
        <p:spPr>
          <a:xfrm>
            <a:off x="1043608" y="3356992"/>
            <a:ext cx="2808312" cy="576064"/>
          </a:xfrm>
          <a:prstGeom prst="flowChartManualOperation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/>
              <a:t>Lo que suelen decir</a:t>
            </a:r>
          </a:p>
        </p:txBody>
      </p:sp>
      <p:sp>
        <p:nvSpPr>
          <p:cNvPr id="25" name="24 Rectángulo redondeado"/>
          <p:cNvSpPr/>
          <p:nvPr/>
        </p:nvSpPr>
        <p:spPr>
          <a:xfrm>
            <a:off x="611560" y="3861048"/>
            <a:ext cx="4071410" cy="216024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  <a:latin typeface="+mj-lt"/>
              </a:rPr>
              <a:t>Eso suena bien.</a:t>
            </a:r>
          </a:p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  <a:latin typeface="+mj-lt"/>
              </a:rPr>
              <a:t>Volvamos a hablar sobre las cosas.</a:t>
            </a:r>
          </a:p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  <a:latin typeface="+mj-lt"/>
              </a:rPr>
              <a:t>Te oigo claramente.</a:t>
            </a:r>
          </a:p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  <a:latin typeface="+mj-lt"/>
              </a:rPr>
              <a:t>Me suena verdadero.</a:t>
            </a:r>
          </a:p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  <a:latin typeface="+mj-lt"/>
              </a:rPr>
              <a:t>Dime lo que quieres decirme.</a:t>
            </a:r>
          </a:p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  <a:latin typeface="+mj-lt"/>
              </a:rPr>
              <a:t>Cuando dices eso, me molesta.</a:t>
            </a:r>
          </a:p>
        </p:txBody>
      </p:sp>
      <p:sp>
        <p:nvSpPr>
          <p:cNvPr id="30" name="29 Operación manual"/>
          <p:cNvSpPr/>
          <p:nvPr/>
        </p:nvSpPr>
        <p:spPr>
          <a:xfrm>
            <a:off x="5292080" y="3356992"/>
            <a:ext cx="2808312" cy="576064"/>
          </a:xfrm>
          <a:prstGeom prst="flowChartManualOperation">
            <a:avLst/>
          </a:prstGeom>
          <a:solidFill>
            <a:schemeClr val="accent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/>
              <a:t>¿Cómo contestarle?</a:t>
            </a:r>
          </a:p>
        </p:txBody>
      </p:sp>
      <p:sp>
        <p:nvSpPr>
          <p:cNvPr id="31" name="30 Rectángulo redondeado"/>
          <p:cNvSpPr/>
          <p:nvPr/>
        </p:nvSpPr>
        <p:spPr>
          <a:xfrm>
            <a:off x="4860032" y="4005064"/>
            <a:ext cx="3888432" cy="187220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  <a:latin typeface="+mj-lt"/>
              </a:rPr>
              <a:t>Hablemos para llegar a un acuerdo.</a:t>
            </a:r>
          </a:p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  <a:latin typeface="+mj-lt"/>
              </a:rPr>
              <a:t>Digo que deberíamos escucharnos más.</a:t>
            </a:r>
          </a:p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  <a:latin typeface="+mj-lt"/>
              </a:rPr>
              <a:t>Me suena razonable.</a:t>
            </a:r>
          </a:p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  <a:latin typeface="+mj-lt"/>
              </a:rPr>
              <a:t>Empiezo a escuchar lo que estás diciendo.</a:t>
            </a:r>
          </a:p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  <a:latin typeface="+mj-lt"/>
              </a:rPr>
              <a:t>Discutamos el problema.</a:t>
            </a:r>
          </a:p>
        </p:txBody>
      </p:sp>
      <p:sp>
        <p:nvSpPr>
          <p:cNvPr id="33" name="32 Rectángulo redondeado"/>
          <p:cNvSpPr/>
          <p:nvPr/>
        </p:nvSpPr>
        <p:spPr>
          <a:xfrm>
            <a:off x="2384918" y="1787148"/>
            <a:ext cx="3123186" cy="121815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numCol="1" rtlCol="0" anchor="ctr"/>
          <a:lstStyle/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</a:rPr>
              <a:t>Aprende escuchando y hablando.</a:t>
            </a:r>
          </a:p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</a:rPr>
              <a:t>Se habla a sí mismo.</a:t>
            </a:r>
          </a:p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</a:rPr>
              <a:t>Le gusta la música.</a:t>
            </a:r>
          </a:p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</a:rPr>
              <a:t>Mueve los labios cuando lee.</a:t>
            </a:r>
          </a:p>
        </p:txBody>
      </p:sp>
      <p:sp>
        <p:nvSpPr>
          <p:cNvPr id="34" name="33 Rectángulo redondeado"/>
          <p:cNvSpPr/>
          <p:nvPr/>
        </p:nvSpPr>
        <p:spPr>
          <a:xfrm>
            <a:off x="5481262" y="1787148"/>
            <a:ext cx="2736304" cy="121815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numCol="1" rtlCol="0" anchor="ctr"/>
          <a:lstStyle/>
          <a:p>
            <a:pPr marL="285750" indent="-285750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</a:rPr>
              <a:t>Dialoga interna y externamente.</a:t>
            </a: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</a:rPr>
              <a:t>Se acerca o se inclina  para interesarse mejor.</a:t>
            </a: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</a:rPr>
              <a:t>Memoriza por pasos, en secuencias.</a:t>
            </a:r>
          </a:p>
        </p:txBody>
      </p:sp>
      <p:sp>
        <p:nvSpPr>
          <p:cNvPr id="2" name="1 CuadroTexto"/>
          <p:cNvSpPr txBox="1"/>
          <p:nvPr/>
        </p:nvSpPr>
        <p:spPr>
          <a:xfrm rot="2108708">
            <a:off x="6753164" y="1217141"/>
            <a:ext cx="2029716" cy="523220"/>
          </a:xfrm>
          <a:prstGeom prst="rect">
            <a:avLst/>
          </a:prstGeom>
          <a:solidFill>
            <a:srgbClr val="00B050"/>
          </a:solidFill>
          <a:ln w="28575">
            <a:solidFill>
              <a:schemeClr val="accent3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chemeClr val="bg1"/>
                </a:solidFill>
              </a:rPr>
              <a:t>Auditivo</a:t>
            </a:r>
          </a:p>
        </p:txBody>
      </p:sp>
      <p:sp>
        <p:nvSpPr>
          <p:cNvPr id="6" name="5 Rayo"/>
          <p:cNvSpPr/>
          <p:nvPr/>
        </p:nvSpPr>
        <p:spPr>
          <a:xfrm>
            <a:off x="4283968" y="3789040"/>
            <a:ext cx="432048" cy="2016224"/>
          </a:xfrm>
          <a:prstGeom prst="lightningBol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2 Documento"/>
          <p:cNvSpPr/>
          <p:nvPr/>
        </p:nvSpPr>
        <p:spPr>
          <a:xfrm>
            <a:off x="2205935" y="792827"/>
            <a:ext cx="2376264" cy="432048"/>
          </a:xfrm>
          <a:prstGeom prst="flowChartDocument">
            <a:avLst/>
          </a:prstGeom>
          <a:solidFill>
            <a:schemeClr val="bg1"/>
          </a:solidFill>
          <a:ln>
            <a:solidFill>
              <a:srgbClr val="00B050"/>
            </a:solidFill>
            <a:prstDash val="dash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>
                <a:solidFill>
                  <a:schemeClr val="tx1"/>
                </a:solidFill>
              </a:rPr>
              <a:t>Movimiento corporal: Rítmico</a:t>
            </a:r>
          </a:p>
        </p:txBody>
      </p:sp>
      <p:sp>
        <p:nvSpPr>
          <p:cNvPr id="16" name="15 Documento"/>
          <p:cNvSpPr/>
          <p:nvPr/>
        </p:nvSpPr>
        <p:spPr>
          <a:xfrm>
            <a:off x="4211960" y="1052736"/>
            <a:ext cx="2376264" cy="432048"/>
          </a:xfrm>
          <a:prstGeom prst="flowChartDocument">
            <a:avLst/>
          </a:prstGeom>
          <a:solidFill>
            <a:schemeClr val="bg1"/>
          </a:solidFill>
          <a:ln>
            <a:solidFill>
              <a:srgbClr val="00B050"/>
            </a:solidFill>
            <a:prstDash val="dash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>
                <a:solidFill>
                  <a:schemeClr val="tx1"/>
                </a:solidFill>
              </a:rPr>
              <a:t>Voz: Tono modulado</a:t>
            </a:r>
          </a:p>
        </p:txBody>
      </p:sp>
      <p:pic>
        <p:nvPicPr>
          <p:cNvPr id="15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  <p:sp>
        <p:nvSpPr>
          <p:cNvPr id="18" name="22 Rectángulo"/>
          <p:cNvSpPr/>
          <p:nvPr/>
        </p:nvSpPr>
        <p:spPr>
          <a:xfrm>
            <a:off x="0" y="16489"/>
            <a:ext cx="9144000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2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</a:t>
            </a:r>
            <a:r>
              <a:rPr lang="es-CO" sz="32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istemas representacionales</a:t>
            </a:r>
          </a:p>
        </p:txBody>
      </p:sp>
      <p:cxnSp>
        <p:nvCxnSpPr>
          <p:cNvPr id="19" name="25 Conector recto"/>
          <p:cNvCxnSpPr/>
          <p:nvPr/>
        </p:nvCxnSpPr>
        <p:spPr>
          <a:xfrm>
            <a:off x="755576" y="620688"/>
            <a:ext cx="756084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4513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467544" y="1688868"/>
            <a:ext cx="6336704" cy="16681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23 Operación manual"/>
          <p:cNvSpPr/>
          <p:nvPr/>
        </p:nvSpPr>
        <p:spPr>
          <a:xfrm>
            <a:off x="971600" y="3501008"/>
            <a:ext cx="2808312" cy="576064"/>
          </a:xfrm>
          <a:prstGeom prst="flowChartManualOperation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/>
              <a:t>Lo que suelen decir</a:t>
            </a:r>
          </a:p>
        </p:txBody>
      </p:sp>
      <p:sp>
        <p:nvSpPr>
          <p:cNvPr id="25" name="24 Rectángulo redondeado"/>
          <p:cNvSpPr/>
          <p:nvPr/>
        </p:nvSpPr>
        <p:spPr>
          <a:xfrm>
            <a:off x="611560" y="4221088"/>
            <a:ext cx="4071410" cy="216024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  <a:latin typeface="+mj-lt"/>
              </a:rPr>
              <a:t>¿Por qué no eres un poco más suave?</a:t>
            </a:r>
          </a:p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  <a:latin typeface="+mj-lt"/>
              </a:rPr>
              <a:t>Eres muy duro.</a:t>
            </a:r>
          </a:p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  <a:latin typeface="+mj-lt"/>
              </a:rPr>
              <a:t>No te importan mis sentimientos.</a:t>
            </a:r>
          </a:p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  <a:latin typeface="+mj-lt"/>
              </a:rPr>
              <a:t>Percibo malas vibraciones.</a:t>
            </a:r>
          </a:p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  <a:latin typeface="+mj-lt"/>
              </a:rPr>
              <a:t>Quiero sentirme a tu lado.</a:t>
            </a:r>
          </a:p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  <a:latin typeface="+mj-lt"/>
              </a:rPr>
              <a:t>No me gusta, porque parece frío e indiferente.</a:t>
            </a:r>
          </a:p>
        </p:txBody>
      </p:sp>
      <p:sp>
        <p:nvSpPr>
          <p:cNvPr id="30" name="29 Operación manual"/>
          <p:cNvSpPr/>
          <p:nvPr/>
        </p:nvSpPr>
        <p:spPr>
          <a:xfrm>
            <a:off x="5220072" y="3501008"/>
            <a:ext cx="2808312" cy="576064"/>
          </a:xfrm>
          <a:prstGeom prst="flowChartManualOperation">
            <a:avLst/>
          </a:prstGeom>
          <a:solidFill>
            <a:schemeClr val="accent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/>
              <a:t>¿Cómo contestarle?</a:t>
            </a:r>
          </a:p>
        </p:txBody>
      </p:sp>
      <p:sp>
        <p:nvSpPr>
          <p:cNvPr id="31" name="30 Rectángulo redondeado"/>
          <p:cNvSpPr/>
          <p:nvPr/>
        </p:nvSpPr>
        <p:spPr>
          <a:xfrm>
            <a:off x="4860032" y="4365104"/>
            <a:ext cx="3888432" cy="187220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  <a:latin typeface="+mj-lt"/>
              </a:rPr>
              <a:t>Puedo sentir tu inquietud.</a:t>
            </a:r>
          </a:p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  <a:latin typeface="+mj-lt"/>
              </a:rPr>
              <a:t>Comprendo que te sientas de ese modo.</a:t>
            </a:r>
          </a:p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  <a:latin typeface="+mj-lt"/>
              </a:rPr>
              <a:t>Animémonos.</a:t>
            </a:r>
          </a:p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  <a:latin typeface="+mj-lt"/>
              </a:rPr>
              <a:t>Me siento bien cerca de ti.</a:t>
            </a:r>
          </a:p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  <a:latin typeface="+mj-lt"/>
              </a:rPr>
              <a:t>Por el momento, permanezcamos tranquilos.</a:t>
            </a:r>
          </a:p>
        </p:txBody>
      </p:sp>
      <p:sp>
        <p:nvSpPr>
          <p:cNvPr id="32" name="31 Rectángulo redondeado"/>
          <p:cNvSpPr/>
          <p:nvPr/>
        </p:nvSpPr>
        <p:spPr>
          <a:xfrm>
            <a:off x="467544" y="1916832"/>
            <a:ext cx="3024336" cy="121815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numCol="1" rtlCol="0" anchor="ctr"/>
          <a:lstStyle/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  <a:latin typeface="+mj-lt"/>
              </a:rPr>
              <a:t>Gesticula mucho.</a:t>
            </a:r>
          </a:p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  <a:latin typeface="+mj-lt"/>
              </a:rPr>
              <a:t>Aprende haciendo.</a:t>
            </a:r>
          </a:p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  <a:latin typeface="+mj-lt"/>
              </a:rPr>
              <a:t>Se para cerca de las personas al comunicarse.</a:t>
            </a: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</a:rPr>
              <a:t>Aprende probando /manipulando objetos.</a:t>
            </a:r>
          </a:p>
        </p:txBody>
      </p:sp>
      <p:sp>
        <p:nvSpPr>
          <p:cNvPr id="33" name="32 Rectángulo redondeado"/>
          <p:cNvSpPr/>
          <p:nvPr/>
        </p:nvSpPr>
        <p:spPr>
          <a:xfrm>
            <a:off x="3563888" y="1916832"/>
            <a:ext cx="3096344" cy="121815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numCol="1" rtlCol="0" anchor="ctr"/>
          <a:lstStyle/>
          <a:p>
            <a:pPr marL="285750" indent="-285750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</a:rPr>
              <a:t>Apunta cuando lee.</a:t>
            </a: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</a:rPr>
              <a:t>Actúan por el impulso del momento.</a:t>
            </a:r>
          </a:p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</a:rPr>
              <a:t>Prueba las alternativas primero en forma verbal.</a:t>
            </a: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s-MX" sz="1300" dirty="0">
                <a:solidFill>
                  <a:schemeClr val="tx1"/>
                </a:solidFill>
              </a:rPr>
              <a:t>No tiende a planear.</a:t>
            </a:r>
          </a:p>
        </p:txBody>
      </p:sp>
      <p:sp>
        <p:nvSpPr>
          <p:cNvPr id="2" name="1 CuadroTexto"/>
          <p:cNvSpPr txBox="1"/>
          <p:nvPr/>
        </p:nvSpPr>
        <p:spPr>
          <a:xfrm rot="20846805">
            <a:off x="130367" y="1079524"/>
            <a:ext cx="2285134" cy="523220"/>
          </a:xfrm>
          <a:prstGeom prst="rect">
            <a:avLst/>
          </a:prstGeom>
          <a:solidFill>
            <a:srgbClr val="7030A0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chemeClr val="bg1"/>
                </a:solidFill>
              </a:rPr>
              <a:t>Kinestésico</a:t>
            </a:r>
          </a:p>
        </p:txBody>
      </p:sp>
      <p:sp>
        <p:nvSpPr>
          <p:cNvPr id="6" name="5 Rayo"/>
          <p:cNvSpPr/>
          <p:nvPr/>
        </p:nvSpPr>
        <p:spPr>
          <a:xfrm>
            <a:off x="4283968" y="4149080"/>
            <a:ext cx="432048" cy="2016224"/>
          </a:xfrm>
          <a:prstGeom prst="lightningBol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14 Documento"/>
          <p:cNvSpPr/>
          <p:nvPr/>
        </p:nvSpPr>
        <p:spPr>
          <a:xfrm>
            <a:off x="2627784" y="1052736"/>
            <a:ext cx="2376264" cy="432048"/>
          </a:xfrm>
          <a:prstGeom prst="flowChartDocument">
            <a:avLst/>
          </a:prstGeom>
          <a:solidFill>
            <a:schemeClr val="bg1"/>
          </a:solidFill>
          <a:ln>
            <a:solidFill>
              <a:schemeClr val="accent4"/>
            </a:solidFill>
            <a:prstDash val="dash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>
                <a:solidFill>
                  <a:schemeClr val="tx1"/>
                </a:solidFill>
              </a:rPr>
              <a:t>Movimiento corporal: Se mueve mucho</a:t>
            </a:r>
          </a:p>
        </p:txBody>
      </p:sp>
      <p:sp>
        <p:nvSpPr>
          <p:cNvPr id="16" name="15 Documento"/>
          <p:cNvSpPr/>
          <p:nvPr/>
        </p:nvSpPr>
        <p:spPr>
          <a:xfrm>
            <a:off x="4644008" y="1268760"/>
            <a:ext cx="2376264" cy="432048"/>
          </a:xfrm>
          <a:prstGeom prst="flowChartDocument">
            <a:avLst/>
          </a:prstGeom>
          <a:solidFill>
            <a:schemeClr val="bg1"/>
          </a:solidFill>
          <a:ln>
            <a:solidFill>
              <a:schemeClr val="accent4"/>
            </a:solidFill>
            <a:prstDash val="dash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>
                <a:solidFill>
                  <a:schemeClr val="tx1"/>
                </a:solidFill>
              </a:rPr>
              <a:t>Voz: Tono más lento y grave</a:t>
            </a:r>
          </a:p>
        </p:txBody>
      </p:sp>
      <p:pic>
        <p:nvPicPr>
          <p:cNvPr id="17" name="Picture 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0313" r="19215"/>
          <a:stretch/>
        </p:blipFill>
        <p:spPr>
          <a:xfrm>
            <a:off x="7106382" y="837444"/>
            <a:ext cx="1930114" cy="2519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22 Rectángulo"/>
          <p:cNvSpPr/>
          <p:nvPr/>
        </p:nvSpPr>
        <p:spPr>
          <a:xfrm>
            <a:off x="0" y="-27384"/>
            <a:ext cx="9144000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2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</a:t>
            </a:r>
            <a:r>
              <a:rPr lang="es-CO" sz="32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istemas representacionales</a:t>
            </a:r>
          </a:p>
        </p:txBody>
      </p:sp>
      <p:cxnSp>
        <p:nvCxnSpPr>
          <p:cNvPr id="20" name="25 Conector recto"/>
          <p:cNvCxnSpPr/>
          <p:nvPr/>
        </p:nvCxnSpPr>
        <p:spPr>
          <a:xfrm>
            <a:off x="755576" y="548680"/>
            <a:ext cx="756084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541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648"/>
            <a:ext cx="77724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MX" b="1" spc="5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C</a:t>
            </a:r>
            <a:r>
              <a:rPr lang="es-MX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omunicación asertiva</a:t>
            </a:r>
            <a:endParaRPr lang="es-ES" b="1" spc="50" dirty="0">
              <a:ln w="11430"/>
              <a:solidFill>
                <a:schemeClr val="tx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B53B4B6-FF5C-4F32-8232-544A8038F059}" type="slidenum">
              <a:rPr lang="en-US"/>
              <a:pPr/>
              <a:t>18</a:t>
            </a:fld>
            <a:endParaRPr lang="en-US" dirty="0"/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  <p:pic>
        <p:nvPicPr>
          <p:cNvPr id="12290" name="Picture 2" descr="http://4.bp.blogspot.com/-DvccMLbEwcY/UxM9PFI4MQI/AAAAAAAADRM/H65INDwqdMs/s1600/DSCN222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7"/>
          <a:stretch/>
        </p:blipFill>
        <p:spPr bwMode="auto">
          <a:xfrm>
            <a:off x="899592" y="1124744"/>
            <a:ext cx="7344816" cy="4894605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997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2" name="Group 4"/>
          <p:cNvGraphicFramePr>
            <a:graphicFrameLocks noGrp="1"/>
          </p:cNvGraphicFramePr>
          <p:nvPr/>
        </p:nvGraphicFramePr>
        <p:xfrm>
          <a:off x="1760538" y="1349375"/>
          <a:ext cx="5605462" cy="4568820"/>
        </p:xfrm>
        <a:graphic>
          <a:graphicData uri="http://schemas.openxmlformats.org/drawingml/2006/table">
            <a:tbl>
              <a:tblPr/>
              <a:tblGrid>
                <a:gridCol w="14001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033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017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937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PREGUNTA</a:t>
                      </a:r>
                      <a:endParaRPr kumimoji="0" lang="es-E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60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s-E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</a:t>
                      </a: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</a:t>
                      </a: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</a:t>
                      </a: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76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es-E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</a:t>
                      </a: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</a:t>
                      </a: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</a:t>
                      </a: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81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endParaRPr kumimoji="0" lang="es-E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</a:t>
                      </a: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</a:t>
                      </a: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</a:t>
                      </a: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81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es-E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</a:t>
                      </a: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</a:t>
                      </a: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</a:t>
                      </a: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81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  <a:endParaRPr kumimoji="0" lang="es-E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</a:t>
                      </a: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</a:t>
                      </a: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</a:t>
                      </a: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81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  <a:endParaRPr kumimoji="0" lang="es-E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</a:t>
                      </a: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</a:t>
                      </a: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</a:t>
                      </a: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81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</a:t>
                      </a:r>
                      <a:endParaRPr kumimoji="0" lang="es-E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</a:t>
                      </a: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</a:t>
                      </a: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</a:t>
                      </a: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381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</a:t>
                      </a:r>
                      <a:endParaRPr kumimoji="0" lang="es-E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</a:t>
                      </a: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</a:t>
                      </a: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</a:t>
                      </a: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381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</a:t>
                      </a:r>
                      <a:endParaRPr kumimoji="0" lang="es-E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</a:t>
                      </a: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</a:t>
                      </a: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</a:t>
                      </a: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381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  <a:endParaRPr kumimoji="0" lang="es-E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</a:t>
                      </a: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</a:t>
                      </a: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</a:t>
                      </a: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381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</a:t>
                      </a:r>
                      <a:endParaRPr kumimoji="0" lang="es-E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</a:t>
                      </a: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</a:t>
                      </a: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</a:t>
                      </a: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381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</a:t>
                      </a:r>
                      <a:endParaRPr kumimoji="0" lang="es-E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</a:t>
                      </a: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</a:t>
                      </a: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</a:t>
                      </a: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13385" name="Text Box 76"/>
          <p:cNvSpPr txBox="1">
            <a:spLocks noChangeArrowheads="1"/>
          </p:cNvSpPr>
          <p:nvPr/>
        </p:nvSpPr>
        <p:spPr bwMode="auto">
          <a:xfrm>
            <a:off x="909638" y="631825"/>
            <a:ext cx="6254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CO" sz="1400" i="1"/>
              <a:t>EVALUACION ESTILO DE RELACION INTERPERSONAL </a:t>
            </a:r>
          </a:p>
        </p:txBody>
      </p:sp>
      <p:sp>
        <p:nvSpPr>
          <p:cNvPr id="13386" name="Text Box 77"/>
          <p:cNvSpPr txBox="1">
            <a:spLocks noChangeArrowheads="1"/>
          </p:cNvSpPr>
          <p:nvPr/>
        </p:nvSpPr>
        <p:spPr bwMode="auto">
          <a:xfrm>
            <a:off x="7267575" y="808038"/>
            <a:ext cx="1808163" cy="2444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sz="1000">
                <a:solidFill>
                  <a:schemeClr val="bg1"/>
                </a:solidFill>
              </a:rPr>
              <a:t>EJERCICIO INDIVIDUAL</a:t>
            </a:r>
            <a:endParaRPr lang="es-CO" sz="1000">
              <a:solidFill>
                <a:schemeClr val="bg1"/>
              </a:solidFill>
            </a:endParaRPr>
          </a:p>
        </p:txBody>
      </p:sp>
      <p:sp>
        <p:nvSpPr>
          <p:cNvPr id="13387" name="CuadroTexto 1"/>
          <p:cNvSpPr txBox="1">
            <a:spLocks noChangeArrowheads="1"/>
          </p:cNvSpPr>
          <p:nvPr/>
        </p:nvSpPr>
        <p:spPr bwMode="auto">
          <a:xfrm>
            <a:off x="9207500" y="3070225"/>
            <a:ext cx="185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s-ES" sz="1800"/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252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5" y="7937"/>
            <a:ext cx="9135751" cy="608536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204864"/>
            <a:ext cx="3528392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9" descr="Resultado de imagen para uniandin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4" name="AutoShape 11" descr="Resultado de imagen para uniandin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5" name="AutoShape 13" descr="Resultado de imagen para uniandin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6" name="AutoShape 15" descr="Resultado de imagen para uniandino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gray">
          <a:xfrm>
            <a:off x="0" y="173881"/>
            <a:ext cx="9134506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01600" dist="63500" dir="5400000" algn="ctr" rotWithShape="0">
              <a:schemeClr val="tx1">
                <a:alpha val="74000"/>
              </a:schemeClr>
            </a:outerShdw>
          </a:effectLst>
        </p:spPr>
        <p:txBody>
          <a:bodyPr lIns="0" tIns="0" rIns="0" bIns="0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784225" eaLnBrk="0" fontAlgn="base" hangingPunct="0">
              <a:spcBef>
                <a:spcPct val="0"/>
              </a:spcBef>
              <a:spcAft>
                <a:spcPct val="30000"/>
              </a:spcAft>
            </a:pPr>
            <a:r>
              <a:rPr lang="es-ES_tradnl" sz="6600" b="1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MS PGothic" pitchFamily="34" charset="-128"/>
              </a:rPr>
              <a:t>Bienvenidos equipo de líderes</a:t>
            </a:r>
          </a:p>
        </p:txBody>
      </p:sp>
      <p:sp>
        <p:nvSpPr>
          <p:cNvPr id="9" name="Subtitle 4"/>
          <p:cNvSpPr txBox="1">
            <a:spLocks/>
          </p:cNvSpPr>
          <p:nvPr/>
        </p:nvSpPr>
        <p:spPr>
          <a:xfrm>
            <a:off x="765175" y="4365104"/>
            <a:ext cx="7695257" cy="1320552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¿CÓMO VA NUESTRA COMUNICACIÓN CON EL EQUIPO?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43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s://encrypted-tbn0.gstatic.com/images?q=tbn:ANd9GcSUsnFMnr_i0FOsJgISVhK1448bRqPp_WCEb9b8ndiwrv8DuWvmF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75" y="1406410"/>
            <a:ext cx="5664200" cy="465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141239" y="5013176"/>
            <a:ext cx="6815137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s-ES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cs typeface="+mn-cs"/>
              </a:rPr>
              <a:t>¿Qué es asertividad?</a:t>
            </a:r>
          </a:p>
        </p:txBody>
      </p:sp>
      <p:sp>
        <p:nvSpPr>
          <p:cNvPr id="4" name="7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66392DBE-5BAC-4401-9772-B69A041DCE0F}" type="slidenum">
              <a:rPr lang="es-CO" smtClean="0"/>
              <a:pPr>
                <a:defRPr/>
              </a:pPr>
              <a:t>20</a:t>
            </a:fld>
            <a:endParaRPr lang="es-CO" dirty="0"/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38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 redondeado"/>
          <p:cNvSpPr/>
          <p:nvPr/>
        </p:nvSpPr>
        <p:spPr bwMode="auto">
          <a:xfrm>
            <a:off x="496888" y="1311814"/>
            <a:ext cx="4176712" cy="4737100"/>
          </a:xfrm>
          <a:prstGeom prst="roundRect">
            <a:avLst/>
          </a:pr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1" tIns="45715" rIns="91431" bIns="45715"/>
          <a:lstStyle/>
          <a:p>
            <a:pPr defTabSz="923829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400" b="1" dirty="0">
              <a:solidFill>
                <a:srgbClr val="FFFFFF"/>
              </a:solidFill>
            </a:endParaRPr>
          </a:p>
        </p:txBody>
      </p:sp>
      <p:sp>
        <p:nvSpPr>
          <p:cNvPr id="52228" name="9 CuadroTexto"/>
          <p:cNvSpPr txBox="1">
            <a:spLocks noChangeArrowheads="1"/>
          </p:cNvSpPr>
          <p:nvPr/>
        </p:nvSpPr>
        <p:spPr bwMode="auto">
          <a:xfrm>
            <a:off x="354013" y="2153625"/>
            <a:ext cx="4173537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CO" altLang="es-CO" sz="2400" b="1" dirty="0">
                <a:solidFill>
                  <a:srgbClr val="000000"/>
                </a:solidFill>
              </a:rPr>
              <a:t>A. ESTILOS DE </a:t>
            </a:r>
          </a:p>
          <a:p>
            <a:pPr algn="ctr" eaLnBrk="1" hangingPunct="1"/>
            <a:r>
              <a:rPr lang="es-CO" altLang="es-CO" sz="2400" b="1" dirty="0">
                <a:solidFill>
                  <a:srgbClr val="000000"/>
                </a:solidFill>
              </a:rPr>
              <a:t>     COMUNICACIÓN</a:t>
            </a:r>
            <a:endParaRPr lang="es-ES" altLang="es-CO" sz="2400" b="1" dirty="0">
              <a:solidFill>
                <a:srgbClr val="000000"/>
              </a:solidFill>
            </a:endParaRPr>
          </a:p>
          <a:p>
            <a:pPr algn="ctr" eaLnBrk="1" hangingPunct="1"/>
            <a:endParaRPr lang="es-CO" altLang="es-CO" sz="2400" b="1" dirty="0">
              <a:solidFill>
                <a:srgbClr val="000000"/>
              </a:solidFill>
            </a:endParaRPr>
          </a:p>
          <a:p>
            <a:pPr algn="ctr" eaLnBrk="1" hangingPunct="1"/>
            <a:r>
              <a:rPr lang="es-CO" altLang="es-CO" sz="2400" b="1" dirty="0">
                <a:solidFill>
                  <a:srgbClr val="000000"/>
                </a:solidFill>
              </a:rPr>
              <a:t>B. CARACTERÍSTICAS </a:t>
            </a:r>
          </a:p>
          <a:p>
            <a:pPr algn="ctr" eaLnBrk="1" hangingPunct="1"/>
            <a:r>
              <a:rPr lang="es-CO" altLang="es-CO" sz="2400" b="1" dirty="0">
                <a:solidFill>
                  <a:srgbClr val="000000"/>
                </a:solidFill>
              </a:rPr>
              <a:t>     DE LOS ESTILOS</a:t>
            </a:r>
          </a:p>
          <a:p>
            <a:pPr algn="ctr" eaLnBrk="1" hangingPunct="1"/>
            <a:endParaRPr lang="es-CO" altLang="es-CO" sz="2400" b="1" dirty="0">
              <a:solidFill>
                <a:srgbClr val="000000"/>
              </a:solidFill>
            </a:endParaRPr>
          </a:p>
          <a:p>
            <a:pPr algn="ctr" eaLnBrk="1" hangingPunct="1"/>
            <a:r>
              <a:rPr lang="es-CO" altLang="es-CO" sz="2400" b="1" dirty="0">
                <a:solidFill>
                  <a:srgbClr val="000000"/>
                </a:solidFill>
              </a:rPr>
              <a:t>C. CONSECUENCIAS</a:t>
            </a:r>
          </a:p>
          <a:p>
            <a:pPr algn="ctr" eaLnBrk="1" hangingPunct="1"/>
            <a:r>
              <a:rPr lang="es-CO" altLang="es-CO" sz="2400" b="1" dirty="0">
                <a:solidFill>
                  <a:srgbClr val="000000"/>
                </a:solidFill>
              </a:rPr>
              <a:t>     DE LOS ESTILOS</a:t>
            </a:r>
          </a:p>
          <a:p>
            <a:pPr eaLnBrk="1" hangingPunct="1"/>
            <a:endParaRPr lang="es-CO" altLang="es-CO" sz="2400" b="1" dirty="0">
              <a:solidFill>
                <a:srgbClr val="333399"/>
              </a:solidFill>
            </a:endParaRPr>
          </a:p>
        </p:txBody>
      </p:sp>
      <p:pic>
        <p:nvPicPr>
          <p:cNvPr id="52229" name="Picture 2" descr="http://enriquecetupsicologia.com/articulos/wp-content/uploads/2010/08/exp_optimas-qp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751551"/>
            <a:ext cx="3743325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7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66392DBE-5BAC-4401-9772-B69A041DCE0F}" type="slidenum">
              <a:rPr lang="es-CO" smtClean="0"/>
              <a:pPr>
                <a:defRPr/>
              </a:pPr>
              <a:t>21</a:t>
            </a:fld>
            <a:endParaRPr lang="es-CO" dirty="0"/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805498"/>
      </p:ext>
    </p:extLst>
  </p:cSld>
  <p:clrMapOvr>
    <a:masterClrMapping/>
  </p:clrMapOvr>
  <p:transition xmlns:p14="http://schemas.microsoft.com/office/powerpoint/2010/main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1 Grupo"/>
          <p:cNvGrpSpPr>
            <a:grpSpLocks/>
          </p:cNvGrpSpPr>
          <p:nvPr/>
        </p:nvGrpSpPr>
        <p:grpSpPr bwMode="auto">
          <a:xfrm>
            <a:off x="326900" y="1556792"/>
            <a:ext cx="8637588" cy="4230528"/>
            <a:chOff x="438151" y="1298396"/>
            <a:chExt cx="8637622" cy="4897218"/>
          </a:xfrm>
        </p:grpSpPr>
        <p:sp>
          <p:nvSpPr>
            <p:cNvPr id="5" name="4 Rectángulo redondeado"/>
            <p:cNvSpPr/>
            <p:nvPr/>
          </p:nvSpPr>
          <p:spPr>
            <a:xfrm>
              <a:off x="641352" y="4888992"/>
              <a:ext cx="3552839" cy="1306622"/>
            </a:xfrm>
            <a:prstGeom prst="roundRect">
              <a:avLst/>
            </a:prstGeom>
            <a:ln w="19050">
              <a:solidFill>
                <a:schemeClr val="accent6">
                  <a:lumMod val="75000"/>
                </a:schemeClr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_tradnl" sz="1400" b="1" dirty="0"/>
            </a:p>
          </p:txBody>
        </p:sp>
        <p:sp>
          <p:nvSpPr>
            <p:cNvPr id="6" name="5 Rectángulo redondeado"/>
            <p:cNvSpPr/>
            <p:nvPr/>
          </p:nvSpPr>
          <p:spPr>
            <a:xfrm>
              <a:off x="4770456" y="4888992"/>
              <a:ext cx="3765565" cy="1306622"/>
            </a:xfrm>
            <a:prstGeom prst="roundRect">
              <a:avLst/>
            </a:prstGeom>
            <a:ln w="19050">
              <a:solidFill>
                <a:schemeClr val="accent6">
                  <a:lumMod val="75000"/>
                </a:schemeClr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_tradnl" sz="1400" b="1" dirty="0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438151" y="4997007"/>
              <a:ext cx="3895740" cy="1047039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es-PR" sz="2000" b="1" dirty="0">
                  <a:solidFill>
                    <a:srgbClr val="000000"/>
                  </a:solidFill>
                </a:rPr>
                <a:t>PENSAMIENTO: </a:t>
              </a:r>
            </a:p>
            <a:p>
              <a:pPr algn="ctr" fontAlgn="auto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es-PR" sz="2000" b="1" dirty="0">
                  <a:solidFill>
                    <a:srgbClr val="000000"/>
                  </a:solidFill>
                </a:rPr>
                <a:t>   Me siento inferior a otros,</a:t>
              </a:r>
            </a:p>
            <a:p>
              <a:pPr algn="ctr" fontAlgn="auto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es-PR" sz="2000" b="1" dirty="0">
                  <a:solidFill>
                    <a:srgbClr val="000000"/>
                  </a:solidFill>
                </a:rPr>
                <a:t>   mis derechos no cuentan</a:t>
              </a:r>
              <a:endParaRPr lang="es-ES_tradnl" sz="2000" b="1" dirty="0">
                <a:solidFill>
                  <a:srgbClr val="000000"/>
                </a:solidFill>
              </a:endParaRPr>
            </a:p>
          </p:txBody>
        </p:sp>
        <p:sp>
          <p:nvSpPr>
            <p:cNvPr id="53255" name="Rectangle 7"/>
            <p:cNvSpPr>
              <a:spLocks noChangeArrowheads="1"/>
            </p:cNvSpPr>
            <p:nvPr/>
          </p:nvSpPr>
          <p:spPr bwMode="auto">
            <a:xfrm>
              <a:off x="5334000" y="4830763"/>
              <a:ext cx="22415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s-ES_tradnl" altLang="es-CO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3256" name="Rectangle 8"/>
            <p:cNvSpPr>
              <a:spLocks noChangeArrowheads="1"/>
            </p:cNvSpPr>
            <p:nvPr/>
          </p:nvSpPr>
          <p:spPr bwMode="auto">
            <a:xfrm flipH="1">
              <a:off x="7391400" y="4754563"/>
              <a:ext cx="8064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s-ES_tradnl" altLang="es-CO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10" name="Picture 9" descr="pasivo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63861" y="2582370"/>
              <a:ext cx="3622689" cy="21951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4406917" y="4970874"/>
              <a:ext cx="4668856" cy="104704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es-PR" sz="2000" b="1" dirty="0">
                  <a:solidFill>
                    <a:srgbClr val="000000"/>
                  </a:solidFill>
                </a:rPr>
                <a:t>CONDUCTA:</a:t>
              </a:r>
            </a:p>
            <a:p>
              <a:pPr algn="ctr" fontAlgn="auto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es-PR" sz="2000" b="1" dirty="0">
                  <a:solidFill>
                    <a:srgbClr val="000000"/>
                  </a:solidFill>
                </a:rPr>
                <a:t>Permisiva, de huida </a:t>
              </a:r>
            </a:p>
            <a:p>
              <a:pPr algn="ctr" fontAlgn="auto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es-PR" sz="2000" b="1" dirty="0">
                  <a:solidFill>
                    <a:srgbClr val="000000"/>
                  </a:solidFill>
                </a:rPr>
                <a:t>o de inferioridad</a:t>
              </a:r>
              <a:endParaRPr lang="es-ES_tradnl" sz="2000" b="1" dirty="0">
                <a:solidFill>
                  <a:srgbClr val="000000"/>
                </a:solidFill>
              </a:endParaRPr>
            </a:p>
          </p:txBody>
        </p:sp>
        <p:sp>
          <p:nvSpPr>
            <p:cNvPr id="12" name="11 Rectángulo redondeado"/>
            <p:cNvSpPr/>
            <p:nvPr/>
          </p:nvSpPr>
          <p:spPr>
            <a:xfrm>
              <a:off x="1411293" y="1298396"/>
              <a:ext cx="6519887" cy="1203835"/>
            </a:xfrm>
            <a:prstGeom prst="roundRect">
              <a:avLst/>
            </a:prstGeom>
            <a:ln w="19050">
              <a:solidFill>
                <a:schemeClr val="accent6">
                  <a:lumMod val="75000"/>
                </a:schemeClr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0916" tIns="45458" rIns="90916" bIns="45458">
              <a:spAutoFit/>
            </a:bodyPr>
            <a:lstStyle/>
            <a:p>
              <a:pPr algn="ctr" defTabSz="788988" eaLnBrk="0" fontAlgn="auto" hangingPunct="0">
                <a:lnSpc>
                  <a:spcPct val="9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endParaRPr lang="es-ES_tradnl" sz="7200" b="1" i="1" dirty="0">
                <a:solidFill>
                  <a:sysClr val="window" lastClr="FFFFFF"/>
                </a:solidFill>
              </a:endParaRPr>
            </a:p>
          </p:txBody>
        </p:sp>
        <p:sp>
          <p:nvSpPr>
            <p:cNvPr id="53260" name="Rectangle 4"/>
            <p:cNvSpPr txBox="1">
              <a:spLocks noChangeArrowheads="1"/>
            </p:cNvSpPr>
            <p:nvPr/>
          </p:nvSpPr>
          <p:spPr bwMode="auto">
            <a:xfrm>
              <a:off x="1555368" y="1393050"/>
              <a:ext cx="6232525" cy="1058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es-PR" altLang="es-CO" sz="2000" b="1">
                  <a:solidFill>
                    <a:srgbClr val="000000"/>
                  </a:solidFill>
                </a:rPr>
                <a:t>Expresión inefectiva de pensamientos, sentimientos y creencias, permitiendo que otros violen nuestros derechos.</a:t>
              </a:r>
            </a:p>
          </p:txBody>
        </p:sp>
      </p:grpSp>
      <p:sp>
        <p:nvSpPr>
          <p:cNvPr id="13" name="12 Rectángulo"/>
          <p:cNvSpPr/>
          <p:nvPr/>
        </p:nvSpPr>
        <p:spPr>
          <a:xfrm>
            <a:off x="0" y="332656"/>
            <a:ext cx="914400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</a:t>
            </a:r>
            <a:r>
              <a:rPr lang="es-CO" sz="36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omunicación Pasiva/Sumisa</a:t>
            </a:r>
            <a:endParaRPr lang="es-CO" sz="3600" b="1" spc="50" dirty="0">
              <a:ln w="11430"/>
              <a:solidFill>
                <a:srgbClr val="00378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14" name="13 Conector recto"/>
          <p:cNvCxnSpPr/>
          <p:nvPr/>
        </p:nvCxnSpPr>
        <p:spPr>
          <a:xfrm>
            <a:off x="395536" y="908720"/>
            <a:ext cx="8352928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7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66392DBE-5BAC-4401-9772-B69A041DCE0F}" type="slidenum">
              <a:rPr lang="es-CO" smtClean="0"/>
              <a:pPr>
                <a:defRPr/>
              </a:pPr>
              <a:t>22</a:t>
            </a:fld>
            <a:endParaRPr lang="es-CO" dirty="0"/>
          </a:p>
        </p:txBody>
      </p:sp>
      <p:pic>
        <p:nvPicPr>
          <p:cNvPr id="16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52930"/>
      </p:ext>
    </p:extLst>
  </p:cSld>
  <p:clrMapOvr>
    <a:masterClrMapping/>
  </p:clrMapOvr>
  <p:transition xmlns:p14="http://schemas.microsoft.com/office/powerpoint/2010/main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 redondeado"/>
          <p:cNvSpPr/>
          <p:nvPr/>
        </p:nvSpPr>
        <p:spPr>
          <a:xfrm>
            <a:off x="4787900" y="4625627"/>
            <a:ext cx="3470275" cy="1608138"/>
          </a:xfrm>
          <a:prstGeom prst="roundRect">
            <a:avLst/>
          </a:prstGeom>
          <a:ln w="19050">
            <a:solidFill>
              <a:schemeClr val="accent6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sz="1600" b="1" dirty="0"/>
          </a:p>
        </p:txBody>
      </p:sp>
      <p:sp>
        <p:nvSpPr>
          <p:cNvPr id="6" name="5 Rectángulo redondeado"/>
          <p:cNvSpPr/>
          <p:nvPr/>
        </p:nvSpPr>
        <p:spPr>
          <a:xfrm>
            <a:off x="841375" y="4625627"/>
            <a:ext cx="3787775" cy="1608138"/>
          </a:xfrm>
          <a:prstGeom prst="roundRect">
            <a:avLst/>
          </a:prstGeom>
          <a:ln w="19050">
            <a:solidFill>
              <a:schemeClr val="accent6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sz="1600" b="1" dirty="0"/>
          </a:p>
        </p:txBody>
      </p:sp>
      <p:sp>
        <p:nvSpPr>
          <p:cNvPr id="7" name="6 Rectángulo redondeado"/>
          <p:cNvSpPr/>
          <p:nvPr/>
        </p:nvSpPr>
        <p:spPr>
          <a:xfrm>
            <a:off x="1036638" y="1685577"/>
            <a:ext cx="6826250" cy="1112838"/>
          </a:xfrm>
          <a:prstGeom prst="roundRect">
            <a:avLst/>
          </a:prstGeom>
          <a:ln w="19050">
            <a:solidFill>
              <a:schemeClr val="accent6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0916" tIns="45458" rIns="90916" bIns="45458">
            <a:spAutoFit/>
          </a:bodyPr>
          <a:lstStyle/>
          <a:p>
            <a:pPr algn="ctr" defTabSz="788988" eaLnBrk="0" fontAlgn="auto" hangingPunct="0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endParaRPr lang="es-ES_tradnl" sz="8000" b="1" i="1" dirty="0">
              <a:solidFill>
                <a:sysClr val="window" lastClr="FFFFFF"/>
              </a:solidFill>
            </a:endParaRPr>
          </a:p>
        </p:txBody>
      </p:sp>
      <p:sp>
        <p:nvSpPr>
          <p:cNvPr id="54278" name="Rectangle 4"/>
          <p:cNvSpPr txBox="1">
            <a:spLocks noChangeArrowheads="1"/>
          </p:cNvSpPr>
          <p:nvPr/>
        </p:nvSpPr>
        <p:spPr bwMode="auto">
          <a:xfrm>
            <a:off x="1081088" y="1837977"/>
            <a:ext cx="6781800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39725" indent="-3397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20000"/>
              </a:spcBef>
            </a:pPr>
            <a:r>
              <a:rPr lang="es-PR" altLang="es-CO" sz="2400">
                <a:solidFill>
                  <a:srgbClr val="000000"/>
                </a:solidFill>
              </a:rPr>
              <a:t>Expresión de pensamientos, sentimientos y creencias de forma hostil y dominante, violando los derechos de los demás.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993775" y="4751040"/>
            <a:ext cx="3557588" cy="137318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s-PR" sz="2000" b="1" dirty="0">
                <a:solidFill>
                  <a:srgbClr val="000000"/>
                </a:solidFill>
              </a:rPr>
              <a:t>PENSAMIENTO: </a:t>
            </a:r>
          </a:p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s-PR" sz="2000" b="1" dirty="0">
                <a:solidFill>
                  <a:srgbClr val="000000"/>
                </a:solidFill>
              </a:rPr>
              <a:t>   Me siento superior a otros e </a:t>
            </a:r>
          </a:p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s-PR" sz="2000" b="1" dirty="0">
                <a:solidFill>
                  <a:srgbClr val="000000"/>
                </a:solidFill>
              </a:rPr>
              <a:t>Impongo mis derechos, </a:t>
            </a:r>
          </a:p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s-PR" sz="2000" b="1" dirty="0">
                <a:solidFill>
                  <a:srgbClr val="000000"/>
                </a:solidFill>
              </a:rPr>
              <a:t>Soy más importante</a:t>
            </a: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4708525" y="4897090"/>
            <a:ext cx="3232150" cy="109378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s-PR" sz="2000" b="1" dirty="0">
                <a:solidFill>
                  <a:srgbClr val="000000"/>
                </a:solidFill>
              </a:rPr>
              <a:t>CONDUCTA:</a:t>
            </a:r>
          </a:p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s-PR" sz="2000" b="1" dirty="0">
                <a:solidFill>
                  <a:srgbClr val="000000"/>
                </a:solidFill>
              </a:rPr>
              <a:t>Combatir, atacar </a:t>
            </a:r>
          </a:p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s-PR" sz="2000" b="1" dirty="0">
                <a:solidFill>
                  <a:srgbClr val="000000"/>
                </a:solidFill>
              </a:rPr>
              <a:t>Pasar por encima del otro</a:t>
            </a:r>
            <a:endParaRPr lang="es-ES_tradnl" sz="2000" b="1" dirty="0">
              <a:solidFill>
                <a:srgbClr val="000000"/>
              </a:solidFill>
            </a:endParaRPr>
          </a:p>
        </p:txBody>
      </p:sp>
      <p:pic>
        <p:nvPicPr>
          <p:cNvPr id="54281" name="Picture 14" descr="agreesassertnew.jpg image by salviafor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0" y="2912715"/>
            <a:ext cx="2365375" cy="1631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0" y="332656"/>
            <a:ext cx="914400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</a:t>
            </a:r>
            <a:r>
              <a:rPr lang="es-CO" sz="36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omunicación Agresiva</a:t>
            </a:r>
            <a:endParaRPr lang="es-CO" sz="3600" b="1" spc="50" dirty="0">
              <a:ln w="11430"/>
              <a:solidFill>
                <a:srgbClr val="00378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11" name="10 Conector recto"/>
          <p:cNvCxnSpPr/>
          <p:nvPr/>
        </p:nvCxnSpPr>
        <p:spPr>
          <a:xfrm>
            <a:off x="395536" y="908720"/>
            <a:ext cx="8352928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7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66392DBE-5BAC-4401-9772-B69A041DCE0F}" type="slidenum">
              <a:rPr lang="es-CO" smtClean="0"/>
              <a:pPr>
                <a:defRPr/>
              </a:pPr>
              <a:t>23</a:t>
            </a:fld>
            <a:endParaRPr lang="es-CO" dirty="0"/>
          </a:p>
        </p:txBody>
      </p:sp>
      <p:pic>
        <p:nvPicPr>
          <p:cNvPr id="14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37681"/>
      </p:ext>
    </p:extLst>
  </p:cSld>
  <p:clrMapOvr>
    <a:masterClrMapping/>
  </p:clrMapOvr>
  <p:transition xmlns:p14="http://schemas.microsoft.com/office/powerpoint/2010/main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 redondeado"/>
          <p:cNvSpPr/>
          <p:nvPr/>
        </p:nvSpPr>
        <p:spPr>
          <a:xfrm>
            <a:off x="4932933" y="4597851"/>
            <a:ext cx="3340100" cy="1609725"/>
          </a:xfrm>
          <a:prstGeom prst="roundRect">
            <a:avLst/>
          </a:prstGeom>
          <a:ln w="19050">
            <a:solidFill>
              <a:schemeClr val="accent6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sz="1600" b="1" dirty="0"/>
          </a:p>
        </p:txBody>
      </p:sp>
      <p:sp>
        <p:nvSpPr>
          <p:cNvPr id="6" name="5 Rectángulo redondeado"/>
          <p:cNvSpPr/>
          <p:nvPr/>
        </p:nvSpPr>
        <p:spPr>
          <a:xfrm>
            <a:off x="995933" y="4597851"/>
            <a:ext cx="3340100" cy="1609725"/>
          </a:xfrm>
          <a:prstGeom prst="roundRect">
            <a:avLst/>
          </a:prstGeom>
          <a:ln w="19050">
            <a:solidFill>
              <a:schemeClr val="accent6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sz="1600" b="1" dirty="0"/>
          </a:p>
        </p:txBody>
      </p:sp>
      <p:sp>
        <p:nvSpPr>
          <p:cNvPr id="7" name="6 Rectángulo redondeado"/>
          <p:cNvSpPr/>
          <p:nvPr/>
        </p:nvSpPr>
        <p:spPr>
          <a:xfrm>
            <a:off x="1165795" y="1629226"/>
            <a:ext cx="7004050" cy="1106487"/>
          </a:xfrm>
          <a:prstGeom prst="roundRect">
            <a:avLst/>
          </a:prstGeom>
          <a:ln w="19050">
            <a:solidFill>
              <a:schemeClr val="accent6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0916" tIns="45458" rIns="90916" bIns="45458">
            <a:spAutoFit/>
          </a:bodyPr>
          <a:lstStyle/>
          <a:p>
            <a:pPr algn="ctr" defTabSz="788988" eaLnBrk="0" fontAlgn="auto" hangingPunct="0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endParaRPr lang="es-ES_tradnl" sz="8000" b="1" i="1" dirty="0">
              <a:solidFill>
                <a:srgbClr val="000000"/>
              </a:solidFill>
            </a:endParaRPr>
          </a:p>
        </p:txBody>
      </p:sp>
      <p:sp>
        <p:nvSpPr>
          <p:cNvPr id="55302" name="Rectangle 4"/>
          <p:cNvSpPr txBox="1">
            <a:spLocks noChangeArrowheads="1"/>
          </p:cNvSpPr>
          <p:nvPr/>
        </p:nvSpPr>
        <p:spPr bwMode="auto">
          <a:xfrm>
            <a:off x="1370583" y="1748288"/>
            <a:ext cx="66357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39725" indent="-3397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20000"/>
              </a:spcBef>
            </a:pPr>
            <a:r>
              <a:rPr lang="es-PR" altLang="es-CO" sz="2400">
                <a:solidFill>
                  <a:srgbClr val="000000"/>
                </a:solidFill>
              </a:rPr>
              <a:t>Expresión de pensamientos, sentimientos y creencias en forma directa y apropiada, sin violar los derechos de los demás.</a:t>
            </a:r>
            <a:endParaRPr lang="es-ES" altLang="es-CO" sz="2400">
              <a:solidFill>
                <a:srgbClr val="000000"/>
              </a:solidFill>
            </a:endParaRPr>
          </a:p>
        </p:txBody>
      </p:sp>
      <p:pic>
        <p:nvPicPr>
          <p:cNvPr id="9" name="Picture 5" descr="carla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6908" y="2802388"/>
            <a:ext cx="2257425" cy="1733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884808" y="4777238"/>
            <a:ext cx="3522662" cy="138588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s-PR" sz="2000" b="1" dirty="0">
                <a:solidFill>
                  <a:srgbClr val="000000"/>
                </a:solidFill>
              </a:rPr>
              <a:t>PENSAMIENTO: </a:t>
            </a:r>
          </a:p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s-PR" sz="2000" b="1" dirty="0">
                <a:solidFill>
                  <a:srgbClr val="000000"/>
                </a:solidFill>
              </a:rPr>
              <a:t>   Me siento igual a otros,</a:t>
            </a:r>
          </a:p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s-PR" sz="2000" b="1" dirty="0">
                <a:solidFill>
                  <a:srgbClr val="000000"/>
                </a:solidFill>
              </a:rPr>
              <a:t>Todos somos</a:t>
            </a:r>
          </a:p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s-PR" sz="2000" b="1" dirty="0">
                <a:solidFill>
                  <a:srgbClr val="000000"/>
                </a:solidFill>
              </a:rPr>
              <a:t>importantes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012308" y="4896301"/>
            <a:ext cx="3343275" cy="11049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s-PR" sz="2000" b="1" dirty="0">
                <a:solidFill>
                  <a:srgbClr val="000000"/>
                </a:solidFill>
              </a:rPr>
              <a:t>CONDUCTA:</a:t>
            </a:r>
          </a:p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s-PR" sz="2000" b="1" dirty="0">
                <a:solidFill>
                  <a:srgbClr val="000000"/>
                </a:solidFill>
              </a:rPr>
              <a:t>Cooperación, </a:t>
            </a:r>
          </a:p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s-PR" sz="2000" b="1" dirty="0">
                <a:solidFill>
                  <a:srgbClr val="000000"/>
                </a:solidFill>
              </a:rPr>
              <a:t>Aceptación y negociación</a:t>
            </a:r>
            <a:endParaRPr lang="es-ES_tradnl" sz="2000" b="1" dirty="0">
              <a:solidFill>
                <a:srgbClr val="000000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0" y="368942"/>
            <a:ext cx="914400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</a:t>
            </a:r>
            <a:r>
              <a:rPr lang="es-CO" sz="36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omunicación Asertiva</a:t>
            </a:r>
            <a:endParaRPr lang="es-CO" sz="3600" b="1" spc="50" dirty="0">
              <a:ln w="11430"/>
              <a:solidFill>
                <a:srgbClr val="00378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13" name="12 Conector recto"/>
          <p:cNvCxnSpPr/>
          <p:nvPr/>
        </p:nvCxnSpPr>
        <p:spPr>
          <a:xfrm>
            <a:off x="395536" y="908720"/>
            <a:ext cx="8352928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7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66392DBE-5BAC-4401-9772-B69A041DCE0F}" type="slidenum">
              <a:rPr lang="es-CO" smtClean="0"/>
              <a:pPr>
                <a:defRPr/>
              </a:pPr>
              <a:t>24</a:t>
            </a:fld>
            <a:endParaRPr lang="es-CO" dirty="0"/>
          </a:p>
        </p:txBody>
      </p:sp>
      <p:pic>
        <p:nvPicPr>
          <p:cNvPr id="15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31657"/>
      </p:ext>
    </p:extLst>
  </p:cSld>
  <p:clrMapOvr>
    <a:masterClrMapping/>
  </p:clrMapOvr>
  <p:transition xmlns:p14="http://schemas.microsoft.com/office/powerpoint/2010/main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1177176"/>
            <a:ext cx="7772400" cy="11430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normAutofit fontScale="90000"/>
          </a:bodyPr>
          <a:lstStyle/>
          <a:p>
            <a:r>
              <a:rPr lang="en-US" sz="3600" b="1" dirty="0"/>
              <a:t>La </a:t>
            </a:r>
            <a:r>
              <a:rPr lang="en-US" sz="3600" b="1" dirty="0" err="1"/>
              <a:t>sumisión</a:t>
            </a:r>
            <a:r>
              <a:rPr lang="en-US" sz="3600" b="1" dirty="0"/>
              <a:t> </a:t>
            </a:r>
            <a:r>
              <a:rPr lang="en-US" sz="3600" dirty="0"/>
              <a:t>se </a:t>
            </a:r>
            <a:r>
              <a:rPr lang="en-US" sz="3600" dirty="0" err="1"/>
              <a:t>manifiesta</a:t>
            </a:r>
            <a:r>
              <a:rPr lang="en-US" sz="3600" dirty="0"/>
              <a:t> </a:t>
            </a:r>
            <a:r>
              <a:rPr lang="en-US" sz="3600" dirty="0" err="1"/>
              <a:t>en</a:t>
            </a:r>
            <a:r>
              <a:rPr lang="en-US" sz="3600" dirty="0"/>
              <a:t> </a:t>
            </a:r>
            <a:r>
              <a:rPr lang="en-US" sz="3600" dirty="0" err="1"/>
              <a:t>frases</a:t>
            </a:r>
            <a:r>
              <a:rPr lang="en-US" sz="3600" dirty="0"/>
              <a:t> y </a:t>
            </a:r>
            <a:r>
              <a:rPr lang="en-US" sz="3600" dirty="0" err="1"/>
              <a:t>señales</a:t>
            </a:r>
            <a:r>
              <a:rPr lang="en-US" sz="3600" dirty="0"/>
              <a:t> no </a:t>
            </a:r>
            <a:r>
              <a:rPr lang="en-US" sz="3600" dirty="0" err="1"/>
              <a:t>verbales</a:t>
            </a:r>
            <a:r>
              <a:rPr lang="en-US" sz="3600" dirty="0"/>
              <a:t> </a:t>
            </a:r>
            <a:r>
              <a:rPr lang="en-US" sz="3600" dirty="0" err="1"/>
              <a:t>como</a:t>
            </a:r>
            <a:r>
              <a:rPr lang="en-US" sz="3600" dirty="0"/>
              <a:t>: </a:t>
            </a:r>
          </a:p>
        </p:txBody>
      </p:sp>
      <p:sp>
        <p:nvSpPr>
          <p:cNvPr id="134147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152386" y="2795744"/>
            <a:ext cx="5410200" cy="30480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sz="2800" dirty="0"/>
              <a:t>..." </a:t>
            </a:r>
            <a:r>
              <a:rPr lang="en-US" sz="2800" dirty="0" err="1"/>
              <a:t>Lamento</a:t>
            </a:r>
            <a:r>
              <a:rPr lang="en-US" sz="2800" dirty="0"/>
              <a:t> </a:t>
            </a:r>
            <a:r>
              <a:rPr lang="en-US" sz="2800" dirty="0" err="1"/>
              <a:t>quitarle</a:t>
            </a:r>
            <a:r>
              <a:rPr lang="en-US" sz="2800" dirty="0"/>
              <a:t> </a:t>
            </a:r>
            <a:r>
              <a:rPr lang="en-US" sz="2800" dirty="0" err="1"/>
              <a:t>su</a:t>
            </a:r>
            <a:r>
              <a:rPr lang="en-US" sz="2800" dirty="0"/>
              <a:t> </a:t>
            </a:r>
            <a:r>
              <a:rPr lang="en-US" sz="2800" dirty="0" err="1"/>
              <a:t>valioso</a:t>
            </a:r>
            <a:r>
              <a:rPr lang="en-US" sz="2800" dirty="0"/>
              <a:t>        </a:t>
            </a:r>
            <a:r>
              <a:rPr lang="en-US" sz="2800" dirty="0" err="1"/>
              <a:t>tiempo</a:t>
            </a:r>
            <a:r>
              <a:rPr lang="en-US" sz="2800" dirty="0"/>
              <a:t>, </a:t>
            </a:r>
            <a:r>
              <a:rPr lang="en-US" sz="2800" dirty="0" err="1"/>
              <a:t>pero</a:t>
            </a:r>
            <a:r>
              <a:rPr lang="en-US" sz="2800" dirty="0"/>
              <a:t>..."</a:t>
            </a:r>
          </a:p>
          <a:p>
            <a:r>
              <a:rPr lang="en-US" sz="2800" dirty="0"/>
              <a:t>..." Se </a:t>
            </a:r>
            <a:r>
              <a:rPr lang="en-US" sz="2800" dirty="0" err="1"/>
              <a:t>molestaría</a:t>
            </a:r>
            <a:r>
              <a:rPr lang="en-US" sz="2800" dirty="0"/>
              <a:t> </a:t>
            </a:r>
            <a:r>
              <a:rPr lang="en-US" sz="2800" dirty="0" err="1"/>
              <a:t>si</a:t>
            </a:r>
            <a:r>
              <a:rPr lang="en-US" sz="2800" dirty="0"/>
              <a:t> </a:t>
            </a:r>
            <a:r>
              <a:rPr lang="en-US" sz="2800" dirty="0" err="1"/>
              <a:t>nosotros</a:t>
            </a:r>
            <a:r>
              <a:rPr lang="en-US" sz="2800" dirty="0"/>
              <a:t>..."</a:t>
            </a:r>
          </a:p>
          <a:p>
            <a:r>
              <a:rPr lang="en-US" sz="2800" dirty="0"/>
              <a:t>..." </a:t>
            </a:r>
            <a:r>
              <a:rPr lang="en-US" sz="2800" dirty="0" err="1"/>
              <a:t>Es</a:t>
            </a:r>
            <a:r>
              <a:rPr lang="en-US" sz="2800" dirty="0"/>
              <a:t> solo mi </a:t>
            </a:r>
            <a:r>
              <a:rPr lang="en-US" sz="2800" dirty="0" err="1"/>
              <a:t>opinión</a:t>
            </a:r>
            <a:r>
              <a:rPr lang="en-US" sz="2800" dirty="0"/>
              <a:t>, </a:t>
            </a:r>
            <a:r>
              <a:rPr lang="en-US" sz="2800" dirty="0" err="1"/>
              <a:t>pero</a:t>
            </a:r>
            <a:r>
              <a:rPr lang="en-US" sz="2800" dirty="0"/>
              <a:t>..."</a:t>
            </a:r>
          </a:p>
          <a:p>
            <a:r>
              <a:rPr lang="en-US" sz="2800" dirty="0"/>
              <a:t>..." Bueno, </a:t>
            </a:r>
            <a:r>
              <a:rPr lang="en-US" sz="2800" dirty="0" err="1"/>
              <a:t>si</a:t>
            </a:r>
            <a:r>
              <a:rPr lang="en-US" sz="2800" dirty="0"/>
              <a:t> </a:t>
            </a:r>
            <a:r>
              <a:rPr lang="en-US" sz="2800" dirty="0" err="1"/>
              <a:t>así</a:t>
            </a:r>
            <a:r>
              <a:rPr lang="en-US" sz="2800" dirty="0"/>
              <a:t> lo </a:t>
            </a:r>
            <a:r>
              <a:rPr lang="en-US" sz="2800" dirty="0" err="1"/>
              <a:t>quiere</a:t>
            </a:r>
            <a:r>
              <a:rPr lang="en-US" sz="2800" dirty="0"/>
              <a:t>..."</a:t>
            </a:r>
          </a:p>
          <a:p>
            <a:pPr>
              <a:buFontTx/>
              <a:buNone/>
            </a:pPr>
            <a:endParaRPr lang="en-US" sz="28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3"/>
          <a:stretch/>
        </p:blipFill>
        <p:spPr bwMode="auto">
          <a:xfrm>
            <a:off x="5407573" y="2557462"/>
            <a:ext cx="3351120" cy="3244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0" y="332656"/>
            <a:ext cx="914400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</a:t>
            </a:r>
            <a:r>
              <a:rPr lang="es-CO" sz="36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 Sumisión</a:t>
            </a:r>
            <a:endParaRPr lang="es-CO" sz="3600" b="1" spc="50" dirty="0">
              <a:ln w="11430"/>
              <a:solidFill>
                <a:srgbClr val="00378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395536" y="908720"/>
            <a:ext cx="8352928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7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66392DBE-5BAC-4401-9772-B69A041DCE0F}" type="slidenum">
              <a:rPr lang="es-CO" smtClean="0"/>
              <a:pPr>
                <a:defRPr/>
              </a:pPr>
              <a:t>25</a:t>
            </a:fld>
            <a:endParaRPr lang="es-CO" dirty="0"/>
          </a:p>
        </p:txBody>
      </p:sp>
      <p:pic>
        <p:nvPicPr>
          <p:cNvPr id="8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125703"/>
      </p:ext>
    </p:extLst>
  </p:cSld>
  <p:clrMapOvr>
    <a:masterClrMapping/>
  </p:clrMapOvr>
  <p:transition xmlns:p14="http://schemas.microsoft.com/office/powerpoint/2010/main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09600" y="1269156"/>
            <a:ext cx="7772400" cy="1095703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sz="3600" b="1" dirty="0"/>
              <a:t>LA AGRESIVIDAD !!!</a:t>
            </a:r>
          </a:p>
        </p:txBody>
      </p:sp>
      <p:sp>
        <p:nvSpPr>
          <p:cNvPr id="135172" name="Rectangle 1028"/>
          <p:cNvSpPr>
            <a:spLocks noGrp="1" noChangeArrowheads="1"/>
          </p:cNvSpPr>
          <p:nvPr>
            <p:ph type="body" sz="half" idx="2"/>
          </p:nvPr>
        </p:nvSpPr>
        <p:spPr>
          <a:xfrm>
            <a:off x="4191000" y="2133600"/>
            <a:ext cx="4701480" cy="39624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sz="2800" dirty="0"/>
              <a:t>¡ </a:t>
            </a:r>
            <a:r>
              <a:rPr lang="en-US" sz="2800" dirty="0" err="1"/>
              <a:t>Hágalo</a:t>
            </a:r>
            <a:r>
              <a:rPr lang="en-US" sz="2800" dirty="0"/>
              <a:t> !  o </a:t>
            </a:r>
            <a:r>
              <a:rPr lang="en-US" sz="2800" dirty="0" err="1"/>
              <a:t>si</a:t>
            </a:r>
            <a:r>
              <a:rPr lang="en-US" sz="2800" dirty="0"/>
              <a:t> no ...!</a:t>
            </a:r>
          </a:p>
          <a:p>
            <a:r>
              <a:rPr lang="en-US" sz="2800" dirty="0"/>
              <a:t>¡ </a:t>
            </a:r>
            <a:r>
              <a:rPr lang="en-US" sz="2800" dirty="0" err="1"/>
              <a:t>Que</a:t>
            </a:r>
            <a:r>
              <a:rPr lang="en-US" sz="2800" dirty="0"/>
              <a:t> </a:t>
            </a:r>
            <a:r>
              <a:rPr lang="en-US" sz="2800" dirty="0" err="1"/>
              <a:t>estupidez</a:t>
            </a:r>
            <a:r>
              <a:rPr lang="en-US" sz="2800" dirty="0"/>
              <a:t> !</a:t>
            </a:r>
          </a:p>
          <a:p>
            <a:r>
              <a:rPr lang="en-US" sz="2800" dirty="0"/>
              <a:t>... </a:t>
            </a:r>
            <a:r>
              <a:rPr lang="en-US" sz="2800" dirty="0" err="1"/>
              <a:t>Imposible</a:t>
            </a:r>
            <a:r>
              <a:rPr lang="en-US" sz="2800" dirty="0"/>
              <a:t> </a:t>
            </a:r>
            <a:r>
              <a:rPr lang="en-US" sz="2800" dirty="0" err="1"/>
              <a:t>que</a:t>
            </a:r>
            <a:r>
              <a:rPr lang="en-US" sz="2800" dirty="0"/>
              <a:t> </a:t>
            </a:r>
            <a:r>
              <a:rPr lang="en-US" sz="2800" dirty="0" err="1"/>
              <a:t>usted</a:t>
            </a:r>
            <a:r>
              <a:rPr lang="en-US" sz="2800" dirty="0"/>
              <a:t> </a:t>
            </a:r>
            <a:r>
              <a:rPr lang="en-US" sz="2800" dirty="0" err="1"/>
              <a:t>crea</a:t>
            </a:r>
            <a:r>
              <a:rPr lang="en-US" sz="2800" dirty="0"/>
              <a:t> </a:t>
            </a:r>
            <a:r>
              <a:rPr lang="en-US" sz="2800" dirty="0" err="1"/>
              <a:t>eso</a:t>
            </a:r>
            <a:r>
              <a:rPr lang="en-US" sz="2800" dirty="0"/>
              <a:t>...!</a:t>
            </a:r>
          </a:p>
          <a:p>
            <a:r>
              <a:rPr lang="en-US" sz="2800" dirty="0"/>
              <a:t>... </a:t>
            </a:r>
            <a:r>
              <a:rPr lang="en-US" sz="2800" dirty="0" err="1"/>
              <a:t>Yo</a:t>
            </a:r>
            <a:r>
              <a:rPr lang="en-US" sz="2800" dirty="0"/>
              <a:t> no </a:t>
            </a:r>
            <a:r>
              <a:rPr lang="en-US" sz="2800" dirty="0" err="1"/>
              <a:t>tengo</a:t>
            </a:r>
            <a:r>
              <a:rPr lang="en-US" sz="2800" dirty="0"/>
              <a:t> nada </a:t>
            </a:r>
            <a:r>
              <a:rPr lang="en-US" sz="2800" dirty="0" err="1"/>
              <a:t>que</a:t>
            </a:r>
            <a:r>
              <a:rPr lang="en-US" sz="2800" dirty="0"/>
              <a:t> </a:t>
            </a:r>
            <a:r>
              <a:rPr lang="en-US" sz="2800" dirty="0" err="1"/>
              <a:t>ver</a:t>
            </a:r>
            <a:r>
              <a:rPr lang="en-US" sz="2800" dirty="0"/>
              <a:t> con </a:t>
            </a:r>
            <a:r>
              <a:rPr lang="en-US" sz="2800" dirty="0" err="1"/>
              <a:t>eso</a:t>
            </a:r>
            <a:r>
              <a:rPr lang="en-US" sz="2800" dirty="0"/>
              <a:t>. </a:t>
            </a:r>
            <a:r>
              <a:rPr lang="en-US" sz="2800" dirty="0" err="1"/>
              <a:t>Todo</a:t>
            </a:r>
            <a:r>
              <a:rPr lang="en-US" sz="2800" dirty="0"/>
              <a:t> </a:t>
            </a:r>
            <a:r>
              <a:rPr lang="en-US" sz="2800" dirty="0" err="1"/>
              <a:t>es</a:t>
            </a:r>
            <a:r>
              <a:rPr lang="en-US" sz="2800" dirty="0"/>
              <a:t> culpa </a:t>
            </a:r>
            <a:r>
              <a:rPr lang="en-US" sz="2800" dirty="0" err="1"/>
              <a:t>suya</a:t>
            </a:r>
            <a:r>
              <a:rPr lang="en-US" sz="2800" dirty="0"/>
              <a:t> !</a:t>
            </a:r>
          </a:p>
        </p:txBody>
      </p:sp>
      <p:pic>
        <p:nvPicPr>
          <p:cNvPr id="55302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" t="2714" r="3176" b="3621"/>
          <a:stretch/>
        </p:blipFill>
        <p:spPr bwMode="auto">
          <a:xfrm>
            <a:off x="609600" y="2711318"/>
            <a:ext cx="2391425" cy="3029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0" y="332656"/>
            <a:ext cx="914400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</a:t>
            </a:r>
            <a:r>
              <a:rPr lang="es-CO" sz="36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 Agresividad</a:t>
            </a:r>
            <a:endParaRPr lang="es-CO" sz="3600" b="1" spc="50" dirty="0">
              <a:ln w="11430"/>
              <a:solidFill>
                <a:srgbClr val="00378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395536" y="908720"/>
            <a:ext cx="8352928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7 Marcador de número de diapositiva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92DBE-5BAC-4401-9772-B69A041DCE0F}" type="slidenum">
              <a:rPr lang="es-CO"/>
              <a:pPr/>
              <a:t>26</a:t>
            </a:fld>
            <a:endParaRPr lang="es-CO" dirty="0"/>
          </a:p>
        </p:txBody>
      </p:sp>
      <p:pic>
        <p:nvPicPr>
          <p:cNvPr id="8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77900"/>
      </p:ext>
    </p:extLst>
  </p:cSld>
  <p:clrMapOvr>
    <a:masterClrMapping/>
  </p:clrMapOvr>
  <p:transition xmlns:p14="http://schemas.microsoft.com/office/powerpoint/2010/main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366368"/>
            <a:ext cx="7772400" cy="11430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b="1" dirty="0"/>
              <a:t>La </a:t>
            </a:r>
            <a:r>
              <a:rPr lang="en-US" b="1" dirty="0" err="1"/>
              <a:t>asertividad</a:t>
            </a:r>
            <a:r>
              <a:rPr lang="en-US" b="1" dirty="0"/>
              <a:t> : </a:t>
            </a:r>
            <a:r>
              <a:rPr lang="en-US" b="1" dirty="0" err="1"/>
              <a:t>frases</a:t>
            </a:r>
            <a:r>
              <a:rPr lang="en-US" b="1" dirty="0"/>
              <a:t> </a:t>
            </a:r>
            <a:r>
              <a:rPr lang="en-US" b="1" dirty="0" err="1"/>
              <a:t>típicas</a:t>
            </a:r>
            <a:r>
              <a:rPr lang="en-US" b="1" dirty="0"/>
              <a:t>.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31076" y="2719544"/>
            <a:ext cx="4164724" cy="31242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sz="2800" b="1" dirty="0"/>
              <a:t>"</a:t>
            </a:r>
            <a:r>
              <a:rPr lang="en-US" sz="2800" b="1" dirty="0" err="1"/>
              <a:t>Creo</a:t>
            </a:r>
            <a:r>
              <a:rPr lang="en-US" sz="2800" b="1" dirty="0"/>
              <a:t> </a:t>
            </a:r>
            <a:r>
              <a:rPr lang="en-US" sz="2800" b="1" dirty="0" err="1"/>
              <a:t>que.</a:t>
            </a:r>
            <a:r>
              <a:rPr lang="en-US" sz="2800" b="1" dirty="0"/>
              <a:t>..  ¿ </a:t>
            </a:r>
            <a:r>
              <a:rPr lang="en-US" sz="2800" b="1" dirty="0" err="1"/>
              <a:t>qué</a:t>
            </a:r>
            <a:r>
              <a:rPr lang="en-US" sz="2800" b="1" dirty="0"/>
              <a:t> </a:t>
            </a:r>
            <a:r>
              <a:rPr lang="en-US" sz="2800" b="1" dirty="0" err="1"/>
              <a:t>piensa</a:t>
            </a:r>
            <a:r>
              <a:rPr lang="en-US" sz="2800" b="1" dirty="0"/>
              <a:t> </a:t>
            </a:r>
            <a:r>
              <a:rPr lang="en-US" sz="2800" b="1" dirty="0" err="1"/>
              <a:t>usted</a:t>
            </a:r>
            <a:r>
              <a:rPr lang="en-US" sz="2800" b="1" dirty="0"/>
              <a:t> ?</a:t>
            </a:r>
          </a:p>
          <a:p>
            <a:r>
              <a:rPr lang="en-US" sz="2800" b="1" dirty="0"/>
              <a:t>"Me </a:t>
            </a:r>
            <a:r>
              <a:rPr lang="en-US" sz="2800" b="1" dirty="0" err="1"/>
              <a:t>gustaría</a:t>
            </a:r>
            <a:r>
              <a:rPr lang="en-US" sz="2800" b="1" dirty="0"/>
              <a:t> </a:t>
            </a:r>
            <a:r>
              <a:rPr lang="en-US" sz="2800" b="1" dirty="0" err="1"/>
              <a:t>que.</a:t>
            </a:r>
            <a:r>
              <a:rPr lang="en-US" sz="2800" b="1" dirty="0"/>
              <a:t>.. "</a:t>
            </a:r>
          </a:p>
          <a:p>
            <a:r>
              <a:rPr lang="en-US" sz="2800" b="1" dirty="0"/>
              <a:t>¿</a:t>
            </a:r>
            <a:r>
              <a:rPr lang="en-US" sz="2800" b="1" dirty="0" err="1"/>
              <a:t>Qué</a:t>
            </a:r>
            <a:r>
              <a:rPr lang="en-US" sz="2800" b="1" dirty="0"/>
              <a:t> </a:t>
            </a:r>
            <a:r>
              <a:rPr lang="en-US" sz="2800" b="1" dirty="0" err="1"/>
              <a:t>podemos</a:t>
            </a:r>
            <a:r>
              <a:rPr lang="en-US" sz="2800" b="1" dirty="0"/>
              <a:t> </a:t>
            </a:r>
            <a:r>
              <a:rPr lang="en-US" sz="2800" b="1" dirty="0" err="1"/>
              <a:t>hacer</a:t>
            </a:r>
            <a:r>
              <a:rPr lang="en-US" sz="2800" b="1" dirty="0"/>
              <a:t> para resolver </a:t>
            </a:r>
            <a:r>
              <a:rPr lang="en-US" sz="2800" b="1" dirty="0" err="1"/>
              <a:t>este</a:t>
            </a:r>
            <a:r>
              <a:rPr lang="en-US" sz="2800" b="1" dirty="0"/>
              <a:t> </a:t>
            </a:r>
            <a:r>
              <a:rPr lang="en-US" sz="2800" b="1" dirty="0" err="1"/>
              <a:t>problema</a:t>
            </a:r>
            <a:r>
              <a:rPr lang="en-US" sz="2800" b="1" dirty="0"/>
              <a:t>?</a:t>
            </a:r>
          </a:p>
        </p:txBody>
      </p:sp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270" y="2628899"/>
            <a:ext cx="4198883" cy="3425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0" y="332656"/>
            <a:ext cx="914400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</a:t>
            </a:r>
            <a:r>
              <a:rPr lang="es-CO" sz="36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 Asertividad</a:t>
            </a:r>
            <a:endParaRPr lang="es-CO" sz="3600" b="1" spc="50" dirty="0">
              <a:ln w="11430"/>
              <a:solidFill>
                <a:srgbClr val="00378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395536" y="908720"/>
            <a:ext cx="8352928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7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66392DBE-5BAC-4401-9772-B69A041DCE0F}" type="slidenum">
              <a:rPr lang="es-CO" smtClean="0"/>
              <a:pPr>
                <a:defRPr/>
              </a:pPr>
              <a:t>27</a:t>
            </a:fld>
            <a:endParaRPr lang="es-CO" dirty="0"/>
          </a:p>
        </p:txBody>
      </p:sp>
      <p:pic>
        <p:nvPicPr>
          <p:cNvPr id="8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33036"/>
      </p:ext>
    </p:extLst>
  </p:cSld>
  <p:clrMapOvr>
    <a:masterClrMapping/>
  </p:clrMapOvr>
  <p:transition xmlns:p14="http://schemas.microsoft.com/office/powerpoint/2010/main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4 CuadroTexto"/>
          <p:cNvSpPr txBox="1">
            <a:spLocks noChangeArrowheads="1"/>
          </p:cNvSpPr>
          <p:nvPr/>
        </p:nvSpPr>
        <p:spPr bwMode="auto">
          <a:xfrm>
            <a:off x="1479321" y="2380461"/>
            <a:ext cx="4583740" cy="2059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s-CO" altLang="es-CO" sz="3200" b="1" dirty="0">
              <a:solidFill>
                <a:srgbClr val="FFFFFF"/>
              </a:solidFill>
            </a:endParaRPr>
          </a:p>
          <a:p>
            <a:pPr algn="ctr" eaLnBrk="1" hangingPunct="1"/>
            <a:endParaRPr lang="es-CO" altLang="es-CO" sz="3200" b="1" dirty="0">
              <a:solidFill>
                <a:srgbClr val="FFFFFF"/>
              </a:solidFill>
            </a:endParaRPr>
          </a:p>
          <a:p>
            <a:pPr algn="ctr" eaLnBrk="1" hangingPunct="1"/>
            <a:r>
              <a:rPr lang="es-CO" altLang="es-CO" sz="3200" b="1" dirty="0">
                <a:solidFill>
                  <a:srgbClr val="FFFFFF"/>
                </a:solidFill>
              </a:rPr>
              <a:t>EXPECTATIVAS Y </a:t>
            </a:r>
          </a:p>
          <a:p>
            <a:pPr algn="ctr" eaLnBrk="1" hangingPunct="1"/>
            <a:r>
              <a:rPr lang="es-CO" altLang="es-CO" sz="3200" b="1" dirty="0">
                <a:solidFill>
                  <a:srgbClr val="FFFFFF"/>
                </a:solidFill>
              </a:rPr>
              <a:t> AUTO-EVALUACIÓN DEL GRUPO </a:t>
            </a:r>
          </a:p>
        </p:txBody>
      </p:sp>
      <p:sp>
        <p:nvSpPr>
          <p:cNvPr id="60420" name="Text Box 3"/>
          <p:cNvSpPr txBox="1">
            <a:spLocks noChangeArrowheads="1"/>
          </p:cNvSpPr>
          <p:nvPr/>
        </p:nvSpPr>
        <p:spPr bwMode="auto">
          <a:xfrm>
            <a:off x="246803" y="1349679"/>
            <a:ext cx="89548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_tradnl" altLang="es-CO" b="1" dirty="0">
                <a:solidFill>
                  <a:srgbClr val="000000"/>
                </a:solidFill>
              </a:rPr>
              <a:t>¿CÓMO DESARROLLAR LA COMUNICACIÓN   INTRAPERSONAL </a:t>
            </a:r>
          </a:p>
          <a:p>
            <a:pPr algn="ctr" eaLnBrk="1" hangingPunct="1"/>
            <a:r>
              <a:rPr lang="es-ES_tradnl" altLang="es-CO" b="1" dirty="0">
                <a:solidFill>
                  <a:srgbClr val="000000"/>
                </a:solidFill>
              </a:rPr>
              <a:t>  </a:t>
            </a:r>
            <a:endParaRPr lang="es-MX" altLang="es-CO" b="1" dirty="0">
              <a:solidFill>
                <a:srgbClr val="000000"/>
              </a:solidFill>
            </a:endParaRPr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4027579" y="5466625"/>
            <a:ext cx="2655174" cy="618864"/>
          </a:xfrm>
          <a:prstGeom prst="roundRect">
            <a:avLst>
              <a:gd name="adj" fmla="val 16667"/>
            </a:avLst>
          </a:prstGeom>
          <a:ln w="19050">
            <a:solidFill>
              <a:schemeClr val="accent6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400" b="1" dirty="0">
              <a:solidFill>
                <a:srgbClr val="000000"/>
              </a:solidFill>
            </a:endParaRP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835938" y="2424756"/>
            <a:ext cx="2655174" cy="646113"/>
          </a:xfrm>
          <a:prstGeom prst="roundRect">
            <a:avLst>
              <a:gd name="adj" fmla="val 16667"/>
            </a:avLst>
          </a:prstGeom>
          <a:ln w="19050">
            <a:solidFill>
              <a:schemeClr val="accent6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400" b="1" dirty="0">
              <a:solidFill>
                <a:srgbClr val="000000"/>
              </a:solidFill>
            </a:endParaRPr>
          </a:p>
        </p:txBody>
      </p:sp>
      <p:sp>
        <p:nvSpPr>
          <p:cNvPr id="60423" name="Text Box 5"/>
          <p:cNvSpPr txBox="1">
            <a:spLocks noChangeArrowheads="1"/>
          </p:cNvSpPr>
          <p:nvPr/>
        </p:nvSpPr>
        <p:spPr bwMode="auto">
          <a:xfrm>
            <a:off x="1127939" y="2479774"/>
            <a:ext cx="2101730" cy="54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s-ES_tradnl" altLang="es-CO" sz="1400" b="1">
                <a:solidFill>
                  <a:srgbClr val="000000"/>
                </a:solidFill>
              </a:rPr>
              <a:t>HAGA CONSCIENTE SUS EMOCIONES Y ACÉPTELAS</a:t>
            </a:r>
            <a:endParaRPr lang="es-CO" altLang="es-CO" sz="1400" b="1">
              <a:solidFill>
                <a:srgbClr val="000000"/>
              </a:solidFill>
            </a:endParaRP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1593104" y="3461395"/>
            <a:ext cx="2655174" cy="657225"/>
          </a:xfrm>
          <a:prstGeom prst="roundRect">
            <a:avLst>
              <a:gd name="adj" fmla="val 16667"/>
            </a:avLst>
          </a:prstGeom>
          <a:ln w="19050">
            <a:solidFill>
              <a:schemeClr val="accent6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400" b="1" dirty="0">
              <a:solidFill>
                <a:srgbClr val="000000"/>
              </a:solidFill>
            </a:endParaRP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2776388" y="4510731"/>
            <a:ext cx="2655174" cy="587375"/>
          </a:xfrm>
          <a:prstGeom prst="roundRect">
            <a:avLst>
              <a:gd name="adj" fmla="val 16667"/>
            </a:avLst>
          </a:prstGeom>
          <a:ln w="19050">
            <a:solidFill>
              <a:schemeClr val="accent6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400" b="1" dirty="0">
              <a:solidFill>
                <a:srgbClr val="000000"/>
              </a:solidFill>
            </a:endParaRPr>
          </a:p>
        </p:txBody>
      </p:sp>
      <p:sp>
        <p:nvSpPr>
          <p:cNvPr id="60427" name="WordArt 9"/>
          <p:cNvSpPr>
            <a:spLocks noChangeArrowheads="1" noChangeShapeType="1" noTextEdit="1"/>
          </p:cNvSpPr>
          <p:nvPr/>
        </p:nvSpPr>
        <p:spPr bwMode="auto">
          <a:xfrm>
            <a:off x="732380" y="2156533"/>
            <a:ext cx="424420" cy="3413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CO" sz="4800" b="1" kern="10" dirty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rPr>
              <a:t>1</a:t>
            </a:r>
          </a:p>
        </p:txBody>
      </p:sp>
      <p:sp>
        <p:nvSpPr>
          <p:cNvPr id="60428" name="WordArt 10"/>
          <p:cNvSpPr>
            <a:spLocks noChangeArrowheads="1" noChangeShapeType="1" noTextEdit="1"/>
          </p:cNvSpPr>
          <p:nvPr/>
        </p:nvSpPr>
        <p:spPr bwMode="auto">
          <a:xfrm>
            <a:off x="1425034" y="3170216"/>
            <a:ext cx="424420" cy="3413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CO" sz="6000" b="1" kern="1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rPr>
              <a:t>2</a:t>
            </a:r>
          </a:p>
        </p:txBody>
      </p:sp>
      <p:sp>
        <p:nvSpPr>
          <p:cNvPr id="60429" name="WordArt 11"/>
          <p:cNvSpPr>
            <a:spLocks noChangeArrowheads="1" noChangeShapeType="1" noTextEdit="1"/>
          </p:cNvSpPr>
          <p:nvPr/>
        </p:nvSpPr>
        <p:spPr bwMode="auto">
          <a:xfrm>
            <a:off x="2684713" y="4225274"/>
            <a:ext cx="424420" cy="3413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CO" sz="6000" b="1" kern="10" dirty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rPr>
              <a:t>3</a:t>
            </a:r>
          </a:p>
        </p:txBody>
      </p:sp>
      <p:sp>
        <p:nvSpPr>
          <p:cNvPr id="60431" name="Text Box 13"/>
          <p:cNvSpPr txBox="1">
            <a:spLocks noChangeArrowheads="1"/>
          </p:cNvSpPr>
          <p:nvPr/>
        </p:nvSpPr>
        <p:spPr bwMode="auto">
          <a:xfrm>
            <a:off x="2965304" y="4587845"/>
            <a:ext cx="2371662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s-ES_tradnl" altLang="es-CO" sz="1400" b="1" dirty="0">
                <a:solidFill>
                  <a:srgbClr val="000000"/>
                </a:solidFill>
              </a:rPr>
              <a:t>GENERE DIÁLOGOS INTERNOS POSITIVOS</a:t>
            </a:r>
            <a:endParaRPr lang="es-CO" altLang="es-CO" sz="1400" b="1" dirty="0">
              <a:solidFill>
                <a:srgbClr val="000000"/>
              </a:solidFill>
            </a:endParaRPr>
          </a:p>
        </p:txBody>
      </p:sp>
      <p:sp>
        <p:nvSpPr>
          <p:cNvPr id="60432" name="Text Box 14"/>
          <p:cNvSpPr txBox="1">
            <a:spLocks noChangeArrowheads="1"/>
          </p:cNvSpPr>
          <p:nvPr/>
        </p:nvSpPr>
        <p:spPr bwMode="auto">
          <a:xfrm>
            <a:off x="1769663" y="3488285"/>
            <a:ext cx="2347894" cy="54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s-ES_tradnl" altLang="es-CO" sz="1400" b="1" dirty="0">
                <a:solidFill>
                  <a:srgbClr val="000000"/>
                </a:solidFill>
              </a:rPr>
              <a:t>HAGA CONSCIENTE SU  CONDUCTA  VERBAL Y NO VERBAL</a:t>
            </a:r>
            <a:endParaRPr lang="es-CO" altLang="es-CO" sz="1400" b="1" dirty="0">
              <a:solidFill>
                <a:srgbClr val="000000"/>
              </a:solidFill>
            </a:endParaRPr>
          </a:p>
        </p:txBody>
      </p:sp>
      <p:sp>
        <p:nvSpPr>
          <p:cNvPr id="60433" name="Text Box 15"/>
          <p:cNvSpPr txBox="1">
            <a:spLocks noChangeArrowheads="1"/>
          </p:cNvSpPr>
          <p:nvPr/>
        </p:nvSpPr>
        <p:spPr bwMode="auto">
          <a:xfrm>
            <a:off x="4359258" y="5617503"/>
            <a:ext cx="2101730" cy="387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s-ES_tradnl" altLang="es-CO" sz="1400" b="1" dirty="0">
                <a:solidFill>
                  <a:srgbClr val="000000"/>
                </a:solidFill>
              </a:rPr>
              <a:t>ENFOQUE </a:t>
            </a:r>
            <a:br>
              <a:rPr lang="es-ES_tradnl" altLang="es-CO" sz="1400" b="1" dirty="0">
                <a:solidFill>
                  <a:srgbClr val="000000"/>
                </a:solidFill>
              </a:rPr>
            </a:br>
            <a:r>
              <a:rPr lang="es-ES_tradnl" altLang="es-CO" sz="1400" b="1" dirty="0">
                <a:solidFill>
                  <a:srgbClr val="000000"/>
                </a:solidFill>
              </a:rPr>
              <a:t> EL YO</a:t>
            </a:r>
            <a:endParaRPr lang="es-CO" altLang="es-CO" sz="1400" b="1" dirty="0">
              <a:solidFill>
                <a:srgbClr val="000000"/>
              </a:solidFill>
            </a:endParaRPr>
          </a:p>
        </p:txBody>
      </p:sp>
      <p:sp>
        <p:nvSpPr>
          <p:cNvPr id="60434" name="WordArt 16"/>
          <p:cNvSpPr>
            <a:spLocks noChangeArrowheads="1" noChangeShapeType="1" noTextEdit="1"/>
          </p:cNvSpPr>
          <p:nvPr/>
        </p:nvSpPr>
        <p:spPr bwMode="auto">
          <a:xfrm>
            <a:off x="3937602" y="5213097"/>
            <a:ext cx="424420" cy="3413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CO" sz="6000" b="1" kern="10" dirty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rPr>
              <a:t>4</a:t>
            </a:r>
          </a:p>
        </p:txBody>
      </p:sp>
      <p:pic>
        <p:nvPicPr>
          <p:cNvPr id="22" name="Picture 19" descr="two-executives-talk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0484" y="2302979"/>
            <a:ext cx="2225701" cy="25426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16 Rectángulo"/>
          <p:cNvSpPr/>
          <p:nvPr/>
        </p:nvSpPr>
        <p:spPr>
          <a:xfrm>
            <a:off x="0" y="332656"/>
            <a:ext cx="914400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</a:t>
            </a:r>
            <a:r>
              <a:rPr lang="es-CO" sz="36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omunicación Intrapersonal</a:t>
            </a:r>
            <a:endParaRPr lang="es-CO" sz="3600" b="1" spc="50" dirty="0">
              <a:ln w="11430"/>
              <a:solidFill>
                <a:srgbClr val="00378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18" name="17 Conector recto"/>
          <p:cNvCxnSpPr/>
          <p:nvPr/>
        </p:nvCxnSpPr>
        <p:spPr>
          <a:xfrm>
            <a:off x="395536" y="908720"/>
            <a:ext cx="8352928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7 Marcador de número de diapositiva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92DBE-5BAC-4401-9772-B69A041DCE0F}" type="slidenum">
              <a:rPr lang="es-CO"/>
              <a:pPr/>
              <a:t>28</a:t>
            </a:fld>
            <a:endParaRPr lang="es-CO" dirty="0"/>
          </a:p>
        </p:txBody>
      </p:sp>
      <p:pic>
        <p:nvPicPr>
          <p:cNvPr id="20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419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037" y="2180642"/>
            <a:ext cx="5594911" cy="358074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94594" y="1441192"/>
            <a:ext cx="2589485" cy="1123712"/>
          </a:xfrm>
          <a:prstGeom prst="wedgeRoundRectCallout">
            <a:avLst>
              <a:gd name="adj1" fmla="val 43094"/>
              <a:gd name="adj2" fmla="val 117372"/>
              <a:gd name="adj3" fmla="val 16667"/>
            </a:avLst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“No es lo que dijo, fue el tono en que lo dijo”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6592683" y="1441192"/>
            <a:ext cx="2439902" cy="510778"/>
          </a:xfrm>
          <a:prstGeom prst="wedgeRoundRectCallout">
            <a:avLst>
              <a:gd name="adj1" fmla="val -97079"/>
              <a:gd name="adj2" fmla="val 290906"/>
              <a:gd name="adj3" fmla="val 16667"/>
            </a:avLst>
          </a:prstGeom>
          <a:noFill/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¡Bájele al tonito!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156176" y="3212976"/>
            <a:ext cx="2876409" cy="442674"/>
          </a:xfrm>
          <a:prstGeom prst="wedgeRoundRectCallout">
            <a:avLst>
              <a:gd name="adj1" fmla="val -81388"/>
              <a:gd name="adj2" fmla="val 149041"/>
              <a:gd name="adj3" fmla="val 16667"/>
            </a:avLst>
          </a:prstGeom>
          <a:noFill/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No de vuelta a los ojos!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42753" y="5229200"/>
            <a:ext cx="3132133" cy="442674"/>
          </a:xfrm>
          <a:prstGeom prst="wedgeRoundRectCallout">
            <a:avLst>
              <a:gd name="adj1" fmla="val 57796"/>
              <a:gd name="adj2" fmla="val -258503"/>
              <a:gd name="adj3" fmla="val 16667"/>
            </a:avLst>
          </a:prstGeom>
          <a:noFill/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¡Mírame cuando te hablo!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-36512" y="644495"/>
            <a:ext cx="914400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</a:t>
            </a:r>
            <a:r>
              <a:rPr lang="es-CO" sz="36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ormas de Lenguaje…</a:t>
            </a:r>
          </a:p>
          <a:p>
            <a:pPr algn="ctr"/>
            <a:endParaRPr lang="es-CO" sz="3600" b="1" spc="50" dirty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13" name="12 Conector recto"/>
          <p:cNvCxnSpPr/>
          <p:nvPr/>
        </p:nvCxnSpPr>
        <p:spPr>
          <a:xfrm>
            <a:off x="1043608" y="1292567"/>
            <a:ext cx="684076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44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2"/>
          <p:cNvSpPr>
            <a:spLocks noChangeArrowheads="1"/>
          </p:cNvSpPr>
          <p:nvPr/>
        </p:nvSpPr>
        <p:spPr bwMode="auto">
          <a:xfrm>
            <a:off x="5486400" y="3003704"/>
            <a:ext cx="3384376" cy="1463189"/>
          </a:xfrm>
          <a:prstGeom prst="roundRect">
            <a:avLst>
              <a:gd name="adj" fmla="val 16667"/>
            </a:avLst>
          </a:prstGeom>
          <a:noFill/>
          <a:ln>
            <a:noFill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90507" tIns="45254" rIns="90507" bIns="45254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>
                <a:solidFill>
                  <a:sysClr val="windowText" lastClr="000000"/>
                </a:solidFill>
                <a:latin typeface="Calibri" pitchFamily="34" charset="0"/>
                <a:ea typeface="+mn-ea"/>
                <a:cs typeface="+mn-cs"/>
              </a:rPr>
              <a:t>Comprender que significa ser asertivo y los beneficios que genera esta habilidad en su rol profesional.</a:t>
            </a:r>
          </a:p>
        </p:txBody>
      </p:sp>
      <p:sp>
        <p:nvSpPr>
          <p:cNvPr id="5" name="AutoShape 12"/>
          <p:cNvSpPr>
            <a:spLocks noChangeArrowheads="1"/>
          </p:cNvSpPr>
          <p:nvPr/>
        </p:nvSpPr>
        <p:spPr bwMode="auto">
          <a:xfrm>
            <a:off x="1855168" y="5132541"/>
            <a:ext cx="5688632" cy="782152"/>
          </a:xfrm>
          <a:prstGeom prst="roundRect">
            <a:avLst>
              <a:gd name="adj" fmla="val 16667"/>
            </a:avLst>
          </a:prstGeom>
          <a:noFill/>
          <a:ln>
            <a:noFill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90507" tIns="45254" rIns="90507" bIns="4525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" sz="2000">
                <a:solidFill>
                  <a:srgbClr val="000000"/>
                </a:solidFill>
                <a:latin typeface="Calibri" charset="0"/>
              </a:rPr>
              <a:t>A partir de la autoevaluación establecer planes de mejoramiento individual.</a:t>
            </a:r>
          </a:p>
        </p:txBody>
      </p:sp>
      <p:sp>
        <p:nvSpPr>
          <p:cNvPr id="6" name="AutoShape 12"/>
          <p:cNvSpPr>
            <a:spLocks noChangeArrowheads="1"/>
          </p:cNvSpPr>
          <p:nvPr/>
        </p:nvSpPr>
        <p:spPr bwMode="auto">
          <a:xfrm>
            <a:off x="184448" y="3003704"/>
            <a:ext cx="3549352" cy="1463189"/>
          </a:xfrm>
          <a:prstGeom prst="roundRect">
            <a:avLst>
              <a:gd name="adj" fmla="val 16667"/>
            </a:avLst>
          </a:prstGeom>
          <a:noFill/>
          <a:ln>
            <a:noFill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90507" tIns="45254" rIns="90507" bIns="4525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" sz="2000" dirty="0">
                <a:solidFill>
                  <a:srgbClr val="000000"/>
                </a:solidFill>
                <a:latin typeface="Calibri" charset="0"/>
              </a:rPr>
              <a:t>Identificar las variables que facilitan u obstaculizan la comunicación a nivel interpersonal e intrapersonal.  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  <p:pic>
        <p:nvPicPr>
          <p:cNvPr id="1028" name="Picture 4" descr="https://pixabay.com/static/uploads/photo/2014/09/03/07/57/question-mark-434152_64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449" y="1163653"/>
            <a:ext cx="3623791" cy="443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g03.a.alicdn.com/kf/HTB15_R9IVXXXXXUaFXXq6xXFXXX0/35L-gran-mochila-de-senderismo-equipo-de-viaje-Camping-mochila-monta%C3%B1ismo-hombres-mujeres-bandolera-mochila-d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38" y="2243773"/>
            <a:ext cx="1433326" cy="220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5 Rectángulo"/>
          <p:cNvSpPr/>
          <p:nvPr/>
        </p:nvSpPr>
        <p:spPr>
          <a:xfrm>
            <a:off x="467544" y="260648"/>
            <a:ext cx="8136904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48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¿Q</a:t>
            </a:r>
            <a:r>
              <a:rPr lang="es-CO" sz="48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ué queremos lograr?</a:t>
            </a:r>
          </a:p>
        </p:txBody>
      </p:sp>
      <p:cxnSp>
        <p:nvCxnSpPr>
          <p:cNvPr id="14" name="26 Conector recto"/>
          <p:cNvCxnSpPr/>
          <p:nvPr/>
        </p:nvCxnSpPr>
        <p:spPr>
          <a:xfrm>
            <a:off x="755576" y="1052736"/>
            <a:ext cx="756084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6849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49275" y="1556792"/>
            <a:ext cx="81534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s-MX" altLang="es-CO" sz="2800" dirty="0">
              <a:solidFill>
                <a:schemeClr val="tx2">
                  <a:lumMod val="50000"/>
                </a:schemeClr>
              </a:solidFill>
              <a:latin typeface="Verdana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s-MX" altLang="es-CO" sz="2800" dirty="0">
                <a:latin typeface="Verdana" pitchFamily="34" charset="0"/>
              </a:rPr>
              <a:t>Lenguaje corporal de sí mismo y de los demás</a:t>
            </a:r>
          </a:p>
          <a:p>
            <a:pPr eaLnBrk="1" hangingPunct="1">
              <a:lnSpc>
                <a:spcPct val="80000"/>
              </a:lnSpc>
            </a:pPr>
            <a:r>
              <a:rPr lang="es-MX" altLang="es-CO" sz="2800" dirty="0">
                <a:latin typeface="Verdana" pitchFamily="34" charset="0"/>
              </a:rPr>
              <a:t>La postura corporal</a:t>
            </a:r>
          </a:p>
          <a:p>
            <a:pPr eaLnBrk="1" hangingPunct="1">
              <a:lnSpc>
                <a:spcPct val="80000"/>
              </a:lnSpc>
            </a:pPr>
            <a:r>
              <a:rPr lang="es-MX" altLang="es-CO" sz="2800" dirty="0">
                <a:latin typeface="Verdana" pitchFamily="34" charset="0"/>
              </a:rPr>
              <a:t>La posición de la cabeza</a:t>
            </a:r>
          </a:p>
          <a:p>
            <a:pPr eaLnBrk="1" hangingPunct="1">
              <a:lnSpc>
                <a:spcPct val="80000"/>
              </a:lnSpc>
            </a:pPr>
            <a:r>
              <a:rPr lang="es-MX" altLang="es-CO" sz="2800" dirty="0">
                <a:latin typeface="Verdana" pitchFamily="34" charset="0"/>
              </a:rPr>
              <a:t>Los gestos de las manos</a:t>
            </a:r>
          </a:p>
          <a:p>
            <a:pPr eaLnBrk="1" hangingPunct="1">
              <a:lnSpc>
                <a:spcPct val="80000"/>
              </a:lnSpc>
            </a:pPr>
            <a:r>
              <a:rPr lang="es-MX" altLang="es-CO" sz="2800" dirty="0">
                <a:latin typeface="Verdana" pitchFamily="34" charset="0"/>
              </a:rPr>
              <a:t>Contacto visual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s-MX" altLang="es-CO" sz="2800" dirty="0">
                <a:latin typeface="Verdana" pitchFamily="34" charset="0"/>
              </a:rPr>
              <a:t>	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s-MX" altLang="es-CO" sz="2800" dirty="0">
                <a:latin typeface="Verdana" pitchFamily="34" charset="0"/>
                <a:cs typeface="Times New Roman" pitchFamily="18" charset="0"/>
              </a:rPr>
              <a:t>*NO</a:t>
            </a:r>
            <a:r>
              <a:rPr lang="es-ES" altLang="es-CO" sz="2800" dirty="0">
                <a:latin typeface="Verdana" pitchFamily="34" charset="0"/>
                <a:cs typeface="Times New Roman" pitchFamily="18" charset="0"/>
              </a:rPr>
              <a:t> interpretar aisladamente los gestos</a:t>
            </a:r>
            <a:r>
              <a:rPr lang="es-MX" altLang="es-CO" sz="2800" dirty="0">
                <a:latin typeface="Verdana" pitchFamily="34" charset="0"/>
                <a:cs typeface="Times New Roman" pitchFamily="18" charset="0"/>
              </a:rPr>
              <a:t>.</a:t>
            </a:r>
            <a:endParaRPr lang="es-MX" altLang="es-CO" sz="2800" dirty="0">
              <a:latin typeface="Verdana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s-MX" altLang="es-CO" sz="2800" dirty="0">
              <a:solidFill>
                <a:schemeClr val="tx2">
                  <a:lumMod val="50000"/>
                </a:schemeClr>
              </a:solidFill>
              <a:latin typeface="Verdana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s-ES" altLang="es-CO" sz="2800" dirty="0">
              <a:solidFill>
                <a:schemeClr val="tx2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332656"/>
            <a:ext cx="914400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</a:t>
            </a:r>
            <a:r>
              <a:rPr lang="es-CO" sz="36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bservación de la conducta no verbal</a:t>
            </a:r>
            <a:endParaRPr lang="es-CO" sz="3600" b="1" spc="50" dirty="0">
              <a:ln w="11430"/>
              <a:solidFill>
                <a:srgbClr val="00378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5" name="4 Conector recto"/>
          <p:cNvCxnSpPr/>
          <p:nvPr/>
        </p:nvCxnSpPr>
        <p:spPr>
          <a:xfrm>
            <a:off x="395536" y="908720"/>
            <a:ext cx="8352928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7 Marcador de número de diapositiva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92DBE-5BAC-4401-9772-B69A041DCE0F}" type="slidenum">
              <a:rPr lang="es-CO"/>
              <a:pPr/>
              <a:t>30</a:t>
            </a:fld>
            <a:endParaRPr lang="es-CO" dirty="0"/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315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AutoShape 2"/>
          <p:cNvSpPr>
            <a:spLocks noGrp="1" noChangeArrowheads="1"/>
          </p:cNvSpPr>
          <p:nvPr>
            <p:ph type="title"/>
          </p:nvPr>
        </p:nvSpPr>
        <p:spPr>
          <a:xfrm>
            <a:off x="457200" y="547688"/>
            <a:ext cx="8229600" cy="1143000"/>
          </a:xfrm>
          <a:prstGeom prst="roundRect">
            <a:avLst>
              <a:gd name="adj" fmla="val 12495"/>
            </a:avLst>
          </a:prstGeom>
          <a:ln>
            <a:round/>
          </a:ln>
        </p:spPr>
        <p:txBody>
          <a:bodyPr rtlCol="0" anchor="t">
            <a:normAutofit fontScale="90000"/>
          </a:bodyPr>
          <a:lstStyle/>
          <a:p>
            <a:pPr algn="l" defTabSz="7620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s-MX" sz="3200" dirty="0">
                <a:solidFill>
                  <a:srgbClr val="000066"/>
                </a:solidFill>
              </a:rPr>
              <a:t/>
            </a:r>
            <a:br>
              <a:rPr lang="es-MX" sz="3200" dirty="0">
                <a:solidFill>
                  <a:srgbClr val="000066"/>
                </a:solidFill>
              </a:rPr>
            </a:br>
            <a:r>
              <a:rPr lang="es-MX" sz="3200" dirty="0">
                <a:solidFill>
                  <a:srgbClr val="000066"/>
                </a:solidFill>
              </a:rPr>
              <a:t/>
            </a:r>
            <a:br>
              <a:rPr lang="es-MX" sz="3200" dirty="0">
                <a:solidFill>
                  <a:srgbClr val="000066"/>
                </a:solidFill>
              </a:rPr>
            </a:br>
            <a:r>
              <a:rPr lang="es-MX" sz="3200" b="1" dirty="0">
                <a:latin typeface="Verdana" pitchFamily="34" charset="0"/>
              </a:rPr>
              <a:t>La acogida:</a:t>
            </a:r>
            <a:r>
              <a:rPr lang="es-MX" sz="3200" dirty="0">
                <a:solidFill>
                  <a:srgbClr val="000066"/>
                </a:solidFill>
              </a:rPr>
              <a:t/>
            </a:r>
            <a:br>
              <a:rPr lang="es-MX" sz="3200" dirty="0">
                <a:solidFill>
                  <a:srgbClr val="000066"/>
                </a:solidFill>
              </a:rPr>
            </a:br>
            <a:endParaRPr lang="es-ES_tradnl" sz="3200" dirty="0">
              <a:solidFill>
                <a:srgbClr val="000066"/>
              </a:solidFill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25575" y="2132856"/>
            <a:ext cx="4038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s-MX" altLang="es-CO" sz="2000" dirty="0">
              <a:solidFill>
                <a:srgbClr val="C0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altLang="es-CO" sz="2000" dirty="0">
              <a:solidFill>
                <a:srgbClr val="C0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altLang="es-CO" sz="2000" dirty="0">
              <a:solidFill>
                <a:srgbClr val="C00000"/>
              </a:solidFill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altLang="es-CO" sz="2000" dirty="0">
              <a:solidFill>
                <a:srgbClr val="C00000"/>
              </a:solidFill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altLang="es-CO" sz="2000" dirty="0">
              <a:solidFill>
                <a:srgbClr val="C00000"/>
              </a:solidFill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MX" altLang="es-CO" sz="2000" dirty="0">
                <a:cs typeface="Times New Roman" pitchFamily="18" charset="0"/>
              </a:rPr>
              <a:t>	</a:t>
            </a:r>
            <a:r>
              <a:rPr lang="es-ES" altLang="es-CO" sz="2000" dirty="0">
                <a:cs typeface="Times New Roman" pitchFamily="18" charset="0"/>
              </a:rPr>
              <a:t>Dar la mano con </a:t>
            </a:r>
            <a:r>
              <a:rPr lang="es-ES" altLang="es-CO" sz="2000" b="1" dirty="0">
                <a:cs typeface="Times New Roman" pitchFamily="18" charset="0"/>
              </a:rPr>
              <a:t>la palma hacia abajo</a:t>
            </a:r>
            <a:r>
              <a:rPr lang="es-ES" altLang="es-CO" sz="2000" dirty="0">
                <a:cs typeface="Times New Roman" pitchFamily="18" charset="0"/>
              </a:rPr>
              <a:t> envía un mensaje.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" altLang="es-CO" sz="2000" dirty="0">
                <a:cs typeface="Times New Roman" pitchFamily="18" charset="0"/>
              </a:rPr>
              <a:t> </a:t>
            </a:r>
            <a:r>
              <a:rPr lang="es-MX" altLang="es-CO" sz="2000" b="1" dirty="0">
                <a:cs typeface="Times New Roman" pitchFamily="18" charset="0"/>
              </a:rPr>
              <a:t>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MX" altLang="es-CO" sz="2000" b="1" dirty="0">
                <a:cs typeface="Times New Roman" pitchFamily="18" charset="0"/>
              </a:rPr>
              <a:t>     </a:t>
            </a:r>
            <a:r>
              <a:rPr lang="es-ES" altLang="es-CO" sz="2000" dirty="0">
                <a:cs typeface="Times New Roman" pitchFamily="18" charset="0"/>
              </a:rPr>
              <a:t>Dar la mano con l</a:t>
            </a:r>
            <a:r>
              <a:rPr lang="es-ES" altLang="es-CO" sz="2000" b="1" dirty="0">
                <a:cs typeface="Times New Roman" pitchFamily="18" charset="0"/>
              </a:rPr>
              <a:t>a palma hacia arriba </a:t>
            </a:r>
            <a:r>
              <a:rPr lang="es-ES" altLang="es-CO" sz="2000" dirty="0">
                <a:cs typeface="Times New Roman" pitchFamily="18" charset="0"/>
              </a:rPr>
              <a:t>envía el mensaje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CO" altLang="es-CO" sz="2000" dirty="0">
                <a:cs typeface="Times New Roman" pitchFamily="18" charset="0"/>
              </a:rPr>
              <a:t>	opuesto.</a:t>
            </a:r>
            <a:endParaRPr lang="es-MX" altLang="es-CO" sz="20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MX" altLang="es-CO" sz="2000" dirty="0">
                <a:solidFill>
                  <a:srgbClr val="C00000"/>
                </a:solidFill>
              </a:rPr>
              <a:t>	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MX" altLang="es-CO" sz="2000" dirty="0">
              <a:solidFill>
                <a:srgbClr val="C0000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s-ES" altLang="es-CO" sz="2000" dirty="0">
              <a:solidFill>
                <a:srgbClr val="C00000"/>
              </a:solidFill>
            </a:endParaRPr>
          </a:p>
        </p:txBody>
      </p:sp>
      <p:pic>
        <p:nvPicPr>
          <p:cNvPr id="62468" name="Picture 4" descr="handshakin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45200" y="4198938"/>
            <a:ext cx="1905000" cy="1533525"/>
          </a:xfrm>
        </p:spPr>
      </p:pic>
      <p:pic>
        <p:nvPicPr>
          <p:cNvPr id="62469" name="Picture 5" descr="29608-Handshaking%20Web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1275" y="1470025"/>
            <a:ext cx="3286125" cy="2187575"/>
          </a:xfrm>
        </p:spPr>
      </p:pic>
      <p:sp>
        <p:nvSpPr>
          <p:cNvPr id="6" name="5 Rectángulo"/>
          <p:cNvSpPr/>
          <p:nvPr/>
        </p:nvSpPr>
        <p:spPr>
          <a:xfrm>
            <a:off x="0" y="332656"/>
            <a:ext cx="914400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</a:t>
            </a:r>
            <a:r>
              <a:rPr lang="es-CO" sz="36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bservación de la conducta no verbal</a:t>
            </a:r>
            <a:endParaRPr lang="es-CO" sz="3600" b="1" spc="50" dirty="0">
              <a:ln w="11430"/>
              <a:solidFill>
                <a:srgbClr val="00378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7" name="6 Conector recto"/>
          <p:cNvCxnSpPr/>
          <p:nvPr/>
        </p:nvCxnSpPr>
        <p:spPr>
          <a:xfrm>
            <a:off x="395536" y="908720"/>
            <a:ext cx="8352928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" name="7 Marcador de número de diapositiva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92DBE-5BAC-4401-9772-B69A041DCE0F}" type="slidenum">
              <a:rPr lang="es-CO"/>
              <a:pPr/>
              <a:t>31</a:t>
            </a:fld>
            <a:endParaRPr lang="es-CO" dirty="0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864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725625" y="4840232"/>
            <a:ext cx="5838800" cy="1485310"/>
          </a:xfrm>
          <a:prstGeom prst="rect">
            <a:avLst/>
          </a:prstGeom>
        </p:spPr>
        <p:txBody>
          <a:bodyPr lIns="90497" tIns="45250" rIns="90497" bIns="45250" rtlCol="0">
            <a:normAutofit/>
          </a:bodyPr>
          <a:lstStyle/>
          <a:p>
            <a:pPr marL="339725" indent="-339725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400" dirty="0"/>
              <a:t>Una posición recta en la silla</a:t>
            </a:r>
            <a:r>
              <a:rPr lang="es-MX" sz="2400" dirty="0"/>
              <a:t> </a:t>
            </a:r>
          </a:p>
          <a:p>
            <a:pPr marL="339725" indent="-339725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400" dirty="0"/>
              <a:t>No debe adoptarse una posición estirada</a:t>
            </a:r>
            <a:endParaRPr lang="es-MX" sz="2400" dirty="0"/>
          </a:p>
          <a:p>
            <a:pPr marL="339725" indent="-339725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2400" dirty="0"/>
              <a:t>Piernas y brazos cruzados…</a:t>
            </a:r>
            <a:endParaRPr lang="es-E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124" name="Picture 4" descr="BD06627_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23728" y="1790982"/>
            <a:ext cx="5112568" cy="3049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132" name="Text Box 3"/>
          <p:cNvSpPr txBox="1">
            <a:spLocks noChangeArrowheads="1"/>
          </p:cNvSpPr>
          <p:nvPr/>
        </p:nvSpPr>
        <p:spPr bwMode="auto">
          <a:xfrm>
            <a:off x="541338" y="1315392"/>
            <a:ext cx="82073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600" b="1" dirty="0">
                <a:ea typeface="Verdana" pitchFamily="34" charset="0"/>
                <a:cs typeface="Verdana" pitchFamily="34" charset="0"/>
              </a:rPr>
              <a:t>LA POSTURA CORPORAL</a:t>
            </a:r>
            <a:endParaRPr lang="es-MX" sz="3600" b="1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0" y="332656"/>
            <a:ext cx="914400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</a:t>
            </a:r>
            <a:r>
              <a:rPr lang="es-CO" sz="36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bservación de la conducta no verbal</a:t>
            </a:r>
            <a:endParaRPr lang="es-CO" sz="3600" b="1" spc="50" dirty="0">
              <a:ln w="11430"/>
              <a:solidFill>
                <a:srgbClr val="00378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395536" y="908720"/>
            <a:ext cx="8352928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7 Marcador de número de diapositiva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92DBE-5BAC-4401-9772-B69A041DCE0F}" type="slidenum">
              <a:rPr lang="es-CO"/>
              <a:pPr/>
              <a:t>32</a:t>
            </a:fld>
            <a:endParaRPr lang="es-CO" dirty="0"/>
          </a:p>
        </p:txBody>
      </p:sp>
      <p:pic>
        <p:nvPicPr>
          <p:cNvPr id="8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02294"/>
      </p:ext>
    </p:extLst>
  </p:cSld>
  <p:clrMapOvr>
    <a:masterClrMapping/>
  </p:clrMapOvr>
  <p:transition xmlns:p14="http://schemas.microsoft.com/office/powerpoint/2010/main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27063" y="4604668"/>
            <a:ext cx="8059737" cy="984250"/>
          </a:xfrm>
          <a:prstGeom prst="rect">
            <a:avLst/>
          </a:prstGeom>
        </p:spPr>
        <p:txBody>
          <a:bodyPr lIns="90497" tIns="45250" rIns="90497" bIns="45250" rtlCol="0">
            <a:noAutofit/>
          </a:bodyPr>
          <a:lstStyle/>
          <a:p>
            <a:pPr marL="339725" indent="-339725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2400" dirty="0"/>
              <a:t>El</a:t>
            </a:r>
            <a:r>
              <a:rPr lang="es-ES" sz="2400" dirty="0"/>
              <a:t> cuerpo </a:t>
            </a:r>
            <a:r>
              <a:rPr lang="es-MX" sz="2400" dirty="0"/>
              <a:t>inclinado </a:t>
            </a:r>
            <a:r>
              <a:rPr lang="es-ES" sz="2400" dirty="0"/>
              <a:t>hacia adelante, la cabeza hacia un lado. </a:t>
            </a:r>
          </a:p>
          <a:p>
            <a:pPr marL="339725" indent="-339725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2400" dirty="0"/>
              <a:t>L</a:t>
            </a:r>
            <a:r>
              <a:rPr lang="es-ES" sz="2400" dirty="0"/>
              <a:t>a cabeza hacia abajo.</a:t>
            </a:r>
            <a:r>
              <a:rPr lang="es-MX" sz="2400" dirty="0"/>
              <a:t> </a:t>
            </a:r>
          </a:p>
          <a:p>
            <a:pPr marL="339725" indent="-339725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400" dirty="0"/>
              <a:t>La cabeza hacia abajo y la mirada hacia el interlocutor</a:t>
            </a:r>
          </a:p>
        </p:txBody>
      </p:sp>
      <p:pic>
        <p:nvPicPr>
          <p:cNvPr id="6148" name="Picture 4" descr="j015056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260572" y="1917208"/>
            <a:ext cx="4773348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156" name="Text Box 3"/>
          <p:cNvSpPr txBox="1">
            <a:spLocks noChangeArrowheads="1"/>
          </p:cNvSpPr>
          <p:nvPr/>
        </p:nvSpPr>
        <p:spPr bwMode="auto">
          <a:xfrm>
            <a:off x="627063" y="1340768"/>
            <a:ext cx="8207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600" b="1" dirty="0">
                <a:ea typeface="Verdana" pitchFamily="34" charset="0"/>
                <a:cs typeface="Verdana" pitchFamily="34" charset="0"/>
              </a:rPr>
              <a:t>LA POSICIÓN DE LA CABEZA</a:t>
            </a:r>
            <a:endParaRPr lang="es-MX" sz="3600" b="1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0" y="332656"/>
            <a:ext cx="914400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</a:t>
            </a:r>
            <a:r>
              <a:rPr lang="es-CO" sz="36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bservación de la conducta no verbal</a:t>
            </a:r>
            <a:endParaRPr lang="es-CO" sz="3600" b="1" spc="50" dirty="0">
              <a:ln w="11430"/>
              <a:solidFill>
                <a:srgbClr val="00378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395536" y="908720"/>
            <a:ext cx="8352928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7 Marcador de número de diapositiva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92DBE-5BAC-4401-9772-B69A041DCE0F}" type="slidenum">
              <a:rPr lang="es-CO"/>
              <a:pPr/>
              <a:t>33</a:t>
            </a:fld>
            <a:endParaRPr lang="es-CO" dirty="0"/>
          </a:p>
        </p:txBody>
      </p:sp>
      <p:pic>
        <p:nvPicPr>
          <p:cNvPr id="8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94820"/>
      </p:ext>
    </p:extLst>
  </p:cSld>
  <p:clrMapOvr>
    <a:masterClrMapping/>
  </p:clrMapOvr>
  <p:transition xmlns:p14="http://schemas.microsoft.com/office/powerpoint/2010/main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649711" y="4828203"/>
            <a:ext cx="5946625" cy="1347112"/>
          </a:xfrm>
          <a:prstGeom prst="rect">
            <a:avLst/>
          </a:prstGeom>
        </p:spPr>
        <p:txBody>
          <a:bodyPr wrap="square" lIns="90497" tIns="45250" rIns="90497" bIns="45250" rtlCol="0">
            <a:spAutoFit/>
          </a:bodyPr>
          <a:lstStyle/>
          <a:p>
            <a:pPr marL="441325" indent="-441325" eaLnBrk="1" fontAlgn="auto" hangingPunct="1">
              <a:spcAft>
                <a:spcPts val="0"/>
              </a:spcAft>
              <a:buFont typeface="Arial" pitchFamily="34" charset="0"/>
              <a:buChar char="•"/>
              <a:tabLst>
                <a:tab pos="630238" algn="l"/>
              </a:tabLst>
              <a:defRPr/>
            </a:pPr>
            <a:r>
              <a:rPr lang="es-ES" sz="2400" dirty="0"/>
              <a:t>  </a:t>
            </a:r>
            <a:r>
              <a:rPr lang="es-MX" sz="2400" dirty="0"/>
              <a:t>L</a:t>
            </a:r>
            <a:r>
              <a:rPr lang="es-ES" sz="2400" dirty="0"/>
              <a:t>as manos con los dedos entrelazados</a:t>
            </a:r>
            <a:r>
              <a:rPr lang="es-MX" sz="2400" dirty="0"/>
              <a:t> </a:t>
            </a:r>
          </a:p>
          <a:p>
            <a:pPr marL="441325" indent="-441325" eaLnBrk="1" fontAlgn="auto" hangingPunct="1">
              <a:spcAft>
                <a:spcPts val="0"/>
              </a:spcAft>
              <a:buFont typeface="Arial" pitchFamily="34" charset="0"/>
              <a:buChar char="•"/>
              <a:tabLst>
                <a:tab pos="630238" algn="l"/>
              </a:tabLst>
              <a:defRPr/>
            </a:pPr>
            <a:r>
              <a:rPr lang="es-MX" sz="2400" dirty="0"/>
              <a:t>	A la altura de la cabeza: </a:t>
            </a:r>
          </a:p>
          <a:p>
            <a:pPr marL="441325" indent="-441325" eaLnBrk="1" fontAlgn="auto" hangingPunct="1">
              <a:spcAft>
                <a:spcPts val="0"/>
              </a:spcAft>
              <a:buFont typeface="Arial" pitchFamily="34" charset="0"/>
              <a:buChar char="•"/>
              <a:tabLst>
                <a:tab pos="630238" algn="l"/>
              </a:tabLst>
              <a:defRPr/>
            </a:pPr>
            <a:r>
              <a:rPr lang="es-MX" sz="2400" dirty="0"/>
              <a:t>	A</a:t>
            </a:r>
            <a:r>
              <a:rPr lang="es-ES" sz="2400" dirty="0"/>
              <a:t> la altura del vientre</a:t>
            </a:r>
            <a:r>
              <a:rPr lang="es-MX" sz="2400" dirty="0"/>
              <a:t>:</a:t>
            </a:r>
            <a:endParaRPr lang="es-ES" sz="2000" dirty="0"/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458432" y="1144757"/>
            <a:ext cx="8207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600" b="1" dirty="0">
                <a:solidFill>
                  <a:schemeClr val="tx2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LOS GESTOS DE LAS MANOS</a:t>
            </a:r>
            <a:endParaRPr lang="es-MX" sz="3600" b="1" dirty="0">
              <a:solidFill>
                <a:schemeClr val="tx2">
                  <a:lumMod val="75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8 Imagen" descr="images (25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378" y="1763406"/>
            <a:ext cx="3927070" cy="3084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10 Imagen" descr="images (22).jpg"/>
          <p:cNvPicPr>
            <a:picLocks noChangeAspect="1"/>
          </p:cNvPicPr>
          <p:nvPr/>
        </p:nvPicPr>
        <p:blipFill>
          <a:blip r:embed="rId3" cstate="print"/>
          <a:srcRect b="27539"/>
          <a:stretch>
            <a:fillRect/>
          </a:stretch>
        </p:blipFill>
        <p:spPr>
          <a:xfrm>
            <a:off x="4859834" y="1689788"/>
            <a:ext cx="3600400" cy="3097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5 Rectángulo"/>
          <p:cNvSpPr/>
          <p:nvPr/>
        </p:nvSpPr>
        <p:spPr>
          <a:xfrm>
            <a:off x="0" y="332656"/>
            <a:ext cx="914400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</a:t>
            </a:r>
            <a:r>
              <a:rPr lang="es-CO" sz="36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bservación de la conducta no verbal</a:t>
            </a:r>
            <a:endParaRPr lang="es-CO" sz="3600" b="1" spc="50" dirty="0">
              <a:ln w="11430"/>
              <a:solidFill>
                <a:srgbClr val="00378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7" name="6 Conector recto"/>
          <p:cNvCxnSpPr/>
          <p:nvPr/>
        </p:nvCxnSpPr>
        <p:spPr>
          <a:xfrm>
            <a:off x="395536" y="908720"/>
            <a:ext cx="8352928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" name="7 Marcador de número de diapositiva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92DBE-5BAC-4401-9772-B69A041DCE0F}" type="slidenum">
              <a:rPr lang="es-CO"/>
              <a:pPr/>
              <a:t>34</a:t>
            </a:fld>
            <a:endParaRPr lang="es-CO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22156"/>
      </p:ext>
    </p:extLst>
  </p:cSld>
  <p:clrMapOvr>
    <a:masterClrMapping/>
  </p:clrMapOvr>
  <p:transition xmlns:p14="http://schemas.microsoft.com/office/powerpoint/2010/main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952140" y="4361359"/>
            <a:ext cx="7383735" cy="2287588"/>
          </a:xfrm>
          <a:prstGeom prst="rect">
            <a:avLst/>
          </a:prstGeom>
        </p:spPr>
        <p:txBody>
          <a:bodyPr lIns="90497" tIns="45250" rIns="90497" bIns="45250" rtlCol="0">
            <a:normAutofit/>
          </a:bodyPr>
          <a:lstStyle/>
          <a:p>
            <a:pPr marL="536575" indent="-536575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400" dirty="0"/>
              <a:t>Cuando su mirada se enfrenta a la nuestra durante</a:t>
            </a:r>
            <a:r>
              <a:rPr lang="es-MX" sz="2400" dirty="0"/>
              <a:t>:</a:t>
            </a:r>
            <a:r>
              <a:rPr lang="es-ES" sz="2400" dirty="0"/>
              <a:t> </a:t>
            </a:r>
          </a:p>
          <a:p>
            <a:pPr marL="536575" indent="-536575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2400" dirty="0"/>
              <a:t>M</a:t>
            </a:r>
            <a:r>
              <a:rPr lang="es-ES" sz="2400" dirty="0"/>
              <a:t>enos de la tercera parte del tiempo</a:t>
            </a:r>
            <a:r>
              <a:rPr lang="es-MX" sz="2400" dirty="0"/>
              <a:t>:</a:t>
            </a:r>
            <a:r>
              <a:rPr lang="es-ES" sz="2400" dirty="0"/>
              <a:t> </a:t>
            </a:r>
          </a:p>
          <a:p>
            <a:pPr marL="536575" indent="-536575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2400" dirty="0"/>
              <a:t>M</a:t>
            </a:r>
            <a:r>
              <a:rPr lang="es-ES" sz="2400" dirty="0"/>
              <a:t>ás de las dos terceras partes del tiempo</a:t>
            </a:r>
            <a:r>
              <a:rPr lang="es-MX" sz="2400" dirty="0"/>
              <a:t>:</a:t>
            </a:r>
            <a:endParaRPr lang="es-ES" sz="2400" dirty="0"/>
          </a:p>
        </p:txBody>
      </p:sp>
      <p:pic>
        <p:nvPicPr>
          <p:cNvPr id="8196" name="Picture 4" descr="PE01451_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483768" y="1552860"/>
            <a:ext cx="4320480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04" name="Text Box 3"/>
          <p:cNvSpPr txBox="1">
            <a:spLocks noChangeArrowheads="1"/>
          </p:cNvSpPr>
          <p:nvPr/>
        </p:nvSpPr>
        <p:spPr bwMode="auto">
          <a:xfrm>
            <a:off x="541338" y="1192508"/>
            <a:ext cx="82073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600" b="1" dirty="0">
                <a:ea typeface="Verdana" pitchFamily="34" charset="0"/>
                <a:cs typeface="Verdana" pitchFamily="34" charset="0"/>
              </a:rPr>
              <a:t>CONTACTO VISUAL</a:t>
            </a:r>
            <a:endParaRPr lang="es-MX" sz="3600" b="1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0" y="332656"/>
            <a:ext cx="914400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</a:t>
            </a:r>
            <a:r>
              <a:rPr lang="es-CO" sz="36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bservación de la conducta no verbal</a:t>
            </a:r>
            <a:endParaRPr lang="es-CO" sz="3600" b="1" spc="50" dirty="0">
              <a:ln w="11430"/>
              <a:solidFill>
                <a:srgbClr val="00378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395536" y="908720"/>
            <a:ext cx="8352928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7 Marcador de número de diapositiva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92DBE-5BAC-4401-9772-B69A041DCE0F}" type="slidenum">
              <a:rPr lang="es-CO"/>
              <a:pPr/>
              <a:t>35</a:t>
            </a:fld>
            <a:endParaRPr lang="es-CO" dirty="0"/>
          </a:p>
        </p:txBody>
      </p:sp>
      <p:pic>
        <p:nvPicPr>
          <p:cNvPr id="8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834348"/>
      </p:ext>
    </p:extLst>
  </p:cSld>
  <p:clrMapOvr>
    <a:masterClrMapping/>
  </p:clrMapOvr>
  <p:transition xmlns:p14="http://schemas.microsoft.com/office/powerpoint/2010/main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28663" y="4407951"/>
            <a:ext cx="7915275" cy="1642578"/>
          </a:xfrm>
          <a:prstGeom prst="rect">
            <a:avLst/>
          </a:prstGeom>
        </p:spPr>
        <p:txBody>
          <a:bodyPr lIns="90497" tIns="45250" rIns="90497" bIns="45250" rtlCol="0">
            <a:spAutoFit/>
          </a:bodyPr>
          <a:lstStyle/>
          <a:p>
            <a:pPr marL="630238" indent="-630238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2400" dirty="0"/>
              <a:t>La mirada, </a:t>
            </a:r>
            <a:r>
              <a:rPr lang="es-ES" sz="2400" dirty="0"/>
              <a:t>cuando se está hablando de negocios </a:t>
            </a:r>
          </a:p>
          <a:p>
            <a:pPr marL="630238" indent="-630238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400" dirty="0"/>
              <a:t>Si se mantiene la mirada dirigida a esa zona se crea una atmósfera de seriedad y la otra persona percibe que usted habla en serio. </a:t>
            </a:r>
            <a:endParaRPr lang="es-ES" sz="1800" dirty="0"/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468313" y="1196439"/>
            <a:ext cx="82073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600" b="1" dirty="0">
                <a:ea typeface="Verdana" pitchFamily="34" charset="0"/>
                <a:cs typeface="Verdana" pitchFamily="34" charset="0"/>
              </a:rPr>
              <a:t>CONTACTO VISUAL</a:t>
            </a:r>
            <a:endParaRPr lang="es-MX" sz="3600" b="1" dirty="0"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6 Imagen" descr="images (19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1677088"/>
            <a:ext cx="3528392" cy="2786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4 Rectángulo"/>
          <p:cNvSpPr/>
          <p:nvPr/>
        </p:nvSpPr>
        <p:spPr>
          <a:xfrm>
            <a:off x="0" y="332656"/>
            <a:ext cx="914400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</a:t>
            </a:r>
            <a:r>
              <a:rPr lang="es-CO" sz="36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bservación de la conducta no verbal</a:t>
            </a:r>
            <a:endParaRPr lang="es-CO" sz="3600" b="1" spc="50" dirty="0">
              <a:ln w="11430"/>
              <a:solidFill>
                <a:srgbClr val="00378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395536" y="908720"/>
            <a:ext cx="8352928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" name="7 Marcador de número de diapositiva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92DBE-5BAC-4401-9772-B69A041DCE0F}" type="slidenum">
              <a:rPr lang="es-CO"/>
              <a:pPr/>
              <a:t>36</a:t>
            </a:fld>
            <a:endParaRPr lang="es-CO" dirty="0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18131"/>
      </p:ext>
    </p:extLst>
  </p:cSld>
  <p:clrMapOvr>
    <a:masterClrMapping/>
  </p:clrMapOvr>
  <p:transition xmlns:p14="http://schemas.microsoft.com/office/powerpoint/2010/main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4674299"/>
            <a:ext cx="8305800" cy="1334801"/>
          </a:xfrm>
          <a:prstGeom prst="rect">
            <a:avLst/>
          </a:prstGeom>
        </p:spPr>
        <p:txBody>
          <a:bodyPr lIns="90497" tIns="45250" rIns="90497" bIns="45250" rtlCol="0">
            <a:spAutoFit/>
          </a:bodyPr>
          <a:lstStyle/>
          <a:p>
            <a:pPr marL="630238" indent="-630238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2400" dirty="0"/>
              <a:t>Las </a:t>
            </a:r>
            <a:r>
              <a:rPr lang="es-ES" sz="2400" dirty="0"/>
              <a:t>personas que cierran los ojos prolongadamente.</a:t>
            </a:r>
          </a:p>
          <a:p>
            <a:pPr marL="630238" indent="-630238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400" dirty="0"/>
              <a:t>Que hacer cuando advierta un gesto de bloqueo visual durante una conversación.</a:t>
            </a:r>
            <a:r>
              <a:rPr lang="es-MX" sz="2800" dirty="0"/>
              <a:t>	</a:t>
            </a:r>
            <a:endParaRPr lang="es-ES" sz="2000" dirty="0"/>
          </a:p>
        </p:txBody>
      </p:sp>
      <p:pic>
        <p:nvPicPr>
          <p:cNvPr id="49156" name="Picture 4" descr="BD19727_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195513" y="1981899"/>
            <a:ext cx="4784725" cy="2657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3252" name="Text Box 3"/>
          <p:cNvSpPr txBox="1">
            <a:spLocks noChangeArrowheads="1"/>
          </p:cNvSpPr>
          <p:nvPr/>
        </p:nvSpPr>
        <p:spPr bwMode="auto">
          <a:xfrm>
            <a:off x="396875" y="1256411"/>
            <a:ext cx="8207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600" b="1" dirty="0">
                <a:ea typeface="Verdana" pitchFamily="34" charset="0"/>
                <a:cs typeface="Verdana" pitchFamily="34" charset="0"/>
              </a:rPr>
              <a:t>BLOQUEO VISUAL</a:t>
            </a:r>
            <a:endParaRPr lang="es-MX" sz="3600" b="1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0" y="332656"/>
            <a:ext cx="914400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</a:t>
            </a:r>
            <a:r>
              <a:rPr lang="es-CO" sz="36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bservación de la conducta no verbal</a:t>
            </a:r>
            <a:endParaRPr lang="es-CO" sz="3600" b="1" spc="50" dirty="0">
              <a:ln w="11430"/>
              <a:solidFill>
                <a:srgbClr val="00378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395536" y="908720"/>
            <a:ext cx="8352928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7 Marcador de número de diapositiva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92DBE-5BAC-4401-9772-B69A041DCE0F}" type="slidenum">
              <a:rPr lang="es-CO"/>
              <a:pPr/>
              <a:t>37</a:t>
            </a:fld>
            <a:endParaRPr lang="es-CO" dirty="0"/>
          </a:p>
        </p:txBody>
      </p:sp>
      <p:pic>
        <p:nvPicPr>
          <p:cNvPr id="8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20309"/>
      </p:ext>
    </p:extLst>
  </p:cSld>
  <p:clrMapOvr>
    <a:masterClrMapping/>
  </p:clrMapOvr>
  <p:transition xmlns:p14="http://schemas.microsoft.com/office/powerpoint/2010/main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1955037"/>
            <a:ext cx="5576888" cy="4056063"/>
          </a:xfrm>
          <a:prstGeom prst="rect">
            <a:avLst/>
          </a:prstGeom>
        </p:spPr>
        <p:txBody>
          <a:bodyPr lIns="90497" tIns="45250" rIns="90497" bIns="45250" rtlCol="0">
            <a:spAutoFit/>
          </a:bodyPr>
          <a:lstStyle/>
          <a:p>
            <a:pPr marL="536575" indent="-536575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2800" dirty="0"/>
              <a:t>T</a:t>
            </a:r>
            <a:r>
              <a:rPr lang="es-ES" sz="2800" dirty="0" err="1"/>
              <a:t>apar</a:t>
            </a:r>
            <a:r>
              <a:rPr lang="es-MX" sz="2800" dirty="0"/>
              <a:t>se</a:t>
            </a:r>
            <a:r>
              <a:rPr lang="es-ES" sz="2800" dirty="0"/>
              <a:t> los ojos, la boca o los oídos con las manos</a:t>
            </a:r>
            <a:r>
              <a:rPr lang="es-MX" sz="2800" dirty="0"/>
              <a:t>:</a:t>
            </a:r>
          </a:p>
          <a:p>
            <a:pPr marL="536575" indent="-536575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2800" dirty="0"/>
              <a:t>Frotarse los ojos: </a:t>
            </a:r>
          </a:p>
          <a:p>
            <a:pPr marL="536575" indent="-536575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2800" dirty="0"/>
              <a:t>Tocarse la nariz:</a:t>
            </a:r>
          </a:p>
          <a:p>
            <a:pPr marL="536575" indent="-536575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2800" dirty="0"/>
              <a:t>Frotarse la oreja:</a:t>
            </a:r>
          </a:p>
          <a:p>
            <a:pPr marL="536575" indent="-536575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2800" dirty="0"/>
              <a:t>Rascarse el cuello:</a:t>
            </a:r>
          </a:p>
          <a:p>
            <a:pPr marL="536575" indent="-536575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2800" dirty="0"/>
              <a:t>Tirar el cuello de la camisa:</a:t>
            </a:r>
          </a:p>
          <a:p>
            <a:pPr marL="536575" indent="-536575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2800" dirty="0"/>
              <a:t>Los dedos en la boca:</a:t>
            </a:r>
            <a:endParaRPr lang="es-ES" sz="1800" dirty="0"/>
          </a:p>
        </p:txBody>
      </p:sp>
      <p:pic>
        <p:nvPicPr>
          <p:cNvPr id="50179" name="Picture 3" descr="PE07015_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364088" y="2482770"/>
            <a:ext cx="3240360" cy="3352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4276" name="Text Box 3"/>
          <p:cNvSpPr txBox="1">
            <a:spLocks noChangeArrowheads="1"/>
          </p:cNvSpPr>
          <p:nvPr/>
        </p:nvSpPr>
        <p:spPr bwMode="auto">
          <a:xfrm>
            <a:off x="468313" y="1300987"/>
            <a:ext cx="8207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600" b="1" dirty="0">
                <a:ea typeface="Verdana" pitchFamily="34" charset="0"/>
                <a:cs typeface="Verdana" pitchFamily="34" charset="0"/>
              </a:rPr>
              <a:t>BLOQUEO VISUAL</a:t>
            </a:r>
            <a:endParaRPr lang="es-MX" sz="3600" b="1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0" y="332656"/>
            <a:ext cx="914400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</a:t>
            </a:r>
            <a:r>
              <a:rPr lang="es-CO" sz="36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bservación de la conducta no verbal</a:t>
            </a:r>
            <a:endParaRPr lang="es-CO" sz="3600" b="1" spc="50" dirty="0">
              <a:ln w="11430"/>
              <a:solidFill>
                <a:srgbClr val="00378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395536" y="908720"/>
            <a:ext cx="8352928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7 Marcador de número de diapositiva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92DBE-5BAC-4401-9772-B69A041DCE0F}" type="slidenum">
              <a:rPr lang="es-CO"/>
              <a:pPr/>
              <a:t>38</a:t>
            </a:fld>
            <a:endParaRPr lang="es-CO" dirty="0"/>
          </a:p>
        </p:txBody>
      </p:sp>
      <p:pic>
        <p:nvPicPr>
          <p:cNvPr id="8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684801"/>
      </p:ext>
    </p:extLst>
  </p:cSld>
  <p:clrMapOvr>
    <a:masterClrMapping/>
  </p:clrMapOvr>
  <p:transition xmlns:p14="http://schemas.microsoft.com/office/powerpoint/2010/main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000125" y="4970058"/>
            <a:ext cx="7143750" cy="1169987"/>
          </a:xfrm>
          <a:prstGeom prst="rect">
            <a:avLst/>
          </a:prstGeom>
        </p:spPr>
        <p:txBody>
          <a:bodyPr lIns="90497" tIns="45250" rIns="90497" bIns="45250" rtlCol="0">
            <a:normAutofit/>
          </a:bodyPr>
          <a:lstStyle/>
          <a:p>
            <a:pPr marL="339725" indent="-339725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MX" sz="2800" dirty="0"/>
              <a:t>E</a:t>
            </a:r>
            <a:r>
              <a:rPr lang="es-ES" sz="2800" dirty="0" err="1"/>
              <a:t>xpresa</a:t>
            </a:r>
            <a:r>
              <a:rPr lang="es-MX" sz="2800" dirty="0"/>
              <a:t>r</a:t>
            </a:r>
            <a:r>
              <a:rPr lang="es-ES" sz="2800" dirty="0"/>
              <a:t> de forma no verbal que comparten los mismos pensamientos. </a:t>
            </a:r>
            <a:r>
              <a:rPr lang="es-MX" dirty="0"/>
              <a:t>		</a:t>
            </a:r>
          </a:p>
          <a:p>
            <a:pPr marL="339725" indent="-339725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MX" dirty="0"/>
          </a:p>
        </p:txBody>
      </p:sp>
      <p:sp>
        <p:nvSpPr>
          <p:cNvPr id="55300" name="Text Box 3"/>
          <p:cNvSpPr txBox="1">
            <a:spLocks noChangeArrowheads="1"/>
          </p:cNvSpPr>
          <p:nvPr/>
        </p:nvSpPr>
        <p:spPr bwMode="auto">
          <a:xfrm>
            <a:off x="541338" y="1298170"/>
            <a:ext cx="8207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600" b="1" dirty="0">
                <a:ea typeface="Verdana" pitchFamily="34" charset="0"/>
                <a:cs typeface="Verdana" pitchFamily="34" charset="0"/>
              </a:rPr>
              <a:t>LA IMITACIÓN</a:t>
            </a:r>
            <a:endParaRPr lang="es-MX" sz="3600" b="1" dirty="0">
              <a:ea typeface="Verdana" pitchFamily="34" charset="0"/>
              <a:cs typeface="Verdana" pitchFamily="34" charset="0"/>
            </a:endParaRPr>
          </a:p>
        </p:txBody>
      </p:sp>
      <p:pic>
        <p:nvPicPr>
          <p:cNvPr id="70661" name="8 Imagen" descr="images (29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818870"/>
            <a:ext cx="3384550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0" y="332656"/>
            <a:ext cx="914400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</a:t>
            </a:r>
            <a:r>
              <a:rPr lang="es-CO" sz="36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bservación de la conducta no verbal</a:t>
            </a:r>
            <a:endParaRPr lang="es-CO" sz="3600" b="1" spc="50" dirty="0">
              <a:ln w="11430"/>
              <a:solidFill>
                <a:srgbClr val="00378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395536" y="908720"/>
            <a:ext cx="8352928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7 Marcador de número de diapositiva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92DBE-5BAC-4401-9772-B69A041DCE0F}" type="slidenum">
              <a:rPr lang="es-CO"/>
              <a:pPr/>
              <a:t>39</a:t>
            </a:fld>
            <a:endParaRPr lang="es-CO" dirty="0"/>
          </a:p>
        </p:txBody>
      </p:sp>
      <p:pic>
        <p:nvPicPr>
          <p:cNvPr id="8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34979"/>
      </p:ext>
    </p:extLst>
  </p:cSld>
  <p:clrMapOvr>
    <a:masterClrMapping/>
  </p:clrMapOvr>
  <p:transition xmlns:p14="http://schemas.microsoft.com/office/powerpoint/2010/main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1" name="Group 26"/>
          <p:cNvGrpSpPr>
            <a:grpSpLocks/>
          </p:cNvGrpSpPr>
          <p:nvPr/>
        </p:nvGrpSpPr>
        <p:grpSpPr bwMode="auto">
          <a:xfrm rot="-1798890">
            <a:off x="951636" y="2018676"/>
            <a:ext cx="6264881" cy="2964837"/>
            <a:chOff x="1303981" y="1852136"/>
            <a:chExt cx="6962841" cy="2910216"/>
          </a:xfrm>
        </p:grpSpPr>
        <p:sp>
          <p:nvSpPr>
            <p:cNvPr id="8" name="7 CuadroTexto"/>
            <p:cNvSpPr txBox="1"/>
            <p:nvPr/>
          </p:nvSpPr>
          <p:spPr>
            <a:xfrm rot="19859816">
              <a:off x="2651633" y="1852136"/>
              <a:ext cx="1349737" cy="310093"/>
            </a:xfrm>
            <a:prstGeom prst="rect">
              <a:avLst/>
            </a:prstGeom>
            <a:noFill/>
            <a:ln>
              <a:solidFill>
                <a:schemeClr val="accent5"/>
              </a:solidFill>
              <a:prstDash val="dash"/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1600" dirty="0">
                  <a:solidFill>
                    <a:srgbClr val="0070C0"/>
                  </a:solidFill>
                  <a:latin typeface="+mn-lt"/>
                  <a:cs typeface="+mn-cs"/>
                </a:rPr>
                <a:t>Prejuicio</a:t>
              </a:r>
            </a:p>
          </p:txBody>
        </p:sp>
        <p:sp>
          <p:nvSpPr>
            <p:cNvPr id="17" name="16 CuadroTexto"/>
            <p:cNvSpPr txBox="1"/>
            <p:nvPr/>
          </p:nvSpPr>
          <p:spPr>
            <a:xfrm rot="19718519">
              <a:off x="3036725" y="2065861"/>
              <a:ext cx="1563224" cy="310093"/>
            </a:xfrm>
            <a:prstGeom prst="rect">
              <a:avLst/>
            </a:prstGeom>
            <a:noFill/>
            <a:ln>
              <a:solidFill>
                <a:schemeClr val="accent5"/>
              </a:solidFill>
              <a:prstDash val="dash"/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1600" dirty="0">
                  <a:solidFill>
                    <a:srgbClr val="0070C0"/>
                  </a:solidFill>
                  <a:latin typeface="+mn-lt"/>
                  <a:cs typeface="+mn-cs"/>
                </a:rPr>
                <a:t>Entorno físico</a:t>
              </a:r>
            </a:p>
          </p:txBody>
        </p:sp>
        <p:sp>
          <p:nvSpPr>
            <p:cNvPr id="18" name="17 CuadroTexto"/>
            <p:cNvSpPr txBox="1"/>
            <p:nvPr/>
          </p:nvSpPr>
          <p:spPr>
            <a:xfrm rot="19718519">
              <a:off x="3663137" y="2188946"/>
              <a:ext cx="1563224" cy="310092"/>
            </a:xfrm>
            <a:prstGeom prst="rect">
              <a:avLst/>
            </a:prstGeom>
            <a:noFill/>
            <a:ln>
              <a:solidFill>
                <a:schemeClr val="accent5"/>
              </a:solidFill>
              <a:prstDash val="dash"/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1600" dirty="0">
                  <a:solidFill>
                    <a:srgbClr val="0070C0"/>
                  </a:solidFill>
                  <a:latin typeface="+mn-lt"/>
                  <a:cs typeface="+mn-cs"/>
                </a:rPr>
                <a:t>Expectativas</a:t>
              </a:r>
            </a:p>
          </p:txBody>
        </p:sp>
        <p:sp>
          <p:nvSpPr>
            <p:cNvPr id="19" name="18 CuadroTexto"/>
            <p:cNvSpPr txBox="1"/>
            <p:nvPr/>
          </p:nvSpPr>
          <p:spPr>
            <a:xfrm rot="19718519">
              <a:off x="4133491" y="2457386"/>
              <a:ext cx="1563224" cy="310093"/>
            </a:xfrm>
            <a:prstGeom prst="rect">
              <a:avLst/>
            </a:prstGeom>
            <a:noFill/>
            <a:ln>
              <a:solidFill>
                <a:schemeClr val="accent5"/>
              </a:solidFill>
              <a:prstDash val="dash"/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1600" dirty="0">
                  <a:solidFill>
                    <a:srgbClr val="0070C0"/>
                  </a:solidFill>
                  <a:latin typeface="+mn-lt"/>
                  <a:cs typeface="+mn-cs"/>
                </a:rPr>
                <a:t>Creencias</a:t>
              </a:r>
            </a:p>
          </p:txBody>
        </p:sp>
        <p:sp>
          <p:nvSpPr>
            <p:cNvPr id="20" name="19 CuadroTexto"/>
            <p:cNvSpPr txBox="1"/>
            <p:nvPr/>
          </p:nvSpPr>
          <p:spPr>
            <a:xfrm rot="19718519">
              <a:off x="4616481" y="2644117"/>
              <a:ext cx="1563224" cy="310092"/>
            </a:xfrm>
            <a:prstGeom prst="rect">
              <a:avLst/>
            </a:prstGeom>
            <a:noFill/>
            <a:ln>
              <a:solidFill>
                <a:schemeClr val="accent5"/>
              </a:solidFill>
              <a:prstDash val="dash"/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1600" dirty="0">
                  <a:solidFill>
                    <a:srgbClr val="0070C0"/>
                  </a:solidFill>
                  <a:latin typeface="+mn-lt"/>
                  <a:cs typeface="+mn-cs"/>
                </a:rPr>
                <a:t>Actitudes</a:t>
              </a:r>
            </a:p>
          </p:txBody>
        </p:sp>
        <p:sp>
          <p:nvSpPr>
            <p:cNvPr id="21" name="20 CuadroTexto"/>
            <p:cNvSpPr txBox="1"/>
            <p:nvPr/>
          </p:nvSpPr>
          <p:spPr>
            <a:xfrm rot="19718519">
              <a:off x="5029289" y="2910221"/>
              <a:ext cx="1563224" cy="310092"/>
            </a:xfrm>
            <a:prstGeom prst="rect">
              <a:avLst/>
            </a:prstGeom>
            <a:noFill/>
            <a:ln>
              <a:solidFill>
                <a:schemeClr val="accent5"/>
              </a:solidFill>
              <a:prstDash val="dash"/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1600" dirty="0">
                  <a:solidFill>
                    <a:srgbClr val="0070C0"/>
                  </a:solidFill>
                  <a:latin typeface="+mn-lt"/>
                  <a:cs typeface="+mn-cs"/>
                </a:rPr>
                <a:t>Experiencia</a:t>
              </a:r>
            </a:p>
          </p:txBody>
        </p:sp>
        <p:sp>
          <p:nvSpPr>
            <p:cNvPr id="22" name="21 CuadroTexto"/>
            <p:cNvSpPr txBox="1"/>
            <p:nvPr/>
          </p:nvSpPr>
          <p:spPr>
            <a:xfrm rot="19718519">
              <a:off x="5446272" y="3173055"/>
              <a:ext cx="1563224" cy="310093"/>
            </a:xfrm>
            <a:prstGeom prst="rect">
              <a:avLst/>
            </a:prstGeom>
            <a:noFill/>
            <a:ln>
              <a:solidFill>
                <a:schemeClr val="accent5"/>
              </a:solidFill>
              <a:prstDash val="dash"/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1600" dirty="0">
                  <a:solidFill>
                    <a:srgbClr val="0070C0"/>
                  </a:solidFill>
                  <a:latin typeface="+mn-lt"/>
                  <a:cs typeface="+mn-cs"/>
                </a:rPr>
                <a:t>Suposiciones</a:t>
              </a:r>
            </a:p>
          </p:txBody>
        </p:sp>
        <p:sp>
          <p:nvSpPr>
            <p:cNvPr id="23" name="22 CuadroTexto"/>
            <p:cNvSpPr txBox="1"/>
            <p:nvPr/>
          </p:nvSpPr>
          <p:spPr>
            <a:xfrm rot="19718519">
              <a:off x="5789192" y="3502494"/>
              <a:ext cx="1563224" cy="310093"/>
            </a:xfrm>
            <a:prstGeom prst="rect">
              <a:avLst/>
            </a:prstGeom>
            <a:noFill/>
            <a:ln>
              <a:solidFill>
                <a:schemeClr val="accent5"/>
              </a:solidFill>
              <a:prstDash val="dash"/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1600" dirty="0">
                  <a:solidFill>
                    <a:srgbClr val="0070C0"/>
                  </a:solidFill>
                  <a:latin typeface="+mn-lt"/>
                  <a:cs typeface="+mn-cs"/>
                </a:rPr>
                <a:t>Convicciones</a:t>
              </a:r>
            </a:p>
          </p:txBody>
        </p:sp>
        <p:sp>
          <p:nvSpPr>
            <p:cNvPr id="24" name="23 CuadroTexto"/>
            <p:cNvSpPr txBox="1"/>
            <p:nvPr/>
          </p:nvSpPr>
          <p:spPr>
            <a:xfrm rot="19718519">
              <a:off x="6325917" y="3816048"/>
              <a:ext cx="1208587" cy="310092"/>
            </a:xfrm>
            <a:prstGeom prst="rect">
              <a:avLst/>
            </a:prstGeom>
            <a:noFill/>
            <a:ln>
              <a:solidFill>
                <a:schemeClr val="accent5"/>
              </a:solidFill>
              <a:prstDash val="dash"/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1600" dirty="0">
                  <a:solidFill>
                    <a:srgbClr val="0070C0"/>
                  </a:solidFill>
                  <a:latin typeface="+mn-lt"/>
                  <a:cs typeface="+mn-cs"/>
                </a:rPr>
                <a:t>Intereses</a:t>
              </a:r>
            </a:p>
          </p:txBody>
        </p:sp>
        <p:sp>
          <p:nvSpPr>
            <p:cNvPr id="25" name="24 CuadroTexto"/>
            <p:cNvSpPr txBox="1"/>
            <p:nvPr/>
          </p:nvSpPr>
          <p:spPr>
            <a:xfrm rot="19718519">
              <a:off x="6706701" y="4207990"/>
              <a:ext cx="961577" cy="310092"/>
            </a:xfrm>
            <a:prstGeom prst="rect">
              <a:avLst/>
            </a:prstGeom>
            <a:noFill/>
            <a:ln>
              <a:solidFill>
                <a:schemeClr val="accent5"/>
              </a:solidFill>
              <a:prstDash val="dash"/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1600" dirty="0">
                  <a:solidFill>
                    <a:srgbClr val="0070C0"/>
                  </a:solidFill>
                  <a:latin typeface="+mn-lt"/>
                  <a:cs typeface="+mn-cs"/>
                </a:rPr>
                <a:t>Valores</a:t>
              </a:r>
            </a:p>
          </p:txBody>
        </p:sp>
        <p:sp>
          <p:nvSpPr>
            <p:cNvPr id="16" name="15 Abrir llave"/>
            <p:cNvSpPr/>
            <p:nvPr/>
          </p:nvSpPr>
          <p:spPr>
            <a:xfrm rot="18030457">
              <a:off x="4359998" y="855528"/>
              <a:ext cx="850807" cy="6962841"/>
            </a:xfrm>
            <a:custGeom>
              <a:avLst/>
              <a:gdLst>
                <a:gd name="connsiteX0" fmla="*/ 850634 w 850634"/>
                <a:gd name="connsiteY0" fmla="*/ 5922959 h 5922959"/>
                <a:gd name="connsiteX1" fmla="*/ 544205 w 850634"/>
                <a:gd name="connsiteY1" fmla="*/ 5787518 h 5922959"/>
                <a:gd name="connsiteX2" fmla="*/ 425318 w 850634"/>
                <a:gd name="connsiteY2" fmla="*/ 5481088 h 5922959"/>
                <a:gd name="connsiteX3" fmla="*/ 425317 w 850634"/>
                <a:gd name="connsiteY3" fmla="*/ 3403350 h 5922959"/>
                <a:gd name="connsiteX4" fmla="*/ 0 w 850634"/>
                <a:gd name="connsiteY4" fmla="*/ 2961480 h 5922959"/>
                <a:gd name="connsiteX5" fmla="*/ 425317 w 850634"/>
                <a:gd name="connsiteY5" fmla="*/ 2519610 h 5922959"/>
                <a:gd name="connsiteX6" fmla="*/ 425317 w 850634"/>
                <a:gd name="connsiteY6" fmla="*/ 441870 h 5922959"/>
                <a:gd name="connsiteX7" fmla="*/ 544205 w 850634"/>
                <a:gd name="connsiteY7" fmla="*/ 135441 h 5922959"/>
                <a:gd name="connsiteX8" fmla="*/ 850635 w 850634"/>
                <a:gd name="connsiteY8" fmla="*/ 1 h 5922959"/>
                <a:gd name="connsiteX9" fmla="*/ 850634 w 850634"/>
                <a:gd name="connsiteY9" fmla="*/ 5922959 h 5922959"/>
                <a:gd name="connsiteX0" fmla="*/ 850634 w 850634"/>
                <a:gd name="connsiteY0" fmla="*/ 5922959 h 5922959"/>
                <a:gd name="connsiteX1" fmla="*/ 544205 w 850634"/>
                <a:gd name="connsiteY1" fmla="*/ 5787518 h 5922959"/>
                <a:gd name="connsiteX2" fmla="*/ 425318 w 850634"/>
                <a:gd name="connsiteY2" fmla="*/ 5481088 h 5922959"/>
                <a:gd name="connsiteX3" fmla="*/ 425317 w 850634"/>
                <a:gd name="connsiteY3" fmla="*/ 3403350 h 5922959"/>
                <a:gd name="connsiteX4" fmla="*/ 0 w 850634"/>
                <a:gd name="connsiteY4" fmla="*/ 2961480 h 5922959"/>
                <a:gd name="connsiteX5" fmla="*/ 425317 w 850634"/>
                <a:gd name="connsiteY5" fmla="*/ 2519610 h 5922959"/>
                <a:gd name="connsiteX6" fmla="*/ 425317 w 850634"/>
                <a:gd name="connsiteY6" fmla="*/ 441870 h 5922959"/>
                <a:gd name="connsiteX7" fmla="*/ 544205 w 850634"/>
                <a:gd name="connsiteY7" fmla="*/ 135441 h 5922959"/>
                <a:gd name="connsiteX8" fmla="*/ 850635 w 850634"/>
                <a:gd name="connsiteY8" fmla="*/ 1 h 592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0634" h="5922959" stroke="0" extrusionOk="0">
                  <a:moveTo>
                    <a:pt x="850634" y="5922959"/>
                  </a:moveTo>
                  <a:cubicBezTo>
                    <a:pt x="735017" y="5922959"/>
                    <a:pt x="624383" y="5874059"/>
                    <a:pt x="544205" y="5787518"/>
                  </a:cubicBezTo>
                  <a:cubicBezTo>
                    <a:pt x="467928" y="5705188"/>
                    <a:pt x="425318" y="5595360"/>
                    <a:pt x="425318" y="5481088"/>
                  </a:cubicBezTo>
                  <a:cubicBezTo>
                    <a:pt x="425318" y="4788509"/>
                    <a:pt x="425317" y="4095929"/>
                    <a:pt x="425317" y="3403350"/>
                  </a:cubicBezTo>
                  <a:cubicBezTo>
                    <a:pt x="425317" y="3159312"/>
                    <a:pt x="234896" y="2961480"/>
                    <a:pt x="0" y="2961480"/>
                  </a:cubicBezTo>
                  <a:cubicBezTo>
                    <a:pt x="234896" y="2961480"/>
                    <a:pt x="425317" y="2763648"/>
                    <a:pt x="425317" y="2519610"/>
                  </a:cubicBezTo>
                  <a:lnTo>
                    <a:pt x="425317" y="441870"/>
                  </a:lnTo>
                  <a:cubicBezTo>
                    <a:pt x="425317" y="327598"/>
                    <a:pt x="467928" y="217770"/>
                    <a:pt x="544205" y="135441"/>
                  </a:cubicBezTo>
                  <a:cubicBezTo>
                    <a:pt x="624383" y="48900"/>
                    <a:pt x="735018" y="1"/>
                    <a:pt x="850635" y="1"/>
                  </a:cubicBezTo>
                  <a:cubicBezTo>
                    <a:pt x="850635" y="1974320"/>
                    <a:pt x="850634" y="3948640"/>
                    <a:pt x="850634" y="5922959"/>
                  </a:cubicBezTo>
                  <a:close/>
                </a:path>
                <a:path w="850634" h="5922959" fill="none">
                  <a:moveTo>
                    <a:pt x="850634" y="5922959"/>
                  </a:moveTo>
                  <a:cubicBezTo>
                    <a:pt x="735017" y="5922959"/>
                    <a:pt x="624383" y="5874059"/>
                    <a:pt x="544205" y="5787518"/>
                  </a:cubicBezTo>
                  <a:cubicBezTo>
                    <a:pt x="467928" y="5705188"/>
                    <a:pt x="425318" y="5595360"/>
                    <a:pt x="425318" y="5481088"/>
                  </a:cubicBezTo>
                  <a:cubicBezTo>
                    <a:pt x="425318" y="4788509"/>
                    <a:pt x="425317" y="4095929"/>
                    <a:pt x="425317" y="3403350"/>
                  </a:cubicBezTo>
                  <a:cubicBezTo>
                    <a:pt x="425317" y="3159312"/>
                    <a:pt x="234896" y="2961480"/>
                    <a:pt x="0" y="2961480"/>
                  </a:cubicBezTo>
                  <a:cubicBezTo>
                    <a:pt x="234896" y="2961480"/>
                    <a:pt x="425317" y="2763648"/>
                    <a:pt x="425317" y="2519610"/>
                  </a:cubicBezTo>
                  <a:lnTo>
                    <a:pt x="425317" y="441870"/>
                  </a:lnTo>
                  <a:cubicBezTo>
                    <a:pt x="425317" y="327598"/>
                    <a:pt x="467928" y="217770"/>
                    <a:pt x="544205" y="135441"/>
                  </a:cubicBezTo>
                  <a:cubicBezTo>
                    <a:pt x="624383" y="48900"/>
                    <a:pt x="735018" y="1"/>
                    <a:pt x="850635" y="1"/>
                  </a:cubicBezTo>
                </a:path>
              </a:pathLst>
            </a:cu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dirty="0">
                <a:ln w="76200">
                  <a:solidFill>
                    <a:schemeClr val="tx1"/>
                  </a:solidFill>
                </a:ln>
              </a:endParaRPr>
            </a:p>
          </p:txBody>
        </p:sp>
      </p:grpSp>
      <p:sp>
        <p:nvSpPr>
          <p:cNvPr id="27652" name="32 CuadroTexto"/>
          <p:cNvSpPr txBox="1">
            <a:spLocks noChangeArrowheads="1"/>
          </p:cNvSpPr>
          <p:nvPr/>
        </p:nvSpPr>
        <p:spPr bwMode="auto">
          <a:xfrm>
            <a:off x="1247775" y="4973849"/>
            <a:ext cx="68008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altLang="es-CO" sz="2000" b="1" dirty="0">
                <a:solidFill>
                  <a:srgbClr val="000000"/>
                </a:solidFill>
              </a:rPr>
              <a:t>Filtros en la comunicación </a:t>
            </a:r>
            <a:endParaRPr lang="es-CO" altLang="es-CO" sz="2000" dirty="0">
              <a:latin typeface="Calibri" pitchFamily="34" charset="0"/>
            </a:endParaRPr>
          </a:p>
        </p:txBody>
      </p:sp>
      <p:sp>
        <p:nvSpPr>
          <p:cNvPr id="32" name="U-Turn Arrow 31"/>
          <p:cNvSpPr/>
          <p:nvPr/>
        </p:nvSpPr>
        <p:spPr>
          <a:xfrm>
            <a:off x="1066800" y="1592982"/>
            <a:ext cx="7162800" cy="877888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438400" y="1196752"/>
            <a:ext cx="392607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M E N S A J E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7391400" y="3040782"/>
            <a:ext cx="228600" cy="962025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25 Rectángulo"/>
          <p:cNvSpPr/>
          <p:nvPr/>
        </p:nvSpPr>
        <p:spPr>
          <a:xfrm>
            <a:off x="0" y="332656"/>
            <a:ext cx="914400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</a:t>
            </a:r>
            <a:r>
              <a:rPr lang="es-CO" sz="36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ensaje</a:t>
            </a:r>
            <a:endParaRPr lang="es-CO" sz="3600" b="1" spc="50" dirty="0">
              <a:ln w="11430"/>
              <a:solidFill>
                <a:srgbClr val="00378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27" name="26 Conector recto"/>
          <p:cNvCxnSpPr/>
          <p:nvPr/>
        </p:nvCxnSpPr>
        <p:spPr>
          <a:xfrm>
            <a:off x="755576" y="908720"/>
            <a:ext cx="756084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8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B53B4B6-FF5C-4F32-8232-544A8038F059}" type="slidenum">
              <a:rPr lang="en-US"/>
              <a:pPr/>
              <a:t>4</a:t>
            </a:fld>
            <a:endParaRPr lang="en-US" dirty="0"/>
          </a:p>
        </p:txBody>
      </p:sp>
      <p:pic>
        <p:nvPicPr>
          <p:cNvPr id="29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  <p:pic>
        <p:nvPicPr>
          <p:cNvPr id="29698" name="Picture 2" descr="http://2.bp.blogspot.com/_VYnNIORL1Uw/TCIsOD2tptI/AAAAAAAAAOc/ufrnqJUC6O4/s1600/fotocom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8" t="41109"/>
          <a:stretch/>
        </p:blipFill>
        <p:spPr bwMode="auto">
          <a:xfrm>
            <a:off x="6857555" y="2340190"/>
            <a:ext cx="2194159" cy="2232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://2.bp.blogspot.com/_VYnNIORL1Uw/TCIsOD2tptI/AAAAAAAAAOc/ufrnqJUC6O4/s1600/fotocom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8" t="41109"/>
          <a:stretch/>
        </p:blipFill>
        <p:spPr bwMode="auto">
          <a:xfrm flipH="1">
            <a:off x="35496" y="3357240"/>
            <a:ext cx="2196170" cy="2232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3373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4 CuadroTexto"/>
          <p:cNvSpPr txBox="1">
            <a:spLocks noChangeArrowheads="1"/>
          </p:cNvSpPr>
          <p:nvPr/>
        </p:nvSpPr>
        <p:spPr bwMode="auto">
          <a:xfrm>
            <a:off x="1187450" y="1124744"/>
            <a:ext cx="4286250" cy="25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s-CO" altLang="es-CO" sz="3200" b="1">
              <a:solidFill>
                <a:srgbClr val="FFFFFF"/>
              </a:solidFill>
            </a:endParaRPr>
          </a:p>
          <a:p>
            <a:pPr algn="ctr" eaLnBrk="1" hangingPunct="1"/>
            <a:endParaRPr lang="es-CO" altLang="es-CO" sz="3200" b="1">
              <a:solidFill>
                <a:srgbClr val="FFFFFF"/>
              </a:solidFill>
            </a:endParaRPr>
          </a:p>
          <a:p>
            <a:pPr algn="ctr" eaLnBrk="1" hangingPunct="1"/>
            <a:r>
              <a:rPr lang="es-CO" altLang="es-CO" sz="3200" b="1">
                <a:solidFill>
                  <a:srgbClr val="FFFFFF"/>
                </a:solidFill>
              </a:rPr>
              <a:t>EXPECTATIVAS Y </a:t>
            </a:r>
          </a:p>
          <a:p>
            <a:pPr algn="ctr" eaLnBrk="1" hangingPunct="1"/>
            <a:r>
              <a:rPr lang="es-CO" altLang="es-CO" sz="3200" b="1">
                <a:solidFill>
                  <a:srgbClr val="FFFFFF"/>
                </a:solidFill>
              </a:rPr>
              <a:t> AUTO-EVALUACIÓN DEL GRUPO 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315310" y="1404423"/>
            <a:ext cx="86237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_tradnl" altLang="es-CO" sz="2800" b="1" dirty="0">
                <a:solidFill>
                  <a:srgbClr val="000000"/>
                </a:solidFill>
              </a:rPr>
              <a:t>COMUNICACIÓN ASERTIVA INTERPERSONAL </a:t>
            </a:r>
            <a:endParaRPr lang="es-MX" altLang="es-CO" sz="2800" b="1" dirty="0">
              <a:solidFill>
                <a:srgbClr val="000000"/>
              </a:solidFill>
            </a:endParaRPr>
          </a:p>
        </p:txBody>
      </p:sp>
      <p:sp>
        <p:nvSpPr>
          <p:cNvPr id="7" name="6 Rectángulo redondeado"/>
          <p:cNvSpPr/>
          <p:nvPr/>
        </p:nvSpPr>
        <p:spPr bwMode="auto">
          <a:xfrm>
            <a:off x="809625" y="2657209"/>
            <a:ext cx="4286250" cy="1757144"/>
          </a:xfrm>
          <a:prstGeom prst="roundRect">
            <a:avLst/>
          </a:pr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1" tIns="45715" rIns="91431" bIns="45715"/>
          <a:lstStyle/>
          <a:p>
            <a:pPr defTabSz="923829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400" b="1" dirty="0">
              <a:solidFill>
                <a:srgbClr val="000000"/>
              </a:solidFill>
            </a:endParaRPr>
          </a:p>
        </p:txBody>
      </p:sp>
      <p:sp>
        <p:nvSpPr>
          <p:cNvPr id="71685" name="9 CuadroTexto"/>
          <p:cNvSpPr txBox="1">
            <a:spLocks noChangeArrowheads="1"/>
          </p:cNvSpPr>
          <p:nvPr/>
        </p:nvSpPr>
        <p:spPr bwMode="auto">
          <a:xfrm>
            <a:off x="993775" y="2708803"/>
            <a:ext cx="431641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es-CO" altLang="es-CO" sz="2400" b="1">
                <a:solidFill>
                  <a:srgbClr val="000000"/>
                </a:solidFill>
              </a:rPr>
              <a:t>QUÉ ES?</a:t>
            </a:r>
          </a:p>
          <a:p>
            <a:pPr eaLnBrk="1" hangingPunct="1">
              <a:buFont typeface="Wingdings" pitchFamily="2" charset="2"/>
              <a:buChar char="Ø"/>
            </a:pPr>
            <a:endParaRPr lang="es-CO" altLang="es-CO" sz="2400" b="1">
              <a:solidFill>
                <a:srgbClr val="000000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s-CO" altLang="es-CO" sz="2400" b="1">
                <a:solidFill>
                  <a:srgbClr val="000000"/>
                </a:solidFill>
              </a:rPr>
              <a:t>PASOS PARA </a:t>
            </a:r>
          </a:p>
          <a:p>
            <a:pPr eaLnBrk="1" hangingPunct="1"/>
            <a:r>
              <a:rPr lang="es-CO" altLang="es-CO" sz="2400" b="1">
                <a:solidFill>
                  <a:srgbClr val="000000"/>
                </a:solidFill>
              </a:rPr>
              <a:t>   DESARROLLARLA</a:t>
            </a:r>
          </a:p>
        </p:txBody>
      </p:sp>
      <p:pic>
        <p:nvPicPr>
          <p:cNvPr id="9" name="Picture 9" descr="executives%2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3367" y="3342290"/>
            <a:ext cx="3208970" cy="2182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7 Marcador de número de diapositiva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92DBE-5BAC-4401-9772-B69A041DCE0F}" type="slidenum">
              <a:rPr lang="es-CO"/>
              <a:pPr/>
              <a:t>40</a:t>
            </a:fld>
            <a:endParaRPr lang="es-CO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7239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4139952" y="3096067"/>
            <a:ext cx="3456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latin typeface="Arial" pitchFamily="34" charset="0"/>
                <a:cs typeface="Arial" pitchFamily="34" charset="0"/>
              </a:rPr>
              <a:t>QUIEN QUIERE SER MILLONARIO</a:t>
            </a:r>
          </a:p>
        </p:txBody>
      </p:sp>
      <p:pic>
        <p:nvPicPr>
          <p:cNvPr id="6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5656" y="2621191"/>
            <a:ext cx="2304256" cy="190385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-36512" y="644495"/>
            <a:ext cx="914400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¿N</a:t>
            </a:r>
            <a:r>
              <a:rPr lang="es-CO" sz="36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os ha pasado?</a:t>
            </a:r>
          </a:p>
        </p:txBody>
      </p:sp>
      <p:cxnSp>
        <p:nvCxnSpPr>
          <p:cNvPr id="11" name="10 Conector recto"/>
          <p:cNvCxnSpPr/>
          <p:nvPr/>
        </p:nvCxnSpPr>
        <p:spPr>
          <a:xfrm>
            <a:off x="1043608" y="1292567"/>
            <a:ext cx="684076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7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804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4 CuadroTexto"/>
          <p:cNvSpPr txBox="1">
            <a:spLocks noChangeArrowheads="1"/>
          </p:cNvSpPr>
          <p:nvPr/>
        </p:nvSpPr>
        <p:spPr bwMode="auto">
          <a:xfrm>
            <a:off x="2411685" y="1052736"/>
            <a:ext cx="4286250" cy="25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s-CO" altLang="es-CO" sz="3200" b="1">
              <a:solidFill>
                <a:srgbClr val="FFFFFF"/>
              </a:solidFill>
            </a:endParaRPr>
          </a:p>
          <a:p>
            <a:pPr algn="ctr" eaLnBrk="1" hangingPunct="1"/>
            <a:endParaRPr lang="es-CO" altLang="es-CO" sz="3200" b="1">
              <a:solidFill>
                <a:srgbClr val="FFFFFF"/>
              </a:solidFill>
            </a:endParaRPr>
          </a:p>
          <a:p>
            <a:pPr algn="ctr" eaLnBrk="1" hangingPunct="1"/>
            <a:r>
              <a:rPr lang="es-CO" altLang="es-CO" sz="3200" b="1">
                <a:solidFill>
                  <a:srgbClr val="FFFFFF"/>
                </a:solidFill>
              </a:rPr>
              <a:t>EXPECTATIVAS Y </a:t>
            </a:r>
          </a:p>
          <a:p>
            <a:pPr algn="ctr" eaLnBrk="1" hangingPunct="1"/>
            <a:r>
              <a:rPr lang="es-CO" altLang="es-CO" sz="3200" b="1">
                <a:solidFill>
                  <a:srgbClr val="FFFFFF"/>
                </a:solidFill>
              </a:rPr>
              <a:t> AUTO-EVALUACIÓN DEL GRUPO </a:t>
            </a:r>
          </a:p>
        </p:txBody>
      </p:sp>
      <p:sp>
        <p:nvSpPr>
          <p:cNvPr id="72707" name="AutoShape 10"/>
          <p:cNvSpPr>
            <a:spLocks noChangeArrowheads="1"/>
          </p:cNvSpPr>
          <p:nvPr/>
        </p:nvSpPr>
        <p:spPr bwMode="auto">
          <a:xfrm>
            <a:off x="3203848" y="4013423"/>
            <a:ext cx="3671887" cy="18716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rgbClr val="EAEAEA"/>
          </a:solidFill>
          <a:ln w="9525">
            <a:solidFill>
              <a:srgbClr val="EAEAE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CO"/>
          </a:p>
        </p:txBody>
      </p:sp>
      <p:sp>
        <p:nvSpPr>
          <p:cNvPr id="72708" name="AutoShape 11"/>
          <p:cNvSpPr>
            <a:spLocks noChangeArrowheads="1"/>
          </p:cNvSpPr>
          <p:nvPr/>
        </p:nvSpPr>
        <p:spPr bwMode="auto">
          <a:xfrm>
            <a:off x="2843485" y="1576611"/>
            <a:ext cx="3671888" cy="18716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rgbClr val="EAEAEA"/>
          </a:solidFill>
          <a:ln w="9525">
            <a:solidFill>
              <a:srgbClr val="EAEAE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CO"/>
          </a:p>
        </p:txBody>
      </p:sp>
      <p:sp>
        <p:nvSpPr>
          <p:cNvPr id="72709" name="Text Box 12"/>
          <p:cNvSpPr txBox="1">
            <a:spLocks noChangeArrowheads="1"/>
          </p:cNvSpPr>
          <p:nvPr/>
        </p:nvSpPr>
        <p:spPr bwMode="auto">
          <a:xfrm>
            <a:off x="4788173" y="4037236"/>
            <a:ext cx="29527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ü"/>
            </a:pPr>
            <a:r>
              <a:rPr lang="es-ES_tradnl" altLang="es-CO" b="1"/>
              <a:t>SE DA DENTRO DE UN MARCO DE RESPETO, CONFIANZA Y SINCERIDAD</a:t>
            </a:r>
            <a:endParaRPr lang="es-MX" altLang="es-CO" b="1" i="1"/>
          </a:p>
        </p:txBody>
      </p:sp>
      <p:sp>
        <p:nvSpPr>
          <p:cNvPr id="72710" name="Text Box 13"/>
          <p:cNvSpPr txBox="1">
            <a:spLocks noChangeArrowheads="1"/>
          </p:cNvSpPr>
          <p:nvPr/>
        </p:nvSpPr>
        <p:spPr bwMode="auto">
          <a:xfrm>
            <a:off x="1332185" y="1403573"/>
            <a:ext cx="2643188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es-ES_tradnl" altLang="es-CO" sz="2800" b="1" dirty="0">
                <a:solidFill>
                  <a:schemeClr val="tx2"/>
                </a:solidFill>
              </a:rPr>
              <a:t>Hay comunicación interpersonal cuando:</a:t>
            </a:r>
            <a:endParaRPr lang="es-ES" altLang="es-CO" sz="2800" b="1" dirty="0">
              <a:solidFill>
                <a:schemeClr val="tx2"/>
              </a:solidFill>
            </a:endParaRPr>
          </a:p>
        </p:txBody>
      </p:sp>
      <p:sp>
        <p:nvSpPr>
          <p:cNvPr id="72711" name="Text Box 14"/>
          <p:cNvSpPr txBox="1">
            <a:spLocks noChangeArrowheads="1"/>
          </p:cNvSpPr>
          <p:nvPr/>
        </p:nvSpPr>
        <p:spPr bwMode="auto">
          <a:xfrm>
            <a:off x="1332185" y="4218211"/>
            <a:ext cx="257651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es-ES_tradnl" altLang="es-CO" sz="2800" b="1" dirty="0">
                <a:solidFill>
                  <a:schemeClr val="tx2"/>
                </a:solidFill>
              </a:rPr>
              <a:t>Se vuelve asertiva cuando:</a:t>
            </a:r>
            <a:endParaRPr lang="es-ES" altLang="es-CO" sz="2800" b="1" dirty="0">
              <a:solidFill>
                <a:schemeClr val="tx2"/>
              </a:solidFill>
            </a:endParaRPr>
          </a:p>
        </p:txBody>
      </p:sp>
      <p:sp>
        <p:nvSpPr>
          <p:cNvPr id="72712" name="Text Box 15"/>
          <p:cNvSpPr txBox="1">
            <a:spLocks noChangeArrowheads="1"/>
          </p:cNvSpPr>
          <p:nvPr/>
        </p:nvSpPr>
        <p:spPr bwMode="auto">
          <a:xfrm>
            <a:off x="4643710" y="1114648"/>
            <a:ext cx="3168650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ü"/>
            </a:pPr>
            <a:r>
              <a:rPr lang="es-ES_tradnl" altLang="es-CO" b="1"/>
              <a:t>HAY INTERACCIÓN RECÍPROCA ENTRE DOS O MÁS INTERLOCUTORES</a:t>
            </a: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ü"/>
            </a:pPr>
            <a:r>
              <a:rPr lang="es-ES_tradnl" altLang="es-CO" b="1"/>
              <a:t>SE COMPARTEN  COMPORTAMIENTOS VERBALES Y NO VERBALES</a:t>
            </a:r>
            <a:endParaRPr lang="es-MX" altLang="es-CO" b="1" i="1"/>
          </a:p>
        </p:txBody>
      </p:sp>
      <p:sp>
        <p:nvSpPr>
          <p:cNvPr id="72713" name="AutoShape 16"/>
          <p:cNvSpPr>
            <a:spLocks/>
          </p:cNvSpPr>
          <p:nvPr/>
        </p:nvSpPr>
        <p:spPr bwMode="auto">
          <a:xfrm>
            <a:off x="4140473" y="1325786"/>
            <a:ext cx="344487" cy="2062162"/>
          </a:xfrm>
          <a:prstGeom prst="leftBrace">
            <a:avLst>
              <a:gd name="adj1" fmla="val 49885"/>
              <a:gd name="adj2" fmla="val 50000"/>
            </a:avLst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ES_tradnl" altLang="es-CO" sz="2400" b="1"/>
          </a:p>
        </p:txBody>
      </p:sp>
      <p:sp>
        <p:nvSpPr>
          <p:cNvPr id="72714" name="AutoShape 17"/>
          <p:cNvSpPr>
            <a:spLocks/>
          </p:cNvSpPr>
          <p:nvPr/>
        </p:nvSpPr>
        <p:spPr bwMode="auto">
          <a:xfrm>
            <a:off x="4227785" y="3607023"/>
            <a:ext cx="344488" cy="2062163"/>
          </a:xfrm>
          <a:prstGeom prst="leftBrace">
            <a:avLst>
              <a:gd name="adj1" fmla="val 49885"/>
              <a:gd name="adj2" fmla="val 50000"/>
            </a:avLst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ES_tradnl" altLang="es-CO" sz="2400" b="1"/>
          </a:p>
        </p:txBody>
      </p:sp>
      <p:sp>
        <p:nvSpPr>
          <p:cNvPr id="11" name="7 Marcador de número de diapositiva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92DBE-5BAC-4401-9772-B69A041DCE0F}" type="slidenum">
              <a:rPr lang="es-CO"/>
              <a:pPr/>
              <a:t>42</a:t>
            </a:fld>
            <a:endParaRPr lang="es-CO" dirty="0"/>
          </a:p>
        </p:txBody>
      </p:sp>
      <p:pic>
        <p:nvPicPr>
          <p:cNvPr id="12" name="Picture 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872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4 CuadroTexto"/>
          <p:cNvSpPr txBox="1">
            <a:spLocks noChangeArrowheads="1"/>
          </p:cNvSpPr>
          <p:nvPr/>
        </p:nvSpPr>
        <p:spPr bwMode="auto">
          <a:xfrm>
            <a:off x="900113" y="1841500"/>
            <a:ext cx="4286250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s-CO" altLang="es-CO" sz="3200" b="1">
              <a:solidFill>
                <a:srgbClr val="FFFFFF"/>
              </a:solidFill>
            </a:endParaRPr>
          </a:p>
          <a:p>
            <a:pPr algn="ctr" eaLnBrk="1" hangingPunct="1"/>
            <a:endParaRPr lang="es-CO" altLang="es-CO" sz="3200" b="1">
              <a:solidFill>
                <a:srgbClr val="FFFFFF"/>
              </a:solidFill>
            </a:endParaRPr>
          </a:p>
          <a:p>
            <a:pPr algn="ctr" eaLnBrk="1" hangingPunct="1"/>
            <a:r>
              <a:rPr lang="es-CO" altLang="es-CO" sz="3200" b="1">
                <a:solidFill>
                  <a:srgbClr val="FFFFFF"/>
                </a:solidFill>
              </a:rPr>
              <a:t>EXPECTATIVAS Y </a:t>
            </a:r>
          </a:p>
          <a:p>
            <a:pPr algn="ctr" eaLnBrk="1" hangingPunct="1"/>
            <a:r>
              <a:rPr lang="es-CO" altLang="es-CO" sz="3200" b="1">
                <a:solidFill>
                  <a:srgbClr val="FFFFFF"/>
                </a:solidFill>
              </a:rPr>
              <a:t> AUTO-EVALUACIÓN DEL GRUPO 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1252538" y="1787641"/>
            <a:ext cx="5286375" cy="1357312"/>
          </a:xfrm>
          <a:prstGeom prst="roundRect">
            <a:avLst/>
          </a:prstGeom>
          <a:ln w="19050">
            <a:solidFill>
              <a:schemeClr val="accent6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sz="3200" b="1"/>
          </a:p>
        </p:txBody>
      </p:sp>
      <p:sp>
        <p:nvSpPr>
          <p:cNvPr id="7" name="6 Rectángulo redondeado"/>
          <p:cNvSpPr/>
          <p:nvPr/>
        </p:nvSpPr>
        <p:spPr>
          <a:xfrm>
            <a:off x="1247775" y="3441816"/>
            <a:ext cx="5286375" cy="1357312"/>
          </a:xfrm>
          <a:prstGeom prst="roundRect">
            <a:avLst/>
          </a:prstGeom>
          <a:ln w="19050">
            <a:solidFill>
              <a:schemeClr val="accent6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sz="3200" b="1"/>
          </a:p>
        </p:txBody>
      </p:sp>
      <p:sp>
        <p:nvSpPr>
          <p:cNvPr id="73734" name="Text Box 5"/>
          <p:cNvSpPr txBox="1">
            <a:spLocks noChangeArrowheads="1"/>
          </p:cNvSpPr>
          <p:nvPr/>
        </p:nvSpPr>
        <p:spPr bwMode="auto">
          <a:xfrm>
            <a:off x="1519238" y="1894003"/>
            <a:ext cx="47355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CO" sz="2400" b="1">
                <a:solidFill>
                  <a:srgbClr val="000000"/>
                </a:solidFill>
              </a:rPr>
              <a:t>Capacidad de escuchar y comprender el punto de vista del otro</a:t>
            </a:r>
            <a:endParaRPr lang="es-CO" altLang="es-CO" sz="2400" b="1">
              <a:solidFill>
                <a:srgbClr val="000000"/>
              </a:solidFill>
            </a:endParaRPr>
          </a:p>
        </p:txBody>
      </p:sp>
      <p:sp>
        <p:nvSpPr>
          <p:cNvPr id="73735" name="Text Box 6"/>
          <p:cNvSpPr txBox="1">
            <a:spLocks noChangeArrowheads="1"/>
          </p:cNvSpPr>
          <p:nvPr/>
        </p:nvSpPr>
        <p:spPr bwMode="auto">
          <a:xfrm>
            <a:off x="1419225" y="3537066"/>
            <a:ext cx="48720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CO" sz="2400" b="1">
                <a:solidFill>
                  <a:srgbClr val="000000"/>
                </a:solidFill>
              </a:rPr>
              <a:t>Capacidad de expresar con claridad y fuerza los propios sentimientos y opiniones</a:t>
            </a:r>
            <a:endParaRPr lang="es-CO" altLang="es-CO" sz="2400" b="1">
              <a:solidFill>
                <a:srgbClr val="000000"/>
              </a:solidFill>
            </a:endParaRPr>
          </a:p>
        </p:txBody>
      </p:sp>
      <p:sp>
        <p:nvSpPr>
          <p:cNvPr id="73736" name="WordArt 7"/>
          <p:cNvSpPr>
            <a:spLocks noChangeArrowheads="1" noChangeShapeType="1" noTextEdit="1"/>
          </p:cNvSpPr>
          <p:nvPr/>
        </p:nvSpPr>
        <p:spPr bwMode="auto">
          <a:xfrm>
            <a:off x="693738" y="1938453"/>
            <a:ext cx="290512" cy="827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CO" sz="3600" b="1" kern="1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rPr>
              <a:t>1</a:t>
            </a:r>
          </a:p>
        </p:txBody>
      </p:sp>
      <p:sp>
        <p:nvSpPr>
          <p:cNvPr id="73737" name="WordArt 8"/>
          <p:cNvSpPr>
            <a:spLocks noChangeArrowheads="1" noChangeShapeType="1" noTextEdit="1"/>
          </p:cNvSpPr>
          <p:nvPr/>
        </p:nvSpPr>
        <p:spPr bwMode="auto">
          <a:xfrm>
            <a:off x="690563" y="3757728"/>
            <a:ext cx="363537" cy="7477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CO" sz="3600" b="1" kern="1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rPr>
              <a:t>2</a:t>
            </a:r>
          </a:p>
        </p:txBody>
      </p:sp>
      <p:pic>
        <p:nvPicPr>
          <p:cNvPr id="13" name="Picture 9" descr="20030910161441_Secretaria%20con%20jefe%2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4140" y="3852487"/>
            <a:ext cx="2005885" cy="1304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7 Marcador de número de diapositiva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92DBE-5BAC-4401-9772-B69A041DCE0F}" type="slidenum">
              <a:rPr lang="es-CO"/>
              <a:pPr/>
              <a:t>43</a:t>
            </a:fld>
            <a:endParaRPr lang="es-CO" dirty="0"/>
          </a:p>
        </p:txBody>
      </p:sp>
      <p:pic>
        <p:nvPicPr>
          <p:cNvPr id="12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  <p:sp>
        <p:nvSpPr>
          <p:cNvPr id="14" name="9 Rectángulo"/>
          <p:cNvSpPr/>
          <p:nvPr/>
        </p:nvSpPr>
        <p:spPr>
          <a:xfrm>
            <a:off x="-36512" y="44624"/>
            <a:ext cx="914400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</a:t>
            </a:r>
            <a:r>
              <a:rPr lang="es-CO" sz="36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abilidades a fortalecer para una comunicación interpersonal asertiva </a:t>
            </a:r>
          </a:p>
        </p:txBody>
      </p:sp>
      <p:cxnSp>
        <p:nvCxnSpPr>
          <p:cNvPr id="15" name="10 Conector recto"/>
          <p:cNvCxnSpPr/>
          <p:nvPr/>
        </p:nvCxnSpPr>
        <p:spPr>
          <a:xfrm>
            <a:off x="1115616" y="620688"/>
            <a:ext cx="684076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10 Conector recto"/>
          <p:cNvCxnSpPr/>
          <p:nvPr/>
        </p:nvCxnSpPr>
        <p:spPr>
          <a:xfrm>
            <a:off x="899592" y="1196752"/>
            <a:ext cx="7272808" cy="48201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4668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78" name="1 Grupo"/>
          <p:cNvGrpSpPr>
            <a:grpSpLocks/>
          </p:cNvGrpSpPr>
          <p:nvPr/>
        </p:nvGrpSpPr>
        <p:grpSpPr bwMode="auto">
          <a:xfrm>
            <a:off x="106933" y="646558"/>
            <a:ext cx="8857555" cy="4654650"/>
            <a:chOff x="34925" y="-144130"/>
            <a:chExt cx="8680450" cy="6565358"/>
          </a:xfrm>
        </p:grpSpPr>
        <p:sp>
          <p:nvSpPr>
            <p:cNvPr id="75779" name="4 CuadroTexto"/>
            <p:cNvSpPr txBox="1">
              <a:spLocks noChangeArrowheads="1"/>
            </p:cNvSpPr>
            <p:nvPr/>
          </p:nvSpPr>
          <p:spPr bwMode="auto">
            <a:xfrm>
              <a:off x="1187450" y="1404938"/>
              <a:ext cx="4286250" cy="2528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s-CO" altLang="es-CO" sz="3200" b="1">
                <a:solidFill>
                  <a:srgbClr val="FFFFFF"/>
                </a:solidFill>
              </a:endParaRPr>
            </a:p>
            <a:p>
              <a:pPr algn="ctr" eaLnBrk="1" hangingPunct="1"/>
              <a:endParaRPr lang="es-CO" altLang="es-CO" sz="3200" b="1">
                <a:solidFill>
                  <a:srgbClr val="FFFFFF"/>
                </a:solidFill>
              </a:endParaRPr>
            </a:p>
            <a:p>
              <a:pPr algn="ctr" eaLnBrk="1" hangingPunct="1"/>
              <a:r>
                <a:rPr lang="es-CO" altLang="es-CO" sz="3200" b="1">
                  <a:solidFill>
                    <a:srgbClr val="FFFFFF"/>
                  </a:solidFill>
                </a:rPr>
                <a:t>EXPECTATIVAS Y </a:t>
              </a:r>
            </a:p>
            <a:p>
              <a:pPr algn="ctr" eaLnBrk="1" hangingPunct="1"/>
              <a:r>
                <a:rPr lang="es-CO" altLang="es-CO" sz="3200" b="1">
                  <a:solidFill>
                    <a:srgbClr val="FFFFFF"/>
                  </a:solidFill>
                </a:rPr>
                <a:t> AUTO-EVALUACIÓN DEL GRUPO </a:t>
              </a:r>
            </a:p>
          </p:txBody>
        </p:sp>
        <p:sp>
          <p:nvSpPr>
            <p:cNvPr id="6" name="5 Rectángulo redondeado"/>
            <p:cNvSpPr/>
            <p:nvPr/>
          </p:nvSpPr>
          <p:spPr>
            <a:xfrm>
              <a:off x="961024" y="681947"/>
              <a:ext cx="3427948" cy="1224660"/>
            </a:xfrm>
            <a:prstGeom prst="round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_tradnl" sz="6600" b="1" dirty="0">
                <a:solidFill>
                  <a:sysClr val="window" lastClr="FFFFFF"/>
                </a:solidFill>
                <a:cs typeface="Times New Roman" pitchFamily="18" charset="0"/>
              </a:endParaRPr>
            </a:p>
          </p:txBody>
        </p:sp>
        <p:sp>
          <p:nvSpPr>
            <p:cNvPr id="7" name="6 Rectángulo redondeado"/>
            <p:cNvSpPr/>
            <p:nvPr/>
          </p:nvSpPr>
          <p:spPr>
            <a:xfrm>
              <a:off x="4674635" y="681947"/>
              <a:ext cx="3429484" cy="1224660"/>
            </a:xfrm>
            <a:prstGeom prst="round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_tradnl" sz="6600" b="1" dirty="0">
                <a:solidFill>
                  <a:sysClr val="window" lastClr="FFFFFF"/>
                </a:solidFill>
                <a:cs typeface="Times New Roman" pitchFamily="18" charset="0"/>
              </a:endParaRPr>
            </a:p>
          </p:txBody>
        </p:sp>
        <p:sp>
          <p:nvSpPr>
            <p:cNvPr id="8" name="7 Rectángulo redondeado"/>
            <p:cNvSpPr/>
            <p:nvPr/>
          </p:nvSpPr>
          <p:spPr>
            <a:xfrm>
              <a:off x="964096" y="2069062"/>
              <a:ext cx="3427948" cy="1328798"/>
            </a:xfrm>
            <a:prstGeom prst="round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_tradnl" sz="7200" b="1" dirty="0">
                <a:solidFill>
                  <a:sysClr val="window" lastClr="FFFFFF"/>
                </a:solidFill>
                <a:cs typeface="Times New Roman" pitchFamily="18" charset="0"/>
              </a:endParaRPr>
            </a:p>
          </p:txBody>
        </p:sp>
        <p:sp>
          <p:nvSpPr>
            <p:cNvPr id="9" name="8 Rectángulo redondeado"/>
            <p:cNvSpPr/>
            <p:nvPr/>
          </p:nvSpPr>
          <p:spPr>
            <a:xfrm>
              <a:off x="4677707" y="2081559"/>
              <a:ext cx="3429484" cy="1328798"/>
            </a:xfrm>
            <a:prstGeom prst="round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_tradnl" sz="7200" b="1" dirty="0">
                <a:solidFill>
                  <a:sysClr val="window" lastClr="FFFFFF"/>
                </a:solidFill>
                <a:cs typeface="Times New Roman" pitchFamily="18" charset="0"/>
              </a:endParaRPr>
            </a:p>
          </p:txBody>
        </p:sp>
        <p:sp>
          <p:nvSpPr>
            <p:cNvPr id="10" name="9 Rectángulo redondeado"/>
            <p:cNvSpPr/>
            <p:nvPr/>
          </p:nvSpPr>
          <p:spPr>
            <a:xfrm>
              <a:off x="964096" y="3591556"/>
              <a:ext cx="3427948" cy="1326716"/>
            </a:xfrm>
            <a:prstGeom prst="round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_tradnl" sz="7200" b="1" dirty="0">
                <a:solidFill>
                  <a:sysClr val="window" lastClr="FFFFFF"/>
                </a:solidFill>
                <a:cs typeface="Times New Roman" pitchFamily="18" charset="0"/>
              </a:endParaRPr>
            </a:p>
          </p:txBody>
        </p:sp>
        <p:sp>
          <p:nvSpPr>
            <p:cNvPr id="11" name="10 Rectángulo redondeado"/>
            <p:cNvSpPr/>
            <p:nvPr/>
          </p:nvSpPr>
          <p:spPr>
            <a:xfrm>
              <a:off x="4677707" y="3579059"/>
              <a:ext cx="3429484" cy="1328798"/>
            </a:xfrm>
            <a:prstGeom prst="round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_tradnl" sz="7200" b="1" dirty="0">
                <a:solidFill>
                  <a:sysClr val="window" lastClr="FFFFFF"/>
                </a:solidFill>
                <a:cs typeface="Times New Roman" pitchFamily="18" charset="0"/>
              </a:endParaRPr>
            </a:p>
          </p:txBody>
        </p:sp>
        <p:sp>
          <p:nvSpPr>
            <p:cNvPr id="12" name="11 Rectángulo redondeado"/>
            <p:cNvSpPr/>
            <p:nvPr/>
          </p:nvSpPr>
          <p:spPr>
            <a:xfrm>
              <a:off x="971775" y="5274423"/>
              <a:ext cx="7103164" cy="1118440"/>
            </a:xfrm>
            <a:prstGeom prst="round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_tradnl" sz="7200" b="1" dirty="0">
                <a:solidFill>
                  <a:sysClr val="window" lastClr="FFFFFF"/>
                </a:solidFill>
                <a:cs typeface="Times New Roman" pitchFamily="18" charset="0"/>
              </a:endParaRPr>
            </a:p>
          </p:txBody>
        </p:sp>
        <p:sp>
          <p:nvSpPr>
            <p:cNvPr id="75787" name="Rectangle 2"/>
            <p:cNvSpPr>
              <a:spLocks noChangeArrowheads="1"/>
            </p:cNvSpPr>
            <p:nvPr/>
          </p:nvSpPr>
          <p:spPr bwMode="auto">
            <a:xfrm>
              <a:off x="638175" y="-144130"/>
              <a:ext cx="8077200" cy="646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66700" indent="-2667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ES" altLang="es-CO" b="1" dirty="0">
                  <a:solidFill>
                    <a:srgbClr val="000000"/>
                  </a:solidFill>
                </a:rPr>
                <a:t>     </a:t>
              </a:r>
              <a:r>
                <a:rPr lang="es-ES_tradnl" altLang="es-CO" b="1" dirty="0">
                  <a:solidFill>
                    <a:srgbClr val="000000"/>
                  </a:solidFill>
                </a:rPr>
                <a:t>CAPACIDAD DE EXPRESAR CON CLARIDAD Y FUERZA LOS PROPIOS SENTIMIENTOS Y OPINIONES</a:t>
              </a:r>
              <a:endParaRPr lang="es-CO" altLang="es-CO" b="1" dirty="0">
                <a:solidFill>
                  <a:srgbClr val="000000"/>
                </a:solidFill>
              </a:endParaRPr>
            </a:p>
          </p:txBody>
        </p:sp>
        <p:sp>
          <p:nvSpPr>
            <p:cNvPr id="75788" name="WordArt 7"/>
            <p:cNvSpPr>
              <a:spLocks noChangeArrowheads="1" noChangeShapeType="1" noTextEdit="1"/>
            </p:cNvSpPr>
            <p:nvPr/>
          </p:nvSpPr>
          <p:spPr bwMode="auto">
            <a:xfrm>
              <a:off x="173038" y="101600"/>
              <a:ext cx="290512" cy="82708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CO" sz="3600" b="1" kern="10">
                  <a:ln w="9525">
                    <a:solidFill>
                      <a:srgbClr val="000099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 Black"/>
                </a:rPr>
                <a:t>2</a:t>
              </a:r>
            </a:p>
          </p:txBody>
        </p:sp>
        <p:sp>
          <p:nvSpPr>
            <p:cNvPr id="75789" name="12 Elipse"/>
            <p:cNvSpPr>
              <a:spLocks noChangeArrowheads="1"/>
            </p:cNvSpPr>
            <p:nvPr/>
          </p:nvSpPr>
          <p:spPr bwMode="auto">
            <a:xfrm>
              <a:off x="34925" y="71438"/>
              <a:ext cx="642938" cy="928687"/>
            </a:xfrm>
            <a:prstGeom prst="ellips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923925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923925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923925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923925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923925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9239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9239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9239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9239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s-ES_tradnl" altLang="es-CO" sz="2400" b="1">
                <a:solidFill>
                  <a:srgbClr val="000000"/>
                </a:solidFill>
              </a:endParaRPr>
            </a:p>
          </p:txBody>
        </p:sp>
        <p:sp>
          <p:nvSpPr>
            <p:cNvPr id="75790" name="AutoShape 4"/>
            <p:cNvSpPr>
              <a:spLocks noChangeArrowheads="1"/>
            </p:cNvSpPr>
            <p:nvPr/>
          </p:nvSpPr>
          <p:spPr bwMode="auto">
            <a:xfrm>
              <a:off x="971550" y="835025"/>
              <a:ext cx="3411538" cy="76835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buFont typeface="Wingdings" pitchFamily="2" charset="2"/>
                <a:buNone/>
              </a:pPr>
              <a:r>
                <a:rPr lang="es-ES_tradnl" altLang="es-CO" sz="2000" b="1">
                  <a:solidFill>
                    <a:srgbClr val="000000"/>
                  </a:solidFill>
                </a:rPr>
                <a:t>Despójese temporalmente de sus propios criterios</a:t>
              </a:r>
            </a:p>
          </p:txBody>
        </p:sp>
        <p:sp>
          <p:nvSpPr>
            <p:cNvPr id="75791" name="AutoShape 5"/>
            <p:cNvSpPr>
              <a:spLocks noChangeArrowheads="1"/>
            </p:cNvSpPr>
            <p:nvPr/>
          </p:nvSpPr>
          <p:spPr bwMode="auto">
            <a:xfrm>
              <a:off x="4551850" y="835025"/>
              <a:ext cx="3807846" cy="1104689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s-ES_tradnl" altLang="es-CO" sz="2000" b="1" dirty="0">
                  <a:solidFill>
                    <a:srgbClr val="000000"/>
                  </a:solidFill>
                </a:rPr>
                <a:t>Recuerde que hay varios mapas del mismo territorio</a:t>
              </a:r>
            </a:p>
          </p:txBody>
        </p:sp>
        <p:sp>
          <p:nvSpPr>
            <p:cNvPr id="75792" name="AutoShape 6"/>
            <p:cNvSpPr>
              <a:spLocks noChangeArrowheads="1"/>
            </p:cNvSpPr>
            <p:nvPr/>
          </p:nvSpPr>
          <p:spPr bwMode="auto">
            <a:xfrm>
              <a:off x="892175" y="2278063"/>
              <a:ext cx="3413125" cy="76835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buFont typeface="Wingdings" pitchFamily="2" charset="2"/>
                <a:buNone/>
              </a:pPr>
              <a:r>
                <a:rPr lang="es-ES_tradnl" altLang="es-CO" sz="2000" b="1" dirty="0">
                  <a:solidFill>
                    <a:srgbClr val="000000"/>
                  </a:solidFill>
                </a:rPr>
                <a:t>Comprométase física y mentalmente a escuchar</a:t>
              </a:r>
            </a:p>
          </p:txBody>
        </p:sp>
        <p:sp>
          <p:nvSpPr>
            <p:cNvPr id="75793" name="AutoShape 7"/>
            <p:cNvSpPr>
              <a:spLocks noChangeArrowheads="1"/>
            </p:cNvSpPr>
            <p:nvPr/>
          </p:nvSpPr>
          <p:spPr bwMode="auto">
            <a:xfrm>
              <a:off x="4627563" y="2278063"/>
              <a:ext cx="3389312" cy="76835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s-ES_tradnl" altLang="es-CO" sz="2000" b="1">
                  <a:solidFill>
                    <a:srgbClr val="000000"/>
                  </a:solidFill>
                </a:rPr>
                <a:t>Evite ponerse a la defensiva</a:t>
              </a:r>
            </a:p>
          </p:txBody>
        </p:sp>
        <p:sp>
          <p:nvSpPr>
            <p:cNvPr id="75794" name="AutoShape 8"/>
            <p:cNvSpPr>
              <a:spLocks noChangeArrowheads="1"/>
            </p:cNvSpPr>
            <p:nvPr/>
          </p:nvSpPr>
          <p:spPr bwMode="auto">
            <a:xfrm>
              <a:off x="965200" y="3447423"/>
              <a:ext cx="3340100" cy="158499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buFont typeface="Wingdings" pitchFamily="2" charset="2"/>
                <a:buNone/>
              </a:pPr>
              <a:r>
                <a:rPr lang="es-ES_tradnl" altLang="es-CO" sz="2000" b="1" dirty="0">
                  <a:solidFill>
                    <a:srgbClr val="000000"/>
                  </a:solidFill>
                </a:rPr>
                <a:t>Reconozca la validez de las percepciones y sentimientos del otro</a:t>
              </a:r>
            </a:p>
          </p:txBody>
        </p:sp>
        <p:sp>
          <p:nvSpPr>
            <p:cNvPr id="75795" name="AutoShape 9"/>
            <p:cNvSpPr>
              <a:spLocks noChangeArrowheads="1"/>
            </p:cNvSpPr>
            <p:nvPr/>
          </p:nvSpPr>
          <p:spPr bwMode="auto">
            <a:xfrm>
              <a:off x="4646613" y="3911600"/>
              <a:ext cx="3387725" cy="43021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s-ES_tradnl" altLang="es-CO" sz="2000" b="1">
                  <a:solidFill>
                    <a:srgbClr val="000000"/>
                  </a:solidFill>
                </a:rPr>
                <a:t>No interrumpa</a:t>
              </a:r>
            </a:p>
          </p:txBody>
        </p:sp>
        <p:sp>
          <p:nvSpPr>
            <p:cNvPr id="75796" name="AutoShape 10"/>
            <p:cNvSpPr>
              <a:spLocks noChangeArrowheads="1"/>
            </p:cNvSpPr>
            <p:nvPr/>
          </p:nvSpPr>
          <p:spPr bwMode="auto">
            <a:xfrm>
              <a:off x="1036638" y="5316539"/>
              <a:ext cx="6620213" cy="1104689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buFont typeface="Wingdings" pitchFamily="2" charset="2"/>
                <a:buNone/>
              </a:pPr>
              <a:r>
                <a:rPr lang="es-ES_tradnl" altLang="es-CO" sz="2000" b="1" dirty="0">
                  <a:solidFill>
                    <a:srgbClr val="000000"/>
                  </a:solidFill>
                </a:rPr>
                <a:t>Acepte que escuchar al otro no implica solucionar el problema con el punto de vista del otro</a:t>
              </a:r>
            </a:p>
          </p:txBody>
        </p:sp>
        <p:pic>
          <p:nvPicPr>
            <p:cNvPr id="75797" name="Picture 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738" y="620713"/>
              <a:ext cx="382587" cy="287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798" name="Picture 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6925" y="620713"/>
              <a:ext cx="382588" cy="287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799" name="Picture 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738" y="2047875"/>
              <a:ext cx="382587" cy="287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00" name="Picture 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6925" y="2047875"/>
              <a:ext cx="382588" cy="287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01" name="Picture 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738" y="3549650"/>
              <a:ext cx="382587" cy="287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02" name="Picture 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6925" y="3549650"/>
              <a:ext cx="382588" cy="287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03" name="Picture 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738" y="5048250"/>
              <a:ext cx="382587" cy="287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7 Marcador de número de diapositiva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92DBE-5BAC-4401-9772-B69A041DCE0F}" type="slidenum">
              <a:rPr lang="es-CO"/>
              <a:pPr/>
              <a:t>44</a:t>
            </a:fld>
            <a:endParaRPr lang="es-CO" dirty="0"/>
          </a:p>
        </p:txBody>
      </p:sp>
      <p:pic>
        <p:nvPicPr>
          <p:cNvPr id="29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398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 redondeado"/>
          <p:cNvSpPr/>
          <p:nvPr/>
        </p:nvSpPr>
        <p:spPr>
          <a:xfrm>
            <a:off x="559731" y="1610436"/>
            <a:ext cx="8103979" cy="3807725"/>
          </a:xfrm>
          <a:prstGeom prst="round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90916" tIns="45458" rIns="90916" bIns="45458"/>
          <a:lstStyle/>
          <a:p>
            <a:pPr algn="ctr" defTabSz="788988" eaLnBrk="0" fontAlgn="auto" hangingPunct="0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endParaRPr lang="es-ES_tradnl" sz="6000" i="1" kern="0" dirty="0">
              <a:solidFill>
                <a:sysClr val="window" lastClr="FFFFFF"/>
              </a:solidFill>
              <a:cs typeface="Arial" charset="0"/>
            </a:endParaRPr>
          </a:p>
        </p:txBody>
      </p:sp>
      <p:sp>
        <p:nvSpPr>
          <p:cNvPr id="314370" name="Text Box 2"/>
          <p:cNvSpPr txBox="1">
            <a:spLocks noChangeArrowheads="1"/>
          </p:cNvSpPr>
          <p:nvPr/>
        </p:nvSpPr>
        <p:spPr bwMode="auto">
          <a:xfrm>
            <a:off x="539750" y="2076450"/>
            <a:ext cx="8064500" cy="3081338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CO"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No basta con reconocer las muchas</a:t>
            </a:r>
          </a:p>
          <a:p>
            <a:pPr algn="ctr">
              <a:defRPr/>
            </a:pPr>
            <a:r>
              <a:rPr lang="es-CO"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diferencias que nos separan, </a:t>
            </a:r>
          </a:p>
          <a:p>
            <a:pPr algn="ctr">
              <a:defRPr/>
            </a:pPr>
            <a:r>
              <a:rPr lang="es-CO"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sino que también necesitamos ir más allá y </a:t>
            </a:r>
          </a:p>
          <a:p>
            <a:pPr algn="ctr">
              <a:defRPr/>
            </a:pPr>
            <a:r>
              <a:rPr lang="es-CO"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comenzar a reconocer las muchas</a:t>
            </a:r>
          </a:p>
          <a:p>
            <a:pPr algn="ctr">
              <a:defRPr/>
            </a:pPr>
            <a:r>
              <a:rPr lang="es-CO"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similitudes que nos unen.</a:t>
            </a:r>
          </a:p>
          <a:p>
            <a:pPr algn="ctr">
              <a:defRPr/>
            </a:pPr>
            <a:endParaRPr lang="es-CO" sz="28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  <a:p>
            <a:pPr algn="ctr">
              <a:defRPr/>
            </a:pPr>
            <a:r>
              <a:rPr lang="es-CO"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                              Ken Wilber</a:t>
            </a:r>
          </a:p>
        </p:txBody>
      </p:sp>
      <p:pic>
        <p:nvPicPr>
          <p:cNvPr id="4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90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11560" y="2268161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/>
              <a:t>EMPATIA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5700738" y="2021939"/>
            <a:ext cx="3024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/>
              <a:t>INTELIGENCIA EMOCIONAL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611560" y="4369460"/>
            <a:ext cx="3024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/>
              <a:t>ESCUCHA ACTIVA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0" y="788511"/>
            <a:ext cx="914400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</a:t>
            </a:r>
            <a:r>
              <a:rPr lang="es-CO" sz="36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res habilidades  para una comunicación efectiva</a:t>
            </a:r>
          </a:p>
        </p:txBody>
      </p:sp>
      <p:cxnSp>
        <p:nvCxnSpPr>
          <p:cNvPr id="12" name="11 Conector recto"/>
          <p:cNvCxnSpPr/>
          <p:nvPr/>
        </p:nvCxnSpPr>
        <p:spPr>
          <a:xfrm>
            <a:off x="467544" y="1436583"/>
            <a:ext cx="8208912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 flipV="1">
            <a:off x="3707904" y="1940639"/>
            <a:ext cx="1728192" cy="9909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8" name="Picture 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258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11560" y="2268161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/>
              <a:t>EMPATIA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0" y="788511"/>
            <a:ext cx="914400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</a:t>
            </a:r>
            <a:r>
              <a:rPr lang="es-CO" sz="36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res habilidades  para una comunicación efectiva</a:t>
            </a:r>
          </a:p>
        </p:txBody>
      </p:sp>
      <p:cxnSp>
        <p:nvCxnSpPr>
          <p:cNvPr id="12" name="11 Conector recto"/>
          <p:cNvCxnSpPr/>
          <p:nvPr/>
        </p:nvCxnSpPr>
        <p:spPr>
          <a:xfrm>
            <a:off x="467544" y="1436583"/>
            <a:ext cx="8208912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 flipV="1">
            <a:off x="3707904" y="1940639"/>
            <a:ext cx="1728192" cy="9909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6" name="Picture 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713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16" y="1124745"/>
            <a:ext cx="7814616" cy="511256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331640" y="267669"/>
            <a:ext cx="6480720" cy="71305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sz="2400" b="1" dirty="0">
                <a:solidFill>
                  <a:schemeClr val="bg1"/>
                </a:solidFill>
              </a:rPr>
              <a:t>MOMENTO DE HUMOR….</a:t>
            </a:r>
          </a:p>
        </p:txBody>
      </p:sp>
      <p:pic>
        <p:nvPicPr>
          <p:cNvPr id="4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4182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324698" y="1556792"/>
            <a:ext cx="439248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3"/>
              </a:buBlip>
            </a:pPr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Percibimos emociones</a:t>
            </a:r>
          </a:p>
          <a:p>
            <a:pPr marL="342900" indent="-342900">
              <a:buBlip>
                <a:blip r:embed="rId3"/>
              </a:buBlip>
            </a:pPr>
            <a:endParaRPr lang="es-C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3"/>
              </a:buBlip>
            </a:pPr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Entendemos la situación real</a:t>
            </a:r>
          </a:p>
          <a:p>
            <a:pPr marL="342900" indent="-342900">
              <a:buBlip>
                <a:blip r:embed="rId3"/>
              </a:buBlip>
            </a:pPr>
            <a:endParaRPr lang="es-C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3"/>
              </a:buBlip>
            </a:pPr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Podemos plantear alternativas</a:t>
            </a:r>
          </a:p>
          <a:p>
            <a:endParaRPr lang="es-C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3"/>
              </a:buBlip>
            </a:pPr>
            <a:r>
              <a:rPr lang="es-CO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Nos podemos sintonizar de manera auténtica con las emociones del otro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009" y="1844824"/>
            <a:ext cx="3753247" cy="2681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-36512" y="644495"/>
            <a:ext cx="914400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¿Q</a:t>
            </a:r>
            <a:r>
              <a:rPr lang="es-CO" sz="36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ué nos hace únicos como seres humanos?</a:t>
            </a:r>
          </a:p>
          <a:p>
            <a:pPr algn="ctr"/>
            <a:endParaRPr lang="es-CO" sz="3600" b="1" spc="50" dirty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7" name="6 Conector recto"/>
          <p:cNvCxnSpPr/>
          <p:nvPr/>
        </p:nvCxnSpPr>
        <p:spPr>
          <a:xfrm>
            <a:off x="611560" y="1292567"/>
            <a:ext cx="792088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8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22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133350" y="583324"/>
            <a:ext cx="8972550" cy="5272756"/>
            <a:chOff x="133350" y="-144463"/>
            <a:chExt cx="8972550" cy="5970755"/>
          </a:xfrm>
        </p:grpSpPr>
        <p:pic>
          <p:nvPicPr>
            <p:cNvPr id="28674" name="Picture 16" descr="http://www.soycuba.cu/sites/default/files/Imagen/noticias/chat_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752" y="830376"/>
              <a:ext cx="4752528" cy="4683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75" name="32 CuadroTexto"/>
            <p:cNvSpPr txBox="1">
              <a:spLocks noChangeArrowheads="1"/>
            </p:cNvSpPr>
            <p:nvPr/>
          </p:nvSpPr>
          <p:spPr bwMode="auto">
            <a:xfrm>
              <a:off x="1486545" y="5373216"/>
              <a:ext cx="6973887" cy="453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_tradnl" altLang="es-CO" sz="2000" b="1" dirty="0">
                  <a:solidFill>
                    <a:srgbClr val="000000"/>
                  </a:solidFill>
                </a:rPr>
                <a:t> </a:t>
              </a:r>
              <a:endParaRPr lang="es-CO" altLang="es-CO" sz="2000" dirty="0">
                <a:latin typeface="Calibri" pitchFamily="34" charset="0"/>
              </a:endParaRPr>
            </a:p>
          </p:txBody>
        </p:sp>
        <p:sp>
          <p:nvSpPr>
            <p:cNvPr id="28676" name="AutoShape 6" descr="data:image/jpeg;base64,/9j/4AAQSkZJRgABAQAAAQABAAD/2wCEAAkGBxQTERUUExQVFhUWGB4ZFxYYGRcYGBscHBgaHhYXHBgdHCggHx4lHB0XITIiJikrLi8uGB81ODMtNygtLisBCgoKDg0OGxAQGy8lHyY0NDQ3NzcsLzI0NzgsLC4rNDQsLCwsLDQtMiwsLCwsLSssLCwsLCwxLDQsLSwsLyw0LP/AABEIAOEA4AMBIgACEQEDEQH/xAAcAAEAAgMBAQEAAAAAAAAAAAAABQcDBAYCCAH/xABJEAACAQIEAwUFBAcFBgUFAAABAgMAEQQFEiEGEzEHIkFRYRQjMnGBQmKRoQgzUnKCkrEVJEOiwRY0Y3PR8JOys8PTJVODlKP/xAAZAQEAAwEBAAAAAAAAAAAAAAAAAwQFAgH/xAAjEQEAAgIBBAIDAQAAAAAAAAAAAQIDERIEEyExIlEyQbFh/9oADAMBAAIRAxEAPwC8aUpQKUpQKUpQKUrzI4UEsQABckmwAHUk+VB6qD4l4vweBW+JnVCdwnxSH5It2t62tVW8cdrks0vseUKzOx089V1Mx8REvl98+trda/OFOxR5Tz80mcu3eMStqYn/AIkpvc+i/wA1B6zrt7F9ODwpa+waY2ufC0aXP+ao0cU8TYveGCSIfdw6op+TTA/kat/LcpwWBV0wsMSyJHzDGgBmZdwpPWQ3IIBN7kGojEcV4uxZcHKtxEwDRym15USZDoRmuFLNfSLAAgNZrBW5y7ixt7zf+NhR+WuhHFcO/vj/APqy/kNVW/guIZZOb/c51MYjsGBGvXfUFJFiUI3tfqPOtifOXWREGHkIZQS9m0oTa4YhT5+F9+thcgKWTtezbCEDG4QEf8SKSBz8m+H/AC12vDnbVgMQQs2vDOf2+9Hf/mL0+bACum/tuRywbCSGMrbSyPcmzm5ulrG0a2NiC3jUBnfZXgMdEsiwnBzOob3Y06SQDpeL4bgmxsAfWgsHDYhZEDoyujC6spDKR5gjYislfN2JwObcOS60bmYUtuRdoHvtZ06xt0329Cd6uTgDj3D5nFdPdzKLyQMe8PvKftJfx+VwL0HW0pSgUpSgUpSgUpSgUpSgUpSgUpSgUpSgVRPa5xjNjcUMpwF2BcJKUO8j33jv4Iv2j0uDewXe0O0fiH2HLp51PvNOiP8AffuqfpfV/DVf/o9cMgRSZhILvITHETvZQfeN82ba/wB0+dB2vZ3wBBlkIsA+JYe8mtv6onkl/wAbXPp2NKUHBcR5bjP7VXEQq5w/KgSYIwWRws0xKq2obLrR2H2lFgeoOhJFmns0qCPEs5nOmUyqkukxuQ3KE4QAPpWwkCn4tNhY99jc1jilhickNPrCbbdxNTXPht51o56MVzYThiu2rmKx2ILR2JF7myiSxHiR5mg0ZIsxfC4QodM3JX2gGSOP3hRNXXDTA97X00/Xw2sTFPbDCTmsoQiblONXNsmhiyiPUn6y+lV3KnSB094Q4/lJrGHMmvvkl1GiwJKhdXeDahv4AVpQYvFSBmhKsolkHeIDWEsqtYXtsFAGq248qDTkTGk4g6ZlU6GjQMWu4kk1oH52oKy8sXXQBcWBs1SOW+1e3anR0gMcgYFta6w0PJIJc9V5uyovjck2tJZTJNvz2jN9107X779Bc7aOWep3Lb1Iq4PQg/Kg8YnDrIjI6hkYEMrAFSD1BB2Ir587R+DJcmxKY/Lyyw6/DcwsfsN5xtuBf5HqL/RFauaZfHiIZIZV1RyKVYehH9fWghOAOLY8ywizqNLjuyx/sOOo/dPUHyPmDXS186dmmKfKc+kwMjdyV+Q3gCeuHk+twP8A8hr6LoFKUoFKUoFKUoFKUoFKUoFKUoFKVjM6/tL+IoKh/STxRGEwsfg8rMf4EsP/AD1YHZ3hhHlWCUC393jY/N0DN+bGq/8A0kcMWwmFlG4SZlJH30uP/JXedmuNWbKcEym9oEQ/OMaG/NTQdNSlc9HxvgGbSMTHqJAt3h1fQD06a+7foDYHc0Grxxw0+MfDsi4dxDzSY5wxRuZHoXYA9Cb/AEH00+GuD5cLi0mMkbImGSGRzdpJGSNFDd5fdAaTsrkNcXANyZ6binCKCTMABzb91zbkECc7L9gkXrkc7khlWTVmtopDiUI0syMGUKdXe0mOG+ksoVd9yGuSHU5bw+0U/NMuod7u2k8b+JlI/wAv4VEDhGQq6XhjuZiHS+uXnT83RIClgoFlO7XvewtYyuZzxxM/MxyQ82O0au6KF2A1rdgT08CPi6jrWjjysLB5MbpLDWhIZkWMNHqNw20fQFi32lJPW4fkPDct4yNERtKJHWUykawwtGpgQDvHVqGgg3FmBNSnDuUvCXZlij1KiCOG5T3eoczdV7zAgEWNgii561E5eFSx9tbQnMkdNEiNZJRJKWBNwRzFBuNw42IqWzbiSKFSRdyskKMAGsvNmijuXCkalEgfR1I8r3oJulRhz/DhVbmbNf7LbaW0uXFroFbYlrWPWpOg+c+3gez5zDOgsxiilv0uySOB+SJX0WjXAPnXzX+kBjVkzcJf9VDHG1t7Esznbz0utdLP2kZpmTmLKMK0cY25rBWYdOrN7pNvDc+RoLvJt1rTkzeBTZp4gfIyIP8AWqdXshzHF97H5kbn7IMk303ZVH0uKkY+wLCW72JxBPoIx+Wk0FrwYuN/gdG/dYH+hrPVMYrsDQENh8dIjDoXjDfmrKR+dakmTcR5Z3oZ/bIl30XMu3rG/fHyQ0F5UqseC+2CDEuIMYnsuIvp71+WzeVzuhv4N+JO1WdQKUpQKUrge1XtBXLYhHFZsXKPdqdwi9OYw+ewHifQGgmuMONsJlyXxEnfI7kSd6RvkvgPU2FVXN2k5xmbsmV4Yxxg21hQ7D96V/drcW2tf1NbvBHZa0xOPzhmd395yXJva19Ux69PsCwAAB/ZHf8AC/F+ClgjKGLDxu5jgjLRrqCsFBCrst2NgvXp50Far2WZziu9jMw033KmWWUj+EWQfQ16H6PreOPF/wDkE/8Au1bWKDCSb+9rGXVRGrCM8s3N20m177df+lRGMxkgnMBxJDQwI8kltClpDMsfcAIJ1BCR5LbfURQVlmnYXi0iYQ4xJQBflsrx3IGwAuwv4C/nW7+j5xUFMmXTHS2ovAG23/xY/ntqA/fqyskkKOXfFRPGx2Ck2vKEdCpvuGGtrktsygGykmnu17II4p1zPASpZ5AXEbDUk1uYJVt4Mo1n+bcHYPoiuObs+iKaObJblcq/d6e08+/Trq7vyqM7Me02LMEWGZljxYFip2WWw+KP18SvUb22qxKDkP8AYRRK8iYmddXtGhbRERnEsrTFDo1E6hcai1tvrqydneHWJYVxE0SBZYVAMRPInZWkw93RiRqFw3xDURfpbuarbtZzBFDctJWxOHg54dQvLjj5yEF9TKTqeKw0XYaSenUOunyzDzkRiSYGFFGmKeeIBWvoJ5bqG+E7m52r1mmTxy3DSFfcND1BOlipLEtuT3Op9ahJMowWFjMDJOyyAMdPMP8AiSP8UdiDrdzbytTioIkcqxLKWEIkNimlAUMKltfeOpNa2F9lJ2bchvY7h6KaSbTO6PKr69Gg2SaOOJgNSkdcOpB6ghq2pOHQQV5r8syxzaLLs8UsUmzWvZmj3Bv8bWPQDU4bxWHOIlWLmFm1XdiGB5Umhum47x21bsLnfeunoICbhdW1gSyKJRIsoGjvpLIzld1uLFnAI8HPjYjd4gziLB4aTETGyRrc+p+yo9SbAfOs2a5nFhommnkWONfiZjYeg9SegA3NfOXHXF2Iz3GR4XCo3J12ij6F2sbyv5WFz90X9aDz2e5Cc7zWafFAmIEyzWJFyxPLiBG4Gx6eCHpX0ZlnIjJw0AROSq3iQaQgfVo2Atvpb8Ki+AeE48twawIdTnvSyftuep+Q2AHkPO9QnGORTGWXEREuGaIcmPmam5cWIWzlCCLNKjje11F7dQHfVhxWKSNQzsFBZUBP7TuqIPqzKPrXJcJ8LTRQyGeQ86WCGMHmSty9GFijk2V13MqM2pCCbjvVurw5IIDEZg59ogluxnNhDPFIy+9mlNyENrEC56eNB01K4ifJcRGEZysqRrHHylMzcwIuIGt9KmxvJG1rMNUYufhZf3DcNYllj5kij3EcbgMQxssWsMyrqJ1I/e1n4tgNyQy8e9nmGzJCWUR4gDuTqO96Bx9tfQ7jwIri+zLirE4LFnKMyPeB04eQm/7qavtIw+AncHu+QW440AAAFgBYD0HQVVvb7w+JMGuNjuJsKy99bhuWzAdRv3XKsD4d7zoLUpUJwVnXtmAw+I2vJGNdumsd2S38Yapugw4vErHG8jmyIpZifAKLk/gKo/suy5s2zTEZpihqSJxykO4D/wCGvyjQA/MqfOrO7UJSuUY0jryWX6NZT+RNQXYJCq5OhHV5ZGb56tP9FFBYlq4Sfs61RQRe1yaIVA0ae4Ss4mEgXVYNsFJN9htbe/a4nGxx25kiJe5GplW9utrnwrE+awBNZmiCXI1a103AJIve17Am3pQamY8PxzS8xmcHbYaLbfNCfzrHmWRtJK8izFC6xKRY6SImmazaWViG5u4BHwjqCQfP9mYeab2pZNRlg5Y0smlo2uwYEC999mv0qOxeVYOTlr7QAkcbdHTVaWRSGEp3XvRkd0g72oPcPBEQSKNpHZEw3s7AWUtaNo0luPhYJJMu37foK3IeHTzVllkEjrYH3YVSgjkRV03O/vXJPje1gNqyZLg8NExMciMzICSDH8AeRrgKAAmp36bfW992TOMOtrzxC4uO+u40lrjfcaQzfIGgp3tC7GmDHE5Zsb6jh76Sp63hbw330k7eB6ConhbtjxeDbkZhE8wTYlgUxCejavjPT4rHzJr6Aw+JRxdGDWtex6XAIBHgbEGx8xURxTwphMdGRiYUcgHS/wALr8nFmA9L2oNDIO0fLsXYR4lFc/4cp5T38gG2P8JNSWdcMYTGWaeISHQU1BmW6NuVJRhcX3F+h3FjvXzV2e9n75qmIMcyxtBosHUlW16/tA3FtHketTZ7Ls8wn+7sTv1w+I0fXvFDQfROKyyGQgyRRuQLAuisbeVyOlYswyWGa3MQmy6dmdAVP2WCsAwHUA3sdxY189rlXE6basf/AOOW/PWa8/7L8Sy7McaQfB8VYfg0tB9E4TLY43dk1AuSWXW5S5OpiIy2hSSSSVAJJJPWt2vknIOJMdk+Ma4dXBtPBLfS/wC8PPxDjz8QSD9J8FcZ4bMoeZA1nW3Mib40J8x4jyYbH53ACg+3DE4v+05IsRKzRCzwL0QIw2IUbXB1KW6nTW32UwRQZ7hQjFkkg1IzWvqfDkuNttmDr9K7v9IXhznYNMWg7+Haz+sbkC/rpfT9GY1RWSY2WGSPExfFhmVx6DVtf7pY2P7486D7LllCqWYhVUEliQAABckk9ABXCYrLYZJJZYszEa42QlRHMVDOkccYCFZRdlKEnTYm4DfCKn8qzOLNMBrhkdEnjKlka0kTEWYX8HUn+h6VGYTs9ij1aZpgHEqygCEB0mC8xDaPu7rcMtjvuTQMvWPS/wD9VEntEnumWVT3g5uid8i/fjTSlhZUOm7EnbxWV8yRxFjSkjABlR+8dIQG6htm7jb2v3rdNj5yfg2HDyQvzGd4y5UuIwWLRolzZRcqqDceflapaPK4opTNqYMxPxOdN2PQAm3yFBz2XNHIgxAx7AXDsHmay6naTluvN0jukLbpZD4bVlOC0Ah8x76Aa9UjAAFywDKJRa+pF1bNa1jvWb/Z+AhY1xDjTFDGbFLMiiYR6hazauYxt0uiG22+x/ssuhUEsgVH5iDu919JVjcC5BDPsemra1hYJTLcQhHKEqyvGqhyGBbde6zAHbVYn1qA7V5lXJ8YWtYxaRfzZgF/Mip3KssSAOE6Owa1gALRpGAAPCyCqj7ceIjiZYcpwvfkeRTLb9o/q4z8r6z5WX1oOv7DlP8AYuGv4mW3y5z/AOt67yo7h3KlwuFhw67iKNUv5kDdvqbn61I0EVxVlhxOCxGHHWWJ0UnoGKnSfxtVX/o7Z57qfAyXWSNzIqnY6TZZFt17rAX/AH6uWqH7V+HZ8sxy5tgtlL6pLC4SRtm1AfYkuQfUkfaFBafGTQwqmImjZl1pFIwcqEjeRbO46FVfQfS5rlMHmuCIwkQwrhZ2SRAJSWRniMeH5lt1V4o1G5F9XRu9UnkfEeGz7BNEJDE7ADEQgrr03GtQSN0bprG4v4GtjF4/KlxBLxgTQW73Jl25Ql0aWC2JCxT2sTsjjwoMfDma4bFIzDDvpw+GRXLPcglHD4c3IBdVG5JHxiv0Php4cTJGkgeOF21PJG9yYtGruSNvpRBc+Cj1qVyrHYOMNy1VBiJ3uFRiJJCVDu1lsL3Xc7VknznBqJEYWBvG3unUN3jGVB0gNdgwFvInpvQc8uKhQYjnIHVpHVkDsDokhhadwgB1G8zXO1gQLjYHI+NwwIUROJCxQqHZAJA0yWOhd9QjnctpNwq7G4qSebLpCboPicHUjpcqNL3JAuPcWHmYgR0vWfB4jBTu6KqlpikxIVwSeWpikLWBVtAFjsRp86De4bw8awK0aPGGAOh73WyhbWPy6+PWoztK4gXBZbPKTZ2UxxDxMjghbedt2PopqXzTM4MFhzJM4jijHViT8gOpZj5C5NUHjsbieJsySKMNHhIt/wDlpfvSN4GRrWA3/AMaDuf0f8s5GWSTyWUTyFwTt7tBpBJPQXEh+VYsx4/xuYzvhskiGhNnxkg7g9VuLAeVwSd7LtetntmmOGyuDBYUaBPImHAG1owPhv6kKD5gnzqYxsyZJgIosPEHCRyt4Au0cLOzsbjckXPXbYDpQQMfZTi5u9jc2xLseqxlgo9Bqa1vko+VH7JsTF3sHm2KjYdA5YqfQ6WG30PyrvkzsIYY5gRM6pqACgBm2ItzGt3r7At8zWDE8TKjumiR2Un4F2AGy6jfoTcX8LEmwoKg4onmUphuIsOHQ92HMYANaHzuosy+aFQdibHauTzjh3HZLPHioJNURsYsXFvG6tuFYbgahbum4PgTar/5sWYwNhMREx1x+8bRaMNZD3W1NZlLqRc7lTbpXL9i0pfC4zLsRplGEmaIhhqUoxYaSDfbUr7etBucD8fYbOMO+FxAWOd0ZJIr92RStmaMnrtc6eo9QL1R2AhGXZq0GKGqJZGgnB2DRP3S38pWQeoWrE4/7HHiY4nKy11OvkBrOpBvqhe99uukm/kTsKq7ivPJcZIj4hLYlF5UrW0lypspZLbOB3T56RsKDvMVDjuGcUXivPgpjtf4H8lYj4JQOjdCB47gXdwfxNFmGFXEQq6qSVKuLEMLagD0Yeo2+oIqhu1DNppYcsy43M0cETSp9ozOirGjffC/+pV35cuHyjLYkmkWOOCMBmP2nO7kDqSzFjYXO9BNYnLo3kjlZbvHfSfK43qOk4SwpjaMR2RyzMAzbl4niY7k/YdqpriDtex2MxKw5WjourugIsksnqVIIVfQdLXJ8sOM7Tc+w4vPh9A/alwzoPx2FBdo4ahEgkGsMH1jvbA6ixA2uASSCARsSOjEGTxuMjhQySukaL1d2CqPmTtXzPJ2s5tiDoTERRX8hDGP55Nh+NSuSdnmMzVxJi8yhceIWcYqQeYAVii/RvpQdJxz2xhr4bKlaWV+7zwpNidrRJa7N6kW8galuyTs4bBk4zGd7FyAkAnVyw3xEnxkbxPhcjxNdPwdwBg8uF4I9UtrGaTvSHzAPRR6KB63rqaBSlKBWLE4dZEZHUMjAqysAVIOxBB6g1lpQUVxl2Qz4aX2rKGbunUIQ2mVD48t794Wv3Sb+HevUbk3azJAxhzPApKw2djGsc32vjRl0se+/wCz8beZr6HqNzrIMNi104mCOUDprUEj5N1H0NBxXD/ank+gKsrQamLaZUe+piWYlxqUb/esNgKnG4xyhgb4rBkHqC0e+5PQ+pJ+prnsy7EMtkN4+fD6JJqH+cMfzqKbsBw19sXPb91KDqsTx7koZVbEYcljYWQsveJvdghVQSzXJIHeN/GurwWBiSzRou+4YWOxAsFPgtgAANrAVUWbdgcXJb2bEyc4brzdPLP3TpW6/Pf5VznBvHWMyWf2LMI5OQPsNu8YP2o2vZk67A28iN7h5/SFwkyZhG7yO0EiXiUnuoVsJFUdB9lr/e9KuzgHKsJBgYfY1tFIiyaju7lgDqdvFvD0tYWAtXN9qmWxZpk5nwzLKYhz4mXe4Ue8Xzvo1d3rqUCo39HriDnYJ8Kx7+Ga6/8ALe5H4Nq+QK0Ev22ZHLiMvEkAJlwsgmAG5IAIew8wCG/hrf4XzLC5xBDiTZ2RGSSA2Kq8i6ZAykd4FdQBOxDHa/TsjVG8PHDR8QY7FxuuGwWEBEpDFUeRu7pK+ILiQhR4oLDegu9oVJBKgkdDYXrUiyiIG5QO2pm1MAWu5729thawt5AVWg7VcZiJHbLstkxGGQ6eYdQZj5gAEAem56E2vavT8W8QT93D5WsJO2uVunr3mT+hoO14pznC5bA+KkVFbTpUAAPIwHcjHieg+QHkK5rsQyiVMJLi5xaXGyma1rd3fSbepLsPQiucxHDMUMq4viLHLiJusWFXUy9egjUXYdLqFC36kipzEdrQ/wADATMPDmvHD+Q1EfhXVaWt+MbcWvWv5TpZ1RuY4PDJqxMsUWqJS5lKKXUKLk6iL7AVwmF7W/8A7+AmUecUkc35HQa6jB53gs1w80MUoYSRskke6SqGUqbowDDr1talqWr+UaK3rb8Z2+bsDxaozV8xnjaVtbSxx3AGvpCGPgqC3S57g+db+JXHZwzYzGzCHCxfFM4IhjF/gijG7udhYXJNrnpVi8PdhEMU+vFYgzxqe7EqcsN5azqJt6C3zqIzzDHOs3GXQe6wGBurBBpUaTpchbadRa6L1AAJHUiuXaD4ZxOKm1YfIsM0MfSXFvp5zeskx7sY8RGm+2166zL+wsyHmY/GySSH4uXub+PvZLlv5RXYxZo2BLYTDYBuXFblqmu7LddTk6LG9z3gWN7arb2zS8R4xmREwtv7wiO6lpAqc2HmBhoGluW8hNyANHUk0EInYbloFr4gnz5i3/JLVEZl2Cw/FhcXLG4NxzAr7+Fiukj571Zr5hOA5bD6QHCqQ5k1KWILlUTULCxsL9fAAmtP+3cQWCjCPuSpJDhRaMG+rT013TyPUE9KCqv7dzvI2Htg9rwlwNZYuPpNbWh6WDi22wq3uE+KMPmEAmw7XHRkOzo37LDwPr0PhUbmGbznuvhdUZQq6MGKszCPQLlLEMxeMAA9QWsBVZZ/l7cO5pFi8Pq9hxB0yR3J0/tx+tvjQ9diPAkhfNK8xuGAYG4IuCPEHoa9UClKUClKUClKUCoXinhfDZhCYsTGGH2XGzof2kbwP5HxBqapQUBNlmY8NzNLD/ecA57676bdO+N+W/hrFwdr/s1C9mmaRxcQIcJfkYgsgUizKjjXoI80YLuLg6PWvovO8xhw8EkuIZVhRe+W3Fjta3iTewHiTaqMbMAJ2my7Cw4AN8MmgPiCD1srXjhBHgoJ671JjxWyTqsOMmSuON2lfOYBzFJyrCTQ2i/TVY6b+l7VSXA3YzM515mxWPVq9mV9Rdv23dTYfQ6jfqPHAucZgDqGPxV/UxFf5THauj4f7S54WCZgFeI7e0xrpZPWSMXBX7y2t5VLk6TLSNzCKnVY7zqJWlgsIkUaxxIqIosqKAFA8gBXIdonGZwgWDD6WxUouL7rEnTmsPHfZV8SD4A12DYpBHzNQKadeoG402vqB8rb188e2PipZMU99eIbXY/ZTpDH8lS31JrzpsPdvqfR1WbtU3Hv9MkWD7zSOzSSvu8jnU7H1Pl6DYVn9nqRwsQYetbYwlbMWikajwzO1N/lPlBcitfEYTvLIpZJEN0kQ6XU+YP9QdjXSnB1oY2IAEDrTlF/jPp5OKafKPbu+z3jRsUr4fEaRi4l1XGyzJ0EqjwN9mXwNrbGwrnsrkkTLcbiEfRKcVEJm1IjmIMpkVXkIVWbW4BYgX8R1rSOLfDSR4pPjw7a/wB5P8VPkyXH4VO8K5guUZ1NDIbYPH2kglOyANdoj12A1NGfUKem9Y/VYe1fUemn0ubu03PtPZOmaz4dpo5ZgTh5eSHaIa5DiZwmq69eQYyrbLfSdwKmuHspxkeGxmkPFNNieZGZZYeZoKQg65BFMmqysvwN06/ar3iclzC1kxHRprEyv8LSzmNT3TcmNoFDf4fLJF/H1luGzQOUaRViV1AZtLsU90x0sVuxCmZC7nchTbxNZZZ8QcVFhojiJL+/98RNFrMRRtKpLycOoPM5ZOwOkNYk2FYcs9sdIX96SwiIYsgQJqvOJVvdnKXsQCN0tp7xqcxMeKtLpaPqvKt1sHuwYlSBddr2Nr3selaUWEx3QzKB3baQp2Cm/eYEm563HlY9aCLbLMYyQq/Ndx7M+oyR8tWWRXn5i6gWIYXFgRYLa3evy/anhJjlGIbEBwE9nKc10djPzCs7rpJshVlAFx0NlUde6SLMCWGtFtsCwUgkRrpYALexfVqv4W06bG9cdqOZy42XC5NC3MnZw2IcAALa+lWANrqpLta3QW8gFl9nkhbK8EW6+zx/kgA/K1dDWvl+DWGKOJBZI0VFHooAH5CtigUpSgUpSgUpSgUpSgqHtazFpsbFhQfdwIJnXwaRyRHf91QxHq9RuCw4IF+tbfHeGKZzIW6TQROp/cLIw+h0/wAwrcy7DitbppiuGNM7LWbZp21DgBUXmWGFrAf9+Vdk2G26VDZlBUuPJ5cZMUTVrcN5u4ybNMISf7tA7RHxEUqPZb/dYOB6EVDZbhwFUDoAB+W1dD2fZR7Sc0X7EkK4a/hqKyFvwDp+NQHDshaJNQIYDS4PUOh0yA+twag6ea1y3rDvNWbY6TZM4bD1JRYc1+YOOpKKK9SXu9rXwjpMOajcTh66OWO1RuMjpS5avhymYQbH5Gu3wfCUOaZDgo5+66YdOVKPijIQC/qpAF18fQgEcVxDIVibSLsRZR4lm7qAfNiK7nj3H/2XkCwq3vOSmFQ9DqKaXb5hQ5+dqr9fbfGHfR11ylzvYbxTi5ZpcE7ifDwKSs5vqUBtKKD1ZW3IDbgA77AVbuPzGGBQ00scSk6QXZUBJ6AEnrVB8EcX4bJcs1WE2NxR18oEWRBtFzGHQWu4XqdY6daksk4Ax2cSjF5vI8cR/VwjuvpO4CoRaNenUFjbfzrPXVzrm0BFxPER58xLf1qIzbj3LsOCZMZDcfZRhI38qXNca3YLl9/12LA8tcX/AMVS+V9juVwkEwvMR0MsjEfVV0qfqKDl807TMZmTnDZNh5BfZsS4AKg7XH2Yx95iT5AGuv7Nuz5MtRpJG5uLl/WzG5tc3KJfe19yTuxF/IDsMFgo4UCRRpGg6IihVHyAFq2KBSlKBSlKBSlKBSlKBSlQ3FPEkOBh5spJJOmONd3kbwVR/U9B40Eb2g8Me2Qq8bKmIgJeJ2+Egjvxuf2GA3PgQD4VwPC2epNqTpJGbOlw1iDY2dSVYX8Qajs5zLFZi396bTFfu4VCeUN7jWesjDbc7DwFfsWWlQAoCgdANgPlatPp8F6x8p1H0oZc9Zn4xv8A13DS92uQ4gzgc9MLGyCeU2UyHREl/tM52P7ouTsPGvBjl6a2/mP/AFrVmy0sCrKGB6gi4P41P2Z18beUXe8+a+FycJ5BHgsMkCHV1Z5D1kdt3kPzP4AAeFV9x7knsWJbFqLYXEMDNYbQzHbmn7km1z4Nv41B5BnuKy5gISZcP9rDOxIA/wCE53Q/d+E+Qrsc17VMG0IWCJ8U8i2aAroVL3DJMzDSPEFRqPpYg1nTjy4ckePP9XYyY8tJ+v4j8BJcCpSGS1V5kU8kLuTZYmN1w6amWL0R3Oq3p08rV1UGex+Jt8wavTS8xuYVYyU9bTM0l6jMc+1YZ89j8Df5A1y3EMsmIK6WsgN2iYEpJY/C+khtJ6WDV7GO8RuIJy09bdNwHk3t2KXFML4XDteMkbTTDYOvmke9j4t8qk+2bgjFZkuG9mZPdF9SM2kHXpswPTbSR9a98M9pcACQYuIYOwCoy74aw2ADADlj0YAetWKjggEG4O4I6EeBFZeWbTeZv7XsfHj8fSuOzzsmgwOmbEaZ8UNwSLxxn7inqR+2d/ICrJpSo3ZSlKBSlKBSlKBSlKBSlKBSlKDBjcUkUbySEKkal2Y9Aqi7H8BVIy4iTHTnGz3Gse5jPSKL7K/vN8THzNugrve1zFf3OPDg29qmSJrGx5Yu8v4qmn+KuVC3Xbx/p4f6Vd6OnnnKt1FvHForH5VtifzFe+VTlVoclPi8c4eRry03kKy8qtDMHPwL9T/pXseZeW+MbaOLxO9l+p/6UwmEv8+tZY8NatqA6WvUs21HhXikzO7MHsJp7Galwtfumo+cpe3VDHBmvJwZqa01+Fac5O3VA4jCbWIvfz6fI1m4X4nny02QNLhb9/D3uyebQk9D46Oh8LGtzFMCRbwrUfD3NeZKVy11d5WbY7bpK68mzWLFQpPA4eNxdWH5gjqCDsQdwRW7VFcN502WYhpdzhZCPaYxc6fAYhVHiPtAdR6iryikDKGUgqQCCDcEEXBB8qxcuKcduMtbFkjJXcPdKUqNIUpSgUpSgUpSgUpSgUpSg4HtcyyV4YMTEpcYV2eRF3bQyFWYDx07G3leuZyadZYwyEMvgRuKuSq04y4bGEnGNwsHunUpikhXvDvakxAjHxWNw1t7Nexsas4M/COM+kOXFynlDW5VOVXjLs2hmF45I3/dYH8R8Q+RFSAjq7yV+KOxPdUn8Pn4VHJh/Dx8T61JZme8q+V2P02X/X8K10GxP/e9S1nwjtG5aZXemis6pX7orrbjTXC1+7+ZrPopops4sFj5mvzRWxopopyOLX0V+adwa2dFClORxYpMMDseh2/Guo7JcxIjmwLklsKwMV+phe5jFz10sHX5BagQt0rxk+M5GaYSW9ln1YaT+Iaov/6KB/FVXqq8qb+ljBPG2vtcNKUrMXSlKUClKUClKUClKUClKUClKUENmvCeCxJ1T4WCRj9oour+YC/51FN2bZf1WKRD9yfEIPwElvyrrqUFFGAQ4zGQq0hSOYIgkdpCFEaG2piT1Zj9amIt1rP2nZA8E5zCFS0Tge1KoJKFRZZwo6rpGlgOlgd97aOSziRCy2IsLEG4PXoa1MF4tjjXuFDJWYyTv9toR00Vs6KaKk2801tFNFbOimimzTW0U0Vs6KaKbNNbRTRWzopops01SLA1z2f4nQqOOsc8Lr8xMlq6DMm0pf1/61pcGZI2Y4lJT/ucDhy/hNIhukaHxRWALN0JAHnXOW9a453+ykTN4iF00pSsloFKUoFKUoFKUoFKUoFKUoFKUoFKUoPwiqy42yGHAzwYyCNYonZosVpuqe8tyZSo7os40k2H6wXqzqw4zCpLG0ciq6OCrKwuCD1BFe1nU7h5MbjStozpOlv4T5jw+tZ9Ne8XwLicPtgpklh8MPidV0H7KTrdrDoAwNrdajXXGxfrMvxHzheGdfmO8Gt9KvRnpP8AitOK0N/TTTUYc+Vf1kGMj/fws4/MIRWJ+LcGvxSlP345U/qgrvuV+3nCfpMaaaahV4ywJ2GIQnyCuT+S1mTiOJv1ceJlPlHhsQ34dy1O5X7OE/SU01+Fa1omxsv6nL5h96d44F+drs/+WpDDcEYub/e8UsKeMWEBDH0M797+VVqOc9IdRitKIy7KIcfmSxSqJYcNCzyrc6OY7KIlcA2J0q7WNWrBAqKERQqqLKqgBQB0AA2ArTyTJYMJEIsPGsadSBuSfFmY7sx8ySakKp3tynaxWNRopSlcvSlKUClKUClKUClKUClKUClKUClKUClKUClKUClKUClKUClKUClKUClKUClKUClKUH//2Q==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s-CO" altLang="es-CO">
                <a:latin typeface="Calibri" pitchFamily="34" charset="0"/>
              </a:endParaRPr>
            </a:p>
          </p:txBody>
        </p:sp>
        <p:sp>
          <p:nvSpPr>
            <p:cNvPr id="28677" name="AutoShape 8" descr="data:image/jpeg;base64,/9j/4AAQSkZJRgABAQAAAQABAAD/2wCEAAkGBxQTERUUExQVFhUWGB4ZFxYYGRcYGBscHBgaHhYXHBgdHCggHx4lHB0XITIiJikrLi8uGB81ODMtNygtLisBCgoKDg0OGxAQGy8lHyY0NDQ3NzcsLzI0NzgsLC4rNDQsLCwsLDQtMiwsLCwsLSssLCwsLCwxLDQsLSwsLyw0LP/AABEIAOEA4AMBIgACEQEDEQH/xAAcAAEAAgMBAQEAAAAAAAAAAAAABQcDBAYCCAH/xABJEAACAQIEAwUFBAcFBgUFAAABAgMAEQQFEiEGEzEHIkFRYRQjMnGBQmKRoQgzUnKCkrEVJEOiwRY0Y3PR8JOys8PTJVODlKP/xAAZAQEAAwEBAAAAAAAAAAAAAAAAAwQFAgH/xAAjEQEAAgIBBAIDAQAAAAAAAAAAAQIDERIEEyExIlEyQbFh/9oADAMBAAIRAxEAPwC8aUpQKUpQKUpQKUrzI4UEsQABckmwAHUk+VB6qD4l4vweBW+JnVCdwnxSH5It2t62tVW8cdrks0vseUKzOx089V1Mx8REvl98+trda/OFOxR5Tz80mcu3eMStqYn/AIkpvc+i/wA1B6zrt7F9ODwpa+waY2ufC0aXP+ao0cU8TYveGCSIfdw6op+TTA/kat/LcpwWBV0wsMSyJHzDGgBmZdwpPWQ3IIBN7kGojEcV4uxZcHKtxEwDRym15USZDoRmuFLNfSLAAgNZrBW5y7ixt7zf+NhR+WuhHFcO/vj/APqy/kNVW/guIZZOb/c51MYjsGBGvXfUFJFiUI3tfqPOtifOXWREGHkIZQS9m0oTa4YhT5+F9+thcgKWTtezbCEDG4QEf8SKSBz8m+H/AC12vDnbVgMQQs2vDOf2+9Hf/mL0+bACum/tuRywbCSGMrbSyPcmzm5ulrG0a2NiC3jUBnfZXgMdEsiwnBzOob3Y06SQDpeL4bgmxsAfWgsHDYhZEDoyujC6spDKR5gjYislfN2JwObcOS60bmYUtuRdoHvtZ06xt0329Cd6uTgDj3D5nFdPdzKLyQMe8PvKftJfx+VwL0HW0pSgUpSgUpSgUpSgUpSgUpSgUpSgUpSgVRPa5xjNjcUMpwF2BcJKUO8j33jv4Iv2j0uDewXe0O0fiH2HLp51PvNOiP8AffuqfpfV/DVf/o9cMgRSZhILvITHETvZQfeN82ba/wB0+dB2vZ3wBBlkIsA+JYe8mtv6onkl/wAbXPp2NKUHBcR5bjP7VXEQq5w/KgSYIwWRws0xKq2obLrR2H2lFgeoOhJFmns0qCPEs5nOmUyqkukxuQ3KE4QAPpWwkCn4tNhY99jc1jilhickNPrCbbdxNTXPht51o56MVzYThiu2rmKx2ILR2JF7myiSxHiR5mg0ZIsxfC4QodM3JX2gGSOP3hRNXXDTA97X00/Xw2sTFPbDCTmsoQiblONXNsmhiyiPUn6y+lV3KnSB094Q4/lJrGHMmvvkl1GiwJKhdXeDahv4AVpQYvFSBmhKsolkHeIDWEsqtYXtsFAGq248qDTkTGk4g6ZlU6GjQMWu4kk1oH52oKy8sXXQBcWBs1SOW+1e3anR0gMcgYFta6w0PJIJc9V5uyovjck2tJZTJNvz2jN9107X779Bc7aOWep3Lb1Iq4PQg/Kg8YnDrIjI6hkYEMrAFSD1BB2Ir587R+DJcmxKY/Lyyw6/DcwsfsN5xtuBf5HqL/RFauaZfHiIZIZV1RyKVYehH9fWghOAOLY8ywizqNLjuyx/sOOo/dPUHyPmDXS186dmmKfKc+kwMjdyV+Q3gCeuHk+twP8A8hr6LoFKUoFKUoFKUoFKUoFKUoFKUoFKVjM6/tL+IoKh/STxRGEwsfg8rMf4EsP/AD1YHZ3hhHlWCUC393jY/N0DN+bGq/8A0kcMWwmFlG4SZlJH30uP/JXedmuNWbKcEym9oEQ/OMaG/NTQdNSlc9HxvgGbSMTHqJAt3h1fQD06a+7foDYHc0Grxxw0+MfDsi4dxDzSY5wxRuZHoXYA9Cb/AEH00+GuD5cLi0mMkbImGSGRzdpJGSNFDd5fdAaTsrkNcXANyZ6binCKCTMABzb91zbkECc7L9gkXrkc7khlWTVmtopDiUI0syMGUKdXe0mOG+ksoVd9yGuSHU5bw+0U/NMuod7u2k8b+JlI/wAv4VEDhGQq6XhjuZiHS+uXnT83RIClgoFlO7XvewtYyuZzxxM/MxyQ82O0au6KF2A1rdgT08CPi6jrWjjysLB5MbpLDWhIZkWMNHqNw20fQFi32lJPW4fkPDct4yNERtKJHWUykawwtGpgQDvHVqGgg3FmBNSnDuUvCXZlij1KiCOG5T3eoczdV7zAgEWNgii561E5eFSx9tbQnMkdNEiNZJRJKWBNwRzFBuNw42IqWzbiSKFSRdyskKMAGsvNmijuXCkalEgfR1I8r3oJulRhz/DhVbmbNf7LbaW0uXFroFbYlrWPWpOg+c+3gez5zDOgsxiilv0uySOB+SJX0WjXAPnXzX+kBjVkzcJf9VDHG1t7Esznbz0utdLP2kZpmTmLKMK0cY25rBWYdOrN7pNvDc+RoLvJt1rTkzeBTZp4gfIyIP8AWqdXshzHF97H5kbn7IMk303ZVH0uKkY+wLCW72JxBPoIx+Wk0FrwYuN/gdG/dYH+hrPVMYrsDQENh8dIjDoXjDfmrKR+dakmTcR5Z3oZ/bIl30XMu3rG/fHyQ0F5UqseC+2CDEuIMYnsuIvp71+WzeVzuhv4N+JO1WdQKUpQKUrge1XtBXLYhHFZsXKPdqdwi9OYw+ewHifQGgmuMONsJlyXxEnfI7kSd6RvkvgPU2FVXN2k5xmbsmV4Yxxg21hQ7D96V/drcW2tf1NbvBHZa0xOPzhmd395yXJva19Ux69PsCwAAB/ZHf8AC/F+ClgjKGLDxu5jgjLRrqCsFBCrst2NgvXp50Far2WZziu9jMw033KmWWUj+EWQfQ16H6PreOPF/wDkE/8Au1bWKDCSb+9rGXVRGrCM8s3N20m177df+lRGMxkgnMBxJDQwI8kltClpDMsfcAIJ1BCR5LbfURQVlmnYXi0iYQ4xJQBflsrx3IGwAuwv4C/nW7+j5xUFMmXTHS2ovAG23/xY/ntqA/fqyskkKOXfFRPGx2Ck2vKEdCpvuGGtrktsygGykmnu17II4p1zPASpZ5AXEbDUk1uYJVt4Mo1n+bcHYPoiuObs+iKaObJblcq/d6e08+/Trq7vyqM7Me02LMEWGZljxYFip2WWw+KP18SvUb22qxKDkP8AYRRK8iYmddXtGhbRERnEsrTFDo1E6hcai1tvrqydneHWJYVxE0SBZYVAMRPInZWkw93RiRqFw3xDURfpbuarbtZzBFDctJWxOHg54dQvLjj5yEF9TKTqeKw0XYaSenUOunyzDzkRiSYGFFGmKeeIBWvoJ5bqG+E7m52r1mmTxy3DSFfcND1BOlipLEtuT3Op9ahJMowWFjMDJOyyAMdPMP8AiSP8UdiDrdzbytTioIkcqxLKWEIkNimlAUMKltfeOpNa2F9lJ2bchvY7h6KaSbTO6PKr69Gg2SaOOJgNSkdcOpB6ghq2pOHQQV5r8syxzaLLs8UsUmzWvZmj3Bv8bWPQDU4bxWHOIlWLmFm1XdiGB5Umhum47x21bsLnfeunoICbhdW1gSyKJRIsoGjvpLIzld1uLFnAI8HPjYjd4gziLB4aTETGyRrc+p+yo9SbAfOs2a5nFhommnkWONfiZjYeg9SegA3NfOXHXF2Iz3GR4XCo3J12ij6F2sbyv5WFz90X9aDz2e5Cc7zWafFAmIEyzWJFyxPLiBG4Gx6eCHpX0ZlnIjJw0AROSq3iQaQgfVo2Atvpb8Ki+AeE48twawIdTnvSyftuep+Q2AHkPO9QnGORTGWXEREuGaIcmPmam5cWIWzlCCLNKjje11F7dQHfVhxWKSNQzsFBZUBP7TuqIPqzKPrXJcJ8LTRQyGeQ86WCGMHmSty9GFijk2V13MqM2pCCbjvVurw5IIDEZg59ogluxnNhDPFIy+9mlNyENrEC56eNB01K4ifJcRGEZysqRrHHylMzcwIuIGt9KmxvJG1rMNUYufhZf3DcNYllj5kij3EcbgMQxssWsMyrqJ1I/e1n4tgNyQy8e9nmGzJCWUR4gDuTqO96Bx9tfQ7jwIri+zLirE4LFnKMyPeB04eQm/7qavtIw+AncHu+QW440AAAFgBYD0HQVVvb7w+JMGuNjuJsKy99bhuWzAdRv3XKsD4d7zoLUpUJwVnXtmAw+I2vJGNdumsd2S38Yapugw4vErHG8jmyIpZifAKLk/gKo/suy5s2zTEZpihqSJxykO4D/wCGvyjQA/MqfOrO7UJSuUY0jryWX6NZT+RNQXYJCq5OhHV5ZGb56tP9FFBYlq4Sfs61RQRe1yaIVA0ae4Ss4mEgXVYNsFJN9htbe/a4nGxx25kiJe5GplW9utrnwrE+awBNZmiCXI1a103AJIve17Am3pQamY8PxzS8xmcHbYaLbfNCfzrHmWRtJK8izFC6xKRY6SImmazaWViG5u4BHwjqCQfP9mYeab2pZNRlg5Y0smlo2uwYEC999mv0qOxeVYOTlr7QAkcbdHTVaWRSGEp3XvRkd0g72oPcPBEQSKNpHZEw3s7AWUtaNo0luPhYJJMu37foK3IeHTzVllkEjrYH3YVSgjkRV03O/vXJPje1gNqyZLg8NExMciMzICSDH8AeRrgKAAmp36bfW992TOMOtrzxC4uO+u40lrjfcaQzfIGgp3tC7GmDHE5Zsb6jh76Sp63hbw330k7eB6ConhbtjxeDbkZhE8wTYlgUxCejavjPT4rHzJr6Aw+JRxdGDWtex6XAIBHgbEGx8xURxTwphMdGRiYUcgHS/wALr8nFmA9L2oNDIO0fLsXYR4lFc/4cp5T38gG2P8JNSWdcMYTGWaeISHQU1BmW6NuVJRhcX3F+h3FjvXzV2e9n75qmIMcyxtBosHUlW16/tA3FtHketTZ7Ls8wn+7sTv1w+I0fXvFDQfROKyyGQgyRRuQLAuisbeVyOlYswyWGa3MQmy6dmdAVP2WCsAwHUA3sdxY189rlXE6basf/AOOW/PWa8/7L8Sy7McaQfB8VYfg0tB9E4TLY43dk1AuSWXW5S5OpiIy2hSSSSVAJJJPWt2vknIOJMdk+Ma4dXBtPBLfS/wC8PPxDjz8QSD9J8FcZ4bMoeZA1nW3Mib40J8x4jyYbH53ACg+3DE4v+05IsRKzRCzwL0QIw2IUbXB1KW6nTW32UwRQZ7hQjFkkg1IzWvqfDkuNttmDr9K7v9IXhznYNMWg7+Haz+sbkC/rpfT9GY1RWSY2WGSPExfFhmVx6DVtf7pY2P7486D7LllCqWYhVUEliQAABckk9ABXCYrLYZJJZYszEa42QlRHMVDOkccYCFZRdlKEnTYm4DfCKn8qzOLNMBrhkdEnjKlka0kTEWYX8HUn+h6VGYTs9ij1aZpgHEqygCEB0mC8xDaPu7rcMtjvuTQMvWPS/wD9VEntEnumWVT3g5uid8i/fjTSlhZUOm7EnbxWV8yRxFjSkjABlR+8dIQG6htm7jb2v3rdNj5yfg2HDyQvzGd4y5UuIwWLRolzZRcqqDceflapaPK4opTNqYMxPxOdN2PQAm3yFBz2XNHIgxAx7AXDsHmay6naTluvN0jukLbpZD4bVlOC0Ah8x76Aa9UjAAFywDKJRa+pF1bNa1jvWb/Z+AhY1xDjTFDGbFLMiiYR6hazauYxt0uiG22+x/ssuhUEsgVH5iDu919JVjcC5BDPsemra1hYJTLcQhHKEqyvGqhyGBbde6zAHbVYn1qA7V5lXJ8YWtYxaRfzZgF/Mip3KssSAOE6Owa1gALRpGAAPCyCqj7ceIjiZYcpwvfkeRTLb9o/q4z8r6z5WX1oOv7DlP8AYuGv4mW3y5z/AOt67yo7h3KlwuFhw67iKNUv5kDdvqbn61I0EVxVlhxOCxGHHWWJ0UnoGKnSfxtVX/o7Z57qfAyXWSNzIqnY6TZZFt17rAX/AH6uWqH7V+HZ8sxy5tgtlL6pLC4SRtm1AfYkuQfUkfaFBafGTQwqmImjZl1pFIwcqEjeRbO46FVfQfS5rlMHmuCIwkQwrhZ2SRAJSWRniMeH5lt1V4o1G5F9XRu9UnkfEeGz7BNEJDE7ADEQgrr03GtQSN0bprG4v4GtjF4/KlxBLxgTQW73Jl25Ql0aWC2JCxT2sTsjjwoMfDma4bFIzDDvpw+GRXLPcglHD4c3IBdVG5JHxiv0Php4cTJGkgeOF21PJG9yYtGruSNvpRBc+Cj1qVyrHYOMNy1VBiJ3uFRiJJCVDu1lsL3Xc7VknznBqJEYWBvG3unUN3jGVB0gNdgwFvInpvQc8uKhQYjnIHVpHVkDsDokhhadwgB1G8zXO1gQLjYHI+NwwIUROJCxQqHZAJA0yWOhd9QjnctpNwq7G4qSebLpCboPicHUjpcqNL3JAuPcWHmYgR0vWfB4jBTu6KqlpikxIVwSeWpikLWBVtAFjsRp86De4bw8awK0aPGGAOh73WyhbWPy6+PWoztK4gXBZbPKTZ2UxxDxMjghbedt2PopqXzTM4MFhzJM4jijHViT8gOpZj5C5NUHjsbieJsySKMNHhIt/wDlpfvSN4GRrWA3/AMaDuf0f8s5GWSTyWUTyFwTt7tBpBJPQXEh+VYsx4/xuYzvhskiGhNnxkg7g9VuLAeVwSd7LtetntmmOGyuDBYUaBPImHAG1owPhv6kKD5gnzqYxsyZJgIosPEHCRyt4Au0cLOzsbjckXPXbYDpQQMfZTi5u9jc2xLseqxlgo9Bqa1vko+VH7JsTF3sHm2KjYdA5YqfQ6WG30PyrvkzsIYY5gRM6pqACgBm2ItzGt3r7At8zWDE8TKjumiR2Un4F2AGy6jfoTcX8LEmwoKg4onmUphuIsOHQ92HMYANaHzuosy+aFQdibHauTzjh3HZLPHioJNURsYsXFvG6tuFYbgahbum4PgTar/5sWYwNhMREx1x+8bRaMNZD3W1NZlLqRc7lTbpXL9i0pfC4zLsRplGEmaIhhqUoxYaSDfbUr7etBucD8fYbOMO+FxAWOd0ZJIr92RStmaMnrtc6eo9QL1R2AhGXZq0GKGqJZGgnB2DRP3S38pWQeoWrE4/7HHiY4nKy11OvkBrOpBvqhe99uukm/kTsKq7ivPJcZIj4hLYlF5UrW0lypspZLbOB3T56RsKDvMVDjuGcUXivPgpjtf4H8lYj4JQOjdCB47gXdwfxNFmGFXEQq6qSVKuLEMLagD0Yeo2+oIqhu1DNppYcsy43M0cETSp9ozOirGjffC/+pV35cuHyjLYkmkWOOCMBmP2nO7kDqSzFjYXO9BNYnLo3kjlZbvHfSfK43qOk4SwpjaMR2RyzMAzbl4niY7k/YdqpriDtex2MxKw5WjourugIsksnqVIIVfQdLXJ8sOM7Tc+w4vPh9A/alwzoPx2FBdo4ahEgkGsMH1jvbA6ixA2uASSCARsSOjEGTxuMjhQySukaL1d2CqPmTtXzPJ2s5tiDoTERRX8hDGP55Nh+NSuSdnmMzVxJi8yhceIWcYqQeYAVii/RvpQdJxz2xhr4bKlaWV+7zwpNidrRJa7N6kW8galuyTs4bBk4zGd7FyAkAnVyw3xEnxkbxPhcjxNdPwdwBg8uF4I9UtrGaTvSHzAPRR6KB63rqaBSlKBWLE4dZEZHUMjAqysAVIOxBB6g1lpQUVxl2Qz4aX2rKGbunUIQ2mVD48t794Wv3Sb+HevUbk3azJAxhzPApKw2djGsc32vjRl0se+/wCz8beZr6HqNzrIMNi104mCOUDprUEj5N1H0NBxXD/ank+gKsrQamLaZUe+piWYlxqUb/esNgKnG4xyhgb4rBkHqC0e+5PQ+pJ+prnsy7EMtkN4+fD6JJqH+cMfzqKbsBw19sXPb91KDqsTx7koZVbEYcljYWQsveJvdghVQSzXJIHeN/GurwWBiSzRou+4YWOxAsFPgtgAANrAVUWbdgcXJb2bEyc4brzdPLP3TpW6/Pf5VznBvHWMyWf2LMI5OQPsNu8YP2o2vZk67A28iN7h5/SFwkyZhG7yO0EiXiUnuoVsJFUdB9lr/e9KuzgHKsJBgYfY1tFIiyaju7lgDqdvFvD0tYWAtXN9qmWxZpk5nwzLKYhz4mXe4Ue8Xzvo1d3rqUCo39HriDnYJ8Kx7+Ga6/8ALe5H4Nq+QK0Ev22ZHLiMvEkAJlwsgmAG5IAIew8wCG/hrf4XzLC5xBDiTZ2RGSSA2Kq8i6ZAykd4FdQBOxDHa/TsjVG8PHDR8QY7FxuuGwWEBEpDFUeRu7pK+ILiQhR4oLDegu9oVJBKgkdDYXrUiyiIG5QO2pm1MAWu5729thawt5AVWg7VcZiJHbLstkxGGQ6eYdQZj5gAEAem56E2vavT8W8QT93D5WsJO2uVunr3mT+hoO14pznC5bA+KkVFbTpUAAPIwHcjHieg+QHkK5rsQyiVMJLi5xaXGyma1rd3fSbepLsPQiucxHDMUMq4viLHLiJusWFXUy9egjUXYdLqFC36kipzEdrQ/wADATMPDmvHD+Q1EfhXVaWt+MbcWvWv5TpZ1RuY4PDJqxMsUWqJS5lKKXUKLk6iL7AVwmF7W/8A7+AmUecUkc35HQa6jB53gs1w80MUoYSRskke6SqGUqbowDDr1talqWr+UaK3rb8Z2+bsDxaozV8xnjaVtbSxx3AGvpCGPgqC3S57g+db+JXHZwzYzGzCHCxfFM4IhjF/gijG7udhYXJNrnpVi8PdhEMU+vFYgzxqe7EqcsN5azqJt6C3zqIzzDHOs3GXQe6wGBurBBpUaTpchbadRa6L1AAJHUiuXaD4ZxOKm1YfIsM0MfSXFvp5zeskx7sY8RGm+2166zL+wsyHmY/GySSH4uXub+PvZLlv5RXYxZo2BLYTDYBuXFblqmu7LddTk6LG9z3gWN7arb2zS8R4xmREwtv7wiO6lpAqc2HmBhoGluW8hNyANHUk0EInYbloFr4gnz5i3/JLVEZl2Cw/FhcXLG4NxzAr7+Fiukj571Zr5hOA5bD6QHCqQ5k1KWILlUTULCxsL9fAAmtP+3cQWCjCPuSpJDhRaMG+rT013TyPUE9KCqv7dzvI2Htg9rwlwNZYuPpNbWh6WDi22wq3uE+KMPmEAmw7XHRkOzo37LDwPr0PhUbmGbznuvhdUZQq6MGKszCPQLlLEMxeMAA9QWsBVZZ/l7cO5pFi8Pq9hxB0yR3J0/tx+tvjQ9diPAkhfNK8xuGAYG4IuCPEHoa9UClKUClKUClKUCoXinhfDZhCYsTGGH2XGzof2kbwP5HxBqapQUBNlmY8NzNLD/ecA57676bdO+N+W/hrFwdr/s1C9mmaRxcQIcJfkYgsgUizKjjXoI80YLuLg6PWvovO8xhw8EkuIZVhRe+W3Fjta3iTewHiTaqMbMAJ2my7Cw4AN8MmgPiCD1srXjhBHgoJ671JjxWyTqsOMmSuON2lfOYBzFJyrCTQ2i/TVY6b+l7VSXA3YzM515mxWPVq9mV9Rdv23dTYfQ6jfqPHAucZgDqGPxV/UxFf5THauj4f7S54WCZgFeI7e0xrpZPWSMXBX7y2t5VLk6TLSNzCKnVY7zqJWlgsIkUaxxIqIosqKAFA8gBXIdonGZwgWDD6WxUouL7rEnTmsPHfZV8SD4A12DYpBHzNQKadeoG402vqB8rb188e2PipZMU99eIbXY/ZTpDH8lS31JrzpsPdvqfR1WbtU3Hv9MkWD7zSOzSSvu8jnU7H1Pl6DYVn9nqRwsQYetbYwlbMWikajwzO1N/lPlBcitfEYTvLIpZJEN0kQ6XU+YP9QdjXSnB1oY2IAEDrTlF/jPp5OKafKPbu+z3jRsUr4fEaRi4l1XGyzJ0EqjwN9mXwNrbGwrnsrkkTLcbiEfRKcVEJm1IjmIMpkVXkIVWbW4BYgX8R1rSOLfDSR4pPjw7a/wB5P8VPkyXH4VO8K5guUZ1NDIbYPH2kglOyANdoj12A1NGfUKem9Y/VYe1fUemn0ubu03PtPZOmaz4dpo5ZgTh5eSHaIa5DiZwmq69eQYyrbLfSdwKmuHspxkeGxmkPFNNieZGZZYeZoKQg65BFMmqysvwN06/ar3iclzC1kxHRprEyv8LSzmNT3TcmNoFDf4fLJF/H1luGzQOUaRViV1AZtLsU90x0sVuxCmZC7nchTbxNZZZ8QcVFhojiJL+/98RNFrMRRtKpLycOoPM5ZOwOkNYk2FYcs9sdIX96SwiIYsgQJqvOJVvdnKXsQCN0tp7xqcxMeKtLpaPqvKt1sHuwYlSBddr2Nr3selaUWEx3QzKB3baQp2Cm/eYEm563HlY9aCLbLMYyQq/Ndx7M+oyR8tWWRXn5i6gWIYXFgRYLa3evy/anhJjlGIbEBwE9nKc10djPzCs7rpJshVlAFx0NlUde6SLMCWGtFtsCwUgkRrpYALexfVqv4W06bG9cdqOZy42XC5NC3MnZw2IcAALa+lWANrqpLta3QW8gFl9nkhbK8EW6+zx/kgA/K1dDWvl+DWGKOJBZI0VFHooAH5CtigUpSgUpSgUpSgUpSgqHtazFpsbFhQfdwIJnXwaRyRHf91QxHq9RuCw4IF+tbfHeGKZzIW6TQROp/cLIw+h0/wAwrcy7DitbppiuGNM7LWbZp21DgBUXmWGFrAf9+Vdk2G26VDZlBUuPJ5cZMUTVrcN5u4ybNMISf7tA7RHxEUqPZb/dYOB6EVDZbhwFUDoAB+W1dD2fZR7Sc0X7EkK4a/hqKyFvwDp+NQHDshaJNQIYDS4PUOh0yA+twag6ea1y3rDvNWbY6TZM4bD1JRYc1+YOOpKKK9SXu9rXwjpMOajcTh66OWO1RuMjpS5avhymYQbH5Gu3wfCUOaZDgo5+66YdOVKPijIQC/qpAF18fQgEcVxDIVibSLsRZR4lm7qAfNiK7nj3H/2XkCwq3vOSmFQ9DqKaXb5hQ5+dqr9fbfGHfR11ylzvYbxTi5ZpcE7ifDwKSs5vqUBtKKD1ZW3IDbgA77AVbuPzGGBQ00scSk6QXZUBJ6AEnrVB8EcX4bJcs1WE2NxR18oEWRBtFzGHQWu4XqdY6daksk4Ax2cSjF5vI8cR/VwjuvpO4CoRaNenUFjbfzrPXVzrm0BFxPER58xLf1qIzbj3LsOCZMZDcfZRhI38qXNca3YLl9/12LA8tcX/AMVS+V9juVwkEwvMR0MsjEfVV0qfqKDl807TMZmTnDZNh5BfZsS4AKg7XH2Yx95iT5AGuv7Nuz5MtRpJG5uLl/WzG5tc3KJfe19yTuxF/IDsMFgo4UCRRpGg6IihVHyAFq2KBSlKBSlKBSlKBSlKBSlQ3FPEkOBh5spJJOmONd3kbwVR/U9B40Eb2g8Me2Qq8bKmIgJeJ2+Egjvxuf2GA3PgQD4VwPC2epNqTpJGbOlw1iDY2dSVYX8Qajs5zLFZi396bTFfu4VCeUN7jWesjDbc7DwFfsWWlQAoCgdANgPlatPp8F6x8p1H0oZc9Zn4xv8A13DS92uQ4gzgc9MLGyCeU2UyHREl/tM52P7ouTsPGvBjl6a2/mP/AFrVmy0sCrKGB6gi4P41P2Z18beUXe8+a+FycJ5BHgsMkCHV1Z5D1kdt3kPzP4AAeFV9x7knsWJbFqLYXEMDNYbQzHbmn7km1z4Nv41B5BnuKy5gISZcP9rDOxIA/wCE53Q/d+E+Qrsc17VMG0IWCJ8U8i2aAroVL3DJMzDSPEFRqPpYg1nTjy4ckePP9XYyY8tJ+v4j8BJcCpSGS1V5kU8kLuTZYmN1w6amWL0R3Oq3p08rV1UGex+Jt8wavTS8xuYVYyU9bTM0l6jMc+1YZ89j8Df5A1y3EMsmIK6WsgN2iYEpJY/C+khtJ6WDV7GO8RuIJy09bdNwHk3t2KXFML4XDteMkbTTDYOvmke9j4t8qk+2bgjFZkuG9mZPdF9SM2kHXpswPTbSR9a98M9pcACQYuIYOwCoy74aw2ADADlj0YAetWKjggEG4O4I6EeBFZeWbTeZv7XsfHj8fSuOzzsmgwOmbEaZ8UNwSLxxn7inqR+2d/ICrJpSo3ZSlKBSlKBSlKBSlKBSlKBSlKDBjcUkUbySEKkal2Y9Aqi7H8BVIy4iTHTnGz3Gse5jPSKL7K/vN8THzNugrve1zFf3OPDg29qmSJrGx5Yu8v4qmn+KuVC3Xbx/p4f6Vd6OnnnKt1FvHForH5VtifzFe+VTlVoclPi8c4eRry03kKy8qtDMHPwL9T/pXseZeW+MbaOLxO9l+p/6UwmEv8+tZY8NatqA6WvUs21HhXikzO7MHsJp7Galwtfumo+cpe3VDHBmvJwZqa01+Fac5O3VA4jCbWIvfz6fI1m4X4nny02QNLhb9/D3uyebQk9D46Oh8LGtzFMCRbwrUfD3NeZKVy11d5WbY7bpK68mzWLFQpPA4eNxdWH5gjqCDsQdwRW7VFcN502WYhpdzhZCPaYxc6fAYhVHiPtAdR6iryikDKGUgqQCCDcEEXBB8qxcuKcduMtbFkjJXcPdKUqNIUpSgUpSgUpSgUpSgUpSg4HtcyyV4YMTEpcYV2eRF3bQyFWYDx07G3leuZyadZYwyEMvgRuKuSq04y4bGEnGNwsHunUpikhXvDvakxAjHxWNw1t7Nexsas4M/COM+kOXFynlDW5VOVXjLs2hmF45I3/dYH8R8Q+RFSAjq7yV+KOxPdUn8Pn4VHJh/Dx8T61JZme8q+V2P02X/X8K10GxP/e9S1nwjtG5aZXemis6pX7orrbjTXC1+7+ZrPopops4sFj5mvzRWxopopyOLX0V+adwa2dFClORxYpMMDseh2/Guo7JcxIjmwLklsKwMV+phe5jFz10sHX5BagQt0rxk+M5GaYSW9ln1YaT+Iaov/6KB/FVXqq8qb+ljBPG2vtcNKUrMXSlKUClKUClKUClKUClKUClKUENmvCeCxJ1T4WCRj9oour+YC/51FN2bZf1WKRD9yfEIPwElvyrrqUFFGAQ4zGQq0hSOYIgkdpCFEaG2piT1Zj9amIt1rP2nZA8E5zCFS0Tge1KoJKFRZZwo6rpGlgOlgd97aOSziRCy2IsLEG4PXoa1MF4tjjXuFDJWYyTv9toR00Vs6KaKk2801tFNFbOimimzTW0U0Vs6KaKbNNbRTRWzopops01SLA1z2f4nQqOOsc8Lr8xMlq6DMm0pf1/61pcGZI2Y4lJT/ucDhy/hNIhukaHxRWALN0JAHnXOW9a453+ykTN4iF00pSsloFKUoFKUoFKUoFKUoFKUoFKUoFKUoPwiqy42yGHAzwYyCNYonZosVpuqe8tyZSo7os40k2H6wXqzqw4zCpLG0ciq6OCrKwuCD1BFe1nU7h5MbjStozpOlv4T5jw+tZ9Ne8XwLicPtgpklh8MPidV0H7KTrdrDoAwNrdajXXGxfrMvxHzheGdfmO8Gt9KvRnpP8AitOK0N/TTTUYc+Vf1kGMj/fws4/MIRWJ+LcGvxSlP345U/qgrvuV+3nCfpMaaaahV4ywJ2GIQnyCuT+S1mTiOJv1ceJlPlHhsQ34dy1O5X7OE/SU01+Fa1omxsv6nL5h96d44F+drs/+WpDDcEYub/e8UsKeMWEBDH0M797+VVqOc9IdRitKIy7KIcfmSxSqJYcNCzyrc6OY7KIlcA2J0q7WNWrBAqKERQqqLKqgBQB0AA2ArTyTJYMJEIsPGsadSBuSfFmY7sx8ySakKp3tynaxWNRopSlcvSlKUClKUClKUClKUClKUClKUClKUClKUClKUClKUClKUClKUClKUClKUClKUClKUH//2Q==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s-CO" altLang="es-CO">
                <a:latin typeface="Calibri" pitchFamily="34" charset="0"/>
              </a:endParaRPr>
            </a:p>
          </p:txBody>
        </p:sp>
        <p:sp>
          <p:nvSpPr>
            <p:cNvPr id="28678" name="AutoShape 10" descr="data:image/jpeg;base64,/9j/4AAQSkZJRgABAQAAAQABAAD/2wCEAAkGBxQTERUUExQVFhUWGB4ZFxYYGRcYGBscHBgaHhYXHBgdHCggHx4lHB0XITIiJikrLi8uGB81ODMtNygtLisBCgoKDg0OGxAQGy8lHyY0NDQ3NzcsLzI0NzgsLC4rNDQsLCwsLDQtMiwsLCwsLSssLCwsLCwxLDQsLSwsLyw0LP/AABEIAOEA4AMBIgACEQEDEQH/xAAcAAEAAgMBAQEAAAAAAAAAAAAABQcDBAYCCAH/xABJEAACAQIEAwUFBAcFBgUFAAABAgMAEQQFEiEGEzEHIkFRYRQjMnGBQmKRoQgzUnKCkrEVJEOiwRY0Y3PR8JOys8PTJVODlKP/xAAZAQEAAwEBAAAAAAAAAAAAAAAAAwQFAgH/xAAjEQEAAgIBBAIDAQAAAAAAAAAAAQIDERIEEyExIlEyQbFh/9oADAMBAAIRAxEAPwC8aUpQKUpQKUpQKUrzI4UEsQABckmwAHUk+VB6qD4l4vweBW+JnVCdwnxSH5It2t62tVW8cdrks0vseUKzOx089V1Mx8REvl98+trda/OFOxR5Tz80mcu3eMStqYn/AIkpvc+i/wA1B6zrt7F9ODwpa+waY2ufC0aXP+ao0cU8TYveGCSIfdw6op+TTA/kat/LcpwWBV0wsMSyJHzDGgBmZdwpPWQ3IIBN7kGojEcV4uxZcHKtxEwDRym15USZDoRmuFLNfSLAAgNZrBW5y7ixt7zf+NhR+WuhHFcO/vj/APqy/kNVW/guIZZOb/c51MYjsGBGvXfUFJFiUI3tfqPOtifOXWREGHkIZQS9m0oTa4YhT5+F9+thcgKWTtezbCEDG4QEf8SKSBz8m+H/AC12vDnbVgMQQs2vDOf2+9Hf/mL0+bACum/tuRywbCSGMrbSyPcmzm5ulrG0a2NiC3jUBnfZXgMdEsiwnBzOob3Y06SQDpeL4bgmxsAfWgsHDYhZEDoyujC6spDKR5gjYislfN2JwObcOS60bmYUtuRdoHvtZ06xt0329Cd6uTgDj3D5nFdPdzKLyQMe8PvKftJfx+VwL0HW0pSgUpSgUpSgUpSgUpSgUpSgUpSgUpSgVRPa5xjNjcUMpwF2BcJKUO8j33jv4Iv2j0uDewXe0O0fiH2HLp51PvNOiP8AffuqfpfV/DVf/o9cMgRSZhILvITHETvZQfeN82ba/wB0+dB2vZ3wBBlkIsA+JYe8mtv6onkl/wAbXPp2NKUHBcR5bjP7VXEQq5w/KgSYIwWRws0xKq2obLrR2H2lFgeoOhJFmns0qCPEs5nOmUyqkukxuQ3KE4QAPpWwkCn4tNhY99jc1jilhickNPrCbbdxNTXPht51o56MVzYThiu2rmKx2ILR2JF7myiSxHiR5mg0ZIsxfC4QodM3JX2gGSOP3hRNXXDTA97X00/Xw2sTFPbDCTmsoQiblONXNsmhiyiPUn6y+lV3KnSB094Q4/lJrGHMmvvkl1GiwJKhdXeDahv4AVpQYvFSBmhKsolkHeIDWEsqtYXtsFAGq248qDTkTGk4g6ZlU6GjQMWu4kk1oH52oKy8sXXQBcWBs1SOW+1e3anR0gMcgYFta6w0PJIJc9V5uyovjck2tJZTJNvz2jN9107X779Bc7aOWep3Lb1Iq4PQg/Kg8YnDrIjI6hkYEMrAFSD1BB2Ir587R+DJcmxKY/Lyyw6/DcwsfsN5xtuBf5HqL/RFauaZfHiIZIZV1RyKVYehH9fWghOAOLY8ywizqNLjuyx/sOOo/dPUHyPmDXS186dmmKfKc+kwMjdyV+Q3gCeuHk+twP8A8hr6LoFKUoFKUoFKUoFKUoFKUoFKUoFKVjM6/tL+IoKh/STxRGEwsfg8rMf4EsP/AD1YHZ3hhHlWCUC393jY/N0DN+bGq/8A0kcMWwmFlG4SZlJH30uP/JXedmuNWbKcEym9oEQ/OMaG/NTQdNSlc9HxvgGbSMTHqJAt3h1fQD06a+7foDYHc0Grxxw0+MfDsi4dxDzSY5wxRuZHoXYA9Cb/AEH00+GuD5cLi0mMkbImGSGRzdpJGSNFDd5fdAaTsrkNcXANyZ6binCKCTMABzb91zbkECc7L9gkXrkc7khlWTVmtopDiUI0syMGUKdXe0mOG+ksoVd9yGuSHU5bw+0U/NMuod7u2k8b+JlI/wAv4VEDhGQq6XhjuZiHS+uXnT83RIClgoFlO7XvewtYyuZzxxM/MxyQ82O0au6KF2A1rdgT08CPi6jrWjjysLB5MbpLDWhIZkWMNHqNw20fQFi32lJPW4fkPDct4yNERtKJHWUykawwtGpgQDvHVqGgg3FmBNSnDuUvCXZlij1KiCOG5T3eoczdV7zAgEWNgii561E5eFSx9tbQnMkdNEiNZJRJKWBNwRzFBuNw42IqWzbiSKFSRdyskKMAGsvNmijuXCkalEgfR1I8r3oJulRhz/DhVbmbNf7LbaW0uXFroFbYlrWPWpOg+c+3gez5zDOgsxiilv0uySOB+SJX0WjXAPnXzX+kBjVkzcJf9VDHG1t7Esznbz0utdLP2kZpmTmLKMK0cY25rBWYdOrN7pNvDc+RoLvJt1rTkzeBTZp4gfIyIP8AWqdXshzHF97H5kbn7IMk303ZVH0uKkY+wLCW72JxBPoIx+Wk0FrwYuN/gdG/dYH+hrPVMYrsDQENh8dIjDoXjDfmrKR+dakmTcR5Z3oZ/bIl30XMu3rG/fHyQ0F5UqseC+2CDEuIMYnsuIvp71+WzeVzuhv4N+JO1WdQKUpQKUrge1XtBXLYhHFZsXKPdqdwi9OYw+ewHifQGgmuMONsJlyXxEnfI7kSd6RvkvgPU2FVXN2k5xmbsmV4Yxxg21hQ7D96V/drcW2tf1NbvBHZa0xOPzhmd395yXJva19Ux69PsCwAAB/ZHf8AC/F+ClgjKGLDxu5jgjLRrqCsFBCrst2NgvXp50Far2WZziu9jMw033KmWWUj+EWQfQ16H6PreOPF/wDkE/8Au1bWKDCSb+9rGXVRGrCM8s3N20m177df+lRGMxkgnMBxJDQwI8kltClpDMsfcAIJ1BCR5LbfURQVlmnYXi0iYQ4xJQBflsrx3IGwAuwv4C/nW7+j5xUFMmXTHS2ovAG23/xY/ntqA/fqyskkKOXfFRPGx2Ck2vKEdCpvuGGtrktsygGykmnu17II4p1zPASpZ5AXEbDUk1uYJVt4Mo1n+bcHYPoiuObs+iKaObJblcq/d6e08+/Trq7vyqM7Me02LMEWGZljxYFip2WWw+KP18SvUb22qxKDkP8AYRRK8iYmddXtGhbRERnEsrTFDo1E6hcai1tvrqydneHWJYVxE0SBZYVAMRPInZWkw93RiRqFw3xDURfpbuarbtZzBFDctJWxOHg54dQvLjj5yEF9TKTqeKw0XYaSenUOunyzDzkRiSYGFFGmKeeIBWvoJ5bqG+E7m52r1mmTxy3DSFfcND1BOlipLEtuT3Op9ahJMowWFjMDJOyyAMdPMP8AiSP8UdiDrdzbytTioIkcqxLKWEIkNimlAUMKltfeOpNa2F9lJ2bchvY7h6KaSbTO6PKr69Gg2SaOOJgNSkdcOpB6ghq2pOHQQV5r8syxzaLLs8UsUmzWvZmj3Bv8bWPQDU4bxWHOIlWLmFm1XdiGB5Umhum47x21bsLnfeunoICbhdW1gSyKJRIsoGjvpLIzld1uLFnAI8HPjYjd4gziLB4aTETGyRrc+p+yo9SbAfOs2a5nFhommnkWONfiZjYeg9SegA3NfOXHXF2Iz3GR4XCo3J12ij6F2sbyv5WFz90X9aDz2e5Cc7zWafFAmIEyzWJFyxPLiBG4Gx6eCHpX0ZlnIjJw0AROSq3iQaQgfVo2Atvpb8Ki+AeE48twawIdTnvSyftuep+Q2AHkPO9QnGORTGWXEREuGaIcmPmam5cWIWzlCCLNKjje11F7dQHfVhxWKSNQzsFBZUBP7TuqIPqzKPrXJcJ8LTRQyGeQ86WCGMHmSty9GFijk2V13MqM2pCCbjvVurw5IIDEZg59ogluxnNhDPFIy+9mlNyENrEC56eNB01K4ifJcRGEZysqRrHHylMzcwIuIGt9KmxvJG1rMNUYufhZf3DcNYllj5kij3EcbgMQxssWsMyrqJ1I/e1n4tgNyQy8e9nmGzJCWUR4gDuTqO96Bx9tfQ7jwIri+zLirE4LFnKMyPeB04eQm/7qavtIw+AncHu+QW440AAAFgBYD0HQVVvb7w+JMGuNjuJsKy99bhuWzAdRv3XKsD4d7zoLUpUJwVnXtmAw+I2vJGNdumsd2S38Yapugw4vErHG8jmyIpZifAKLk/gKo/suy5s2zTEZpihqSJxykO4D/wCGvyjQA/MqfOrO7UJSuUY0jryWX6NZT+RNQXYJCq5OhHV5ZGb56tP9FFBYlq4Sfs61RQRe1yaIVA0ae4Ss4mEgXVYNsFJN9htbe/a4nGxx25kiJe5GplW9utrnwrE+awBNZmiCXI1a103AJIve17Am3pQamY8PxzS8xmcHbYaLbfNCfzrHmWRtJK8izFC6xKRY6SImmazaWViG5u4BHwjqCQfP9mYeab2pZNRlg5Y0smlo2uwYEC999mv0qOxeVYOTlr7QAkcbdHTVaWRSGEp3XvRkd0g72oPcPBEQSKNpHZEw3s7AWUtaNo0luPhYJJMu37foK3IeHTzVllkEjrYH3YVSgjkRV03O/vXJPje1gNqyZLg8NExMciMzICSDH8AeRrgKAAmp36bfW992TOMOtrzxC4uO+u40lrjfcaQzfIGgp3tC7GmDHE5Zsb6jh76Sp63hbw330k7eB6ConhbtjxeDbkZhE8wTYlgUxCejavjPT4rHzJr6Aw+JRxdGDWtex6XAIBHgbEGx8xURxTwphMdGRiYUcgHS/wALr8nFmA9L2oNDIO0fLsXYR4lFc/4cp5T38gG2P8JNSWdcMYTGWaeISHQU1BmW6NuVJRhcX3F+h3FjvXzV2e9n75qmIMcyxtBosHUlW16/tA3FtHketTZ7Ls8wn+7sTv1w+I0fXvFDQfROKyyGQgyRRuQLAuisbeVyOlYswyWGa3MQmy6dmdAVP2WCsAwHUA3sdxY189rlXE6basf/AOOW/PWa8/7L8Sy7McaQfB8VYfg0tB9E4TLY43dk1AuSWXW5S5OpiIy2hSSSSVAJJJPWt2vknIOJMdk+Ma4dXBtPBLfS/wC8PPxDjz8QSD9J8FcZ4bMoeZA1nW3Mib40J8x4jyYbH53ACg+3DE4v+05IsRKzRCzwL0QIw2IUbXB1KW6nTW32UwRQZ7hQjFkkg1IzWvqfDkuNttmDr9K7v9IXhznYNMWg7+Haz+sbkC/rpfT9GY1RWSY2WGSPExfFhmVx6DVtf7pY2P7486D7LllCqWYhVUEliQAABckk9ABXCYrLYZJJZYszEa42QlRHMVDOkccYCFZRdlKEnTYm4DfCKn8qzOLNMBrhkdEnjKlka0kTEWYX8HUn+h6VGYTs9ij1aZpgHEqygCEB0mC8xDaPu7rcMtjvuTQMvWPS/wD9VEntEnumWVT3g5uid8i/fjTSlhZUOm7EnbxWV8yRxFjSkjABlR+8dIQG6htm7jb2v3rdNj5yfg2HDyQvzGd4y5UuIwWLRolzZRcqqDceflapaPK4opTNqYMxPxOdN2PQAm3yFBz2XNHIgxAx7AXDsHmay6naTluvN0jukLbpZD4bVlOC0Ah8x76Aa9UjAAFywDKJRa+pF1bNa1jvWb/Z+AhY1xDjTFDGbFLMiiYR6hazauYxt0uiG22+x/ssuhUEsgVH5iDu919JVjcC5BDPsemra1hYJTLcQhHKEqyvGqhyGBbde6zAHbVYn1qA7V5lXJ8YWtYxaRfzZgF/Mip3KssSAOE6Owa1gALRpGAAPCyCqj7ceIjiZYcpwvfkeRTLb9o/q4z8r6z5WX1oOv7DlP8AYuGv4mW3y5z/AOt67yo7h3KlwuFhw67iKNUv5kDdvqbn61I0EVxVlhxOCxGHHWWJ0UnoGKnSfxtVX/o7Z57qfAyXWSNzIqnY6TZZFt17rAX/AH6uWqH7V+HZ8sxy5tgtlL6pLC4SRtm1AfYkuQfUkfaFBafGTQwqmImjZl1pFIwcqEjeRbO46FVfQfS5rlMHmuCIwkQwrhZ2SRAJSWRniMeH5lt1V4o1G5F9XRu9UnkfEeGz7BNEJDE7ADEQgrr03GtQSN0bprG4v4GtjF4/KlxBLxgTQW73Jl25Ql0aWC2JCxT2sTsjjwoMfDma4bFIzDDvpw+GRXLPcglHD4c3IBdVG5JHxiv0Php4cTJGkgeOF21PJG9yYtGruSNvpRBc+Cj1qVyrHYOMNy1VBiJ3uFRiJJCVDu1lsL3Xc7VknznBqJEYWBvG3unUN3jGVB0gNdgwFvInpvQc8uKhQYjnIHVpHVkDsDokhhadwgB1G8zXO1gQLjYHI+NwwIUROJCxQqHZAJA0yWOhd9QjnctpNwq7G4qSebLpCboPicHUjpcqNL3JAuPcWHmYgR0vWfB4jBTu6KqlpikxIVwSeWpikLWBVtAFjsRp86De4bw8awK0aPGGAOh73WyhbWPy6+PWoztK4gXBZbPKTZ2UxxDxMjghbedt2PopqXzTM4MFhzJM4jijHViT8gOpZj5C5NUHjsbieJsySKMNHhIt/wDlpfvSN4GRrWA3/AMaDuf0f8s5GWSTyWUTyFwTt7tBpBJPQXEh+VYsx4/xuYzvhskiGhNnxkg7g9VuLAeVwSd7LtetntmmOGyuDBYUaBPImHAG1owPhv6kKD5gnzqYxsyZJgIosPEHCRyt4Au0cLOzsbjckXPXbYDpQQMfZTi5u9jc2xLseqxlgo9Bqa1vko+VH7JsTF3sHm2KjYdA5YqfQ6WG30PyrvkzsIYY5gRM6pqACgBm2ItzGt3r7At8zWDE8TKjumiR2Un4F2AGy6jfoTcX8LEmwoKg4onmUphuIsOHQ92HMYANaHzuosy+aFQdibHauTzjh3HZLPHioJNURsYsXFvG6tuFYbgahbum4PgTar/5sWYwNhMREx1x+8bRaMNZD3W1NZlLqRc7lTbpXL9i0pfC4zLsRplGEmaIhhqUoxYaSDfbUr7etBucD8fYbOMO+FxAWOd0ZJIr92RStmaMnrtc6eo9QL1R2AhGXZq0GKGqJZGgnB2DRP3S38pWQeoWrE4/7HHiY4nKy11OvkBrOpBvqhe99uukm/kTsKq7ivPJcZIj4hLYlF5UrW0lypspZLbOB3T56RsKDvMVDjuGcUXivPgpjtf4H8lYj4JQOjdCB47gXdwfxNFmGFXEQq6qSVKuLEMLagD0Yeo2+oIqhu1DNppYcsy43M0cETSp9ozOirGjffC/+pV35cuHyjLYkmkWOOCMBmP2nO7kDqSzFjYXO9BNYnLo3kjlZbvHfSfK43qOk4SwpjaMR2RyzMAzbl4niY7k/YdqpriDtex2MxKw5WjourugIsksnqVIIVfQdLXJ8sOM7Tc+w4vPh9A/alwzoPx2FBdo4ahEgkGsMH1jvbA6ixA2uASSCARsSOjEGTxuMjhQySukaL1d2CqPmTtXzPJ2s5tiDoTERRX8hDGP55Nh+NSuSdnmMzVxJi8yhceIWcYqQeYAVii/RvpQdJxz2xhr4bKlaWV+7zwpNidrRJa7N6kW8galuyTs4bBk4zGd7FyAkAnVyw3xEnxkbxPhcjxNdPwdwBg8uF4I9UtrGaTvSHzAPRR6KB63rqaBSlKBWLE4dZEZHUMjAqysAVIOxBB6g1lpQUVxl2Qz4aX2rKGbunUIQ2mVD48t794Wv3Sb+HevUbk3azJAxhzPApKw2djGsc32vjRl0se+/wCz8beZr6HqNzrIMNi104mCOUDprUEj5N1H0NBxXD/ank+gKsrQamLaZUe+piWYlxqUb/esNgKnG4xyhgb4rBkHqC0e+5PQ+pJ+prnsy7EMtkN4+fD6JJqH+cMfzqKbsBw19sXPb91KDqsTx7koZVbEYcljYWQsveJvdghVQSzXJIHeN/GurwWBiSzRou+4YWOxAsFPgtgAANrAVUWbdgcXJb2bEyc4brzdPLP3TpW6/Pf5VznBvHWMyWf2LMI5OQPsNu8YP2o2vZk67A28iN7h5/SFwkyZhG7yO0EiXiUnuoVsJFUdB9lr/e9KuzgHKsJBgYfY1tFIiyaju7lgDqdvFvD0tYWAtXN9qmWxZpk5nwzLKYhz4mXe4Ue8Xzvo1d3rqUCo39HriDnYJ8Kx7+Ga6/8ALe5H4Nq+QK0Ev22ZHLiMvEkAJlwsgmAG5IAIew8wCG/hrf4XzLC5xBDiTZ2RGSSA2Kq8i6ZAykd4FdQBOxDHa/TsjVG8PHDR8QY7FxuuGwWEBEpDFUeRu7pK+ILiQhR4oLDegu9oVJBKgkdDYXrUiyiIG5QO2pm1MAWu5729thawt5AVWg7VcZiJHbLstkxGGQ6eYdQZj5gAEAem56E2vavT8W8QT93D5WsJO2uVunr3mT+hoO14pznC5bA+KkVFbTpUAAPIwHcjHieg+QHkK5rsQyiVMJLi5xaXGyma1rd3fSbepLsPQiucxHDMUMq4viLHLiJusWFXUy9egjUXYdLqFC36kipzEdrQ/wADATMPDmvHD+Q1EfhXVaWt+MbcWvWv5TpZ1RuY4PDJqxMsUWqJS5lKKXUKLk6iL7AVwmF7W/8A7+AmUecUkc35HQa6jB53gs1w80MUoYSRskke6SqGUqbowDDr1talqWr+UaK3rb8Z2+bsDxaozV8xnjaVtbSxx3AGvpCGPgqC3S57g+db+JXHZwzYzGzCHCxfFM4IhjF/gijG7udhYXJNrnpVi8PdhEMU+vFYgzxqe7EqcsN5azqJt6C3zqIzzDHOs3GXQe6wGBurBBpUaTpchbadRa6L1AAJHUiuXaD4ZxOKm1YfIsM0MfSXFvp5zeskx7sY8RGm+2166zL+wsyHmY/GySSH4uXub+PvZLlv5RXYxZo2BLYTDYBuXFblqmu7LddTk6LG9z3gWN7arb2zS8R4xmREwtv7wiO6lpAqc2HmBhoGluW8hNyANHUk0EInYbloFr4gnz5i3/JLVEZl2Cw/FhcXLG4NxzAr7+Fiukj571Zr5hOA5bD6QHCqQ5k1KWILlUTULCxsL9fAAmtP+3cQWCjCPuSpJDhRaMG+rT013TyPUE9KCqv7dzvI2Htg9rwlwNZYuPpNbWh6WDi22wq3uE+KMPmEAmw7XHRkOzo37LDwPr0PhUbmGbznuvhdUZQq6MGKszCPQLlLEMxeMAA9QWsBVZZ/l7cO5pFi8Pq9hxB0yR3J0/tx+tvjQ9diPAkhfNK8xuGAYG4IuCPEHoa9UClKUClKUClKUCoXinhfDZhCYsTGGH2XGzof2kbwP5HxBqapQUBNlmY8NzNLD/ecA57676bdO+N+W/hrFwdr/s1C9mmaRxcQIcJfkYgsgUizKjjXoI80YLuLg6PWvovO8xhw8EkuIZVhRe+W3Fjta3iTewHiTaqMbMAJ2my7Cw4AN8MmgPiCD1srXjhBHgoJ671JjxWyTqsOMmSuON2lfOYBzFJyrCTQ2i/TVY6b+l7VSXA3YzM515mxWPVq9mV9Rdv23dTYfQ6jfqPHAucZgDqGPxV/UxFf5THauj4f7S54WCZgFeI7e0xrpZPWSMXBX7y2t5VLk6TLSNzCKnVY7zqJWlgsIkUaxxIqIosqKAFA8gBXIdonGZwgWDD6WxUouL7rEnTmsPHfZV8SD4A12DYpBHzNQKadeoG402vqB8rb188e2PipZMU99eIbXY/ZTpDH8lS31JrzpsPdvqfR1WbtU3Hv9MkWD7zSOzSSvu8jnU7H1Pl6DYVn9nqRwsQYetbYwlbMWikajwzO1N/lPlBcitfEYTvLIpZJEN0kQ6XU+YP9QdjXSnB1oY2IAEDrTlF/jPp5OKafKPbu+z3jRsUr4fEaRi4l1XGyzJ0EqjwN9mXwNrbGwrnsrkkTLcbiEfRKcVEJm1IjmIMpkVXkIVWbW4BYgX8R1rSOLfDSR4pPjw7a/wB5P8VPkyXH4VO8K5guUZ1NDIbYPH2kglOyANdoj12A1NGfUKem9Y/VYe1fUemn0ubu03PtPZOmaz4dpo5ZgTh5eSHaIa5DiZwmq69eQYyrbLfSdwKmuHspxkeGxmkPFNNieZGZZYeZoKQg65BFMmqysvwN06/ar3iclzC1kxHRprEyv8LSzmNT3TcmNoFDf4fLJF/H1luGzQOUaRViV1AZtLsU90x0sVuxCmZC7nchTbxNZZZ8QcVFhojiJL+/98RNFrMRRtKpLycOoPM5ZOwOkNYk2FYcs9sdIX96SwiIYsgQJqvOJVvdnKXsQCN0tp7xqcxMeKtLpaPqvKt1sHuwYlSBddr2Nr3selaUWEx3QzKB3baQp2Cm/eYEm563HlY9aCLbLMYyQq/Ndx7M+oyR8tWWRXn5i6gWIYXFgRYLa3evy/anhJjlGIbEBwE9nKc10djPzCs7rpJshVlAFx0NlUde6SLMCWGtFtsCwUgkRrpYALexfVqv4W06bG9cdqOZy42XC5NC3MnZw2IcAALa+lWANrqpLta3QW8gFl9nkhbK8EW6+zx/kgA/K1dDWvl+DWGKOJBZI0VFHooAH5CtigUpSgUpSgUpSgUpSgqHtazFpsbFhQfdwIJnXwaRyRHf91QxHq9RuCw4IF+tbfHeGKZzIW6TQROp/cLIw+h0/wAwrcy7DitbppiuGNM7LWbZp21DgBUXmWGFrAf9+Vdk2G26VDZlBUuPJ5cZMUTVrcN5u4ybNMISf7tA7RHxEUqPZb/dYOB6EVDZbhwFUDoAB+W1dD2fZR7Sc0X7EkK4a/hqKyFvwDp+NQHDshaJNQIYDS4PUOh0yA+twag6ea1y3rDvNWbY6TZM4bD1JRYc1+YOOpKKK9SXu9rXwjpMOajcTh66OWO1RuMjpS5avhymYQbH5Gu3wfCUOaZDgo5+66YdOVKPijIQC/qpAF18fQgEcVxDIVibSLsRZR4lm7qAfNiK7nj3H/2XkCwq3vOSmFQ9DqKaXb5hQ5+dqr9fbfGHfR11ylzvYbxTi5ZpcE7ifDwKSs5vqUBtKKD1ZW3IDbgA77AVbuPzGGBQ00scSk6QXZUBJ6AEnrVB8EcX4bJcs1WE2NxR18oEWRBtFzGHQWu4XqdY6daksk4Ax2cSjF5vI8cR/VwjuvpO4CoRaNenUFjbfzrPXVzrm0BFxPER58xLf1qIzbj3LsOCZMZDcfZRhI38qXNca3YLl9/12LA8tcX/AMVS+V9juVwkEwvMR0MsjEfVV0qfqKDl807TMZmTnDZNh5BfZsS4AKg7XH2Yx95iT5AGuv7Nuz5MtRpJG5uLl/WzG5tc3KJfe19yTuxF/IDsMFgo4UCRRpGg6IihVHyAFq2KBSlKBSlKBSlKBSlKBSlQ3FPEkOBh5spJJOmONd3kbwVR/U9B40Eb2g8Me2Qq8bKmIgJeJ2+Egjvxuf2GA3PgQD4VwPC2epNqTpJGbOlw1iDY2dSVYX8Qajs5zLFZi396bTFfu4VCeUN7jWesjDbc7DwFfsWWlQAoCgdANgPlatPp8F6x8p1H0oZc9Zn4xv8A13DS92uQ4gzgc9MLGyCeU2UyHREl/tM52P7ouTsPGvBjl6a2/mP/AFrVmy0sCrKGB6gi4P41P2Z18beUXe8+a+FycJ5BHgsMkCHV1Z5D1kdt3kPzP4AAeFV9x7knsWJbFqLYXEMDNYbQzHbmn7km1z4Nv41B5BnuKy5gISZcP9rDOxIA/wCE53Q/d+E+Qrsc17VMG0IWCJ8U8i2aAroVL3DJMzDSPEFRqPpYg1nTjy4ckePP9XYyY8tJ+v4j8BJcCpSGS1V5kU8kLuTZYmN1w6amWL0R3Oq3p08rV1UGex+Jt8wavTS8xuYVYyU9bTM0l6jMc+1YZ89j8Df5A1y3EMsmIK6WsgN2iYEpJY/C+khtJ6WDV7GO8RuIJy09bdNwHk3t2KXFML4XDteMkbTTDYOvmke9j4t8qk+2bgjFZkuG9mZPdF9SM2kHXpswPTbSR9a98M9pcACQYuIYOwCoy74aw2ADADlj0YAetWKjggEG4O4I6EeBFZeWbTeZv7XsfHj8fSuOzzsmgwOmbEaZ8UNwSLxxn7inqR+2d/ICrJpSo3ZSlKBSlKBSlKBSlKBSlKBSlKDBjcUkUbySEKkal2Y9Aqi7H8BVIy4iTHTnGz3Gse5jPSKL7K/vN8THzNugrve1zFf3OPDg29qmSJrGx5Yu8v4qmn+KuVC3Xbx/p4f6Vd6OnnnKt1FvHForH5VtifzFe+VTlVoclPi8c4eRry03kKy8qtDMHPwL9T/pXseZeW+MbaOLxO9l+p/6UwmEv8+tZY8NatqA6WvUs21HhXikzO7MHsJp7Galwtfumo+cpe3VDHBmvJwZqa01+Fac5O3VA4jCbWIvfz6fI1m4X4nny02QNLhb9/D3uyebQk9D46Oh8LGtzFMCRbwrUfD3NeZKVy11d5WbY7bpK68mzWLFQpPA4eNxdWH5gjqCDsQdwRW7VFcN502WYhpdzhZCPaYxc6fAYhVHiPtAdR6iryikDKGUgqQCCDcEEXBB8qxcuKcduMtbFkjJXcPdKUqNIUpSgUpSgUpSgUpSgUpSg4HtcyyV4YMTEpcYV2eRF3bQyFWYDx07G3leuZyadZYwyEMvgRuKuSq04y4bGEnGNwsHunUpikhXvDvakxAjHxWNw1t7Nexsas4M/COM+kOXFynlDW5VOVXjLs2hmF45I3/dYH8R8Q+RFSAjq7yV+KOxPdUn8Pn4VHJh/Dx8T61JZme8q+V2P02X/X8K10GxP/e9S1nwjtG5aZXemis6pX7orrbjTXC1+7+ZrPopops4sFj5mvzRWxopopyOLX0V+adwa2dFClORxYpMMDseh2/Guo7JcxIjmwLklsKwMV+phe5jFz10sHX5BagQt0rxk+M5GaYSW9ln1YaT+Iaov/6KB/FVXqq8qb+ljBPG2vtcNKUrMXSlKUClKUClKUClKUClKUClKUENmvCeCxJ1T4WCRj9oour+YC/51FN2bZf1WKRD9yfEIPwElvyrrqUFFGAQ4zGQq0hSOYIgkdpCFEaG2piT1Zj9amIt1rP2nZA8E5zCFS0Tge1KoJKFRZZwo6rpGlgOlgd97aOSziRCy2IsLEG4PXoa1MF4tjjXuFDJWYyTv9toR00Vs6KaKk2801tFNFbOimimzTW0U0Vs6KaKbNNbRTRWzopops01SLA1z2f4nQqOOsc8Lr8xMlq6DMm0pf1/61pcGZI2Y4lJT/ucDhy/hNIhukaHxRWALN0JAHnXOW9a453+ykTN4iF00pSsloFKUoFKUoFKUoFKUoFKUoFKUoFKUoPwiqy42yGHAzwYyCNYonZosVpuqe8tyZSo7os40k2H6wXqzqw4zCpLG0ciq6OCrKwuCD1BFe1nU7h5MbjStozpOlv4T5jw+tZ9Ne8XwLicPtgpklh8MPidV0H7KTrdrDoAwNrdajXXGxfrMvxHzheGdfmO8Gt9KvRnpP8AitOK0N/TTTUYc+Vf1kGMj/fws4/MIRWJ+LcGvxSlP345U/qgrvuV+3nCfpMaaaahV4ywJ2GIQnyCuT+S1mTiOJv1ceJlPlHhsQ34dy1O5X7OE/SU01+Fa1omxsv6nL5h96d44F+drs/+WpDDcEYub/e8UsKeMWEBDH0M797+VVqOc9IdRitKIy7KIcfmSxSqJYcNCzyrc6OY7KIlcA2J0q7WNWrBAqKERQqqLKqgBQB0AA2ArTyTJYMJEIsPGsadSBuSfFmY7sx8ySakKp3tynaxWNRopSlcvSlKUClKUClKUClKUClKUClKUClKUClKUClKUClKUClKUClKUClKUClKUClKUClKUH//2Q==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s-CO" altLang="es-CO">
                <a:latin typeface="Calibri" pitchFamily="34" charset="0"/>
              </a:endParaRPr>
            </a:p>
          </p:txBody>
        </p:sp>
        <p:sp>
          <p:nvSpPr>
            <p:cNvPr id="28679" name="AutoShape 12" descr="data:image/jpeg;base64,/9j/4AAQSkZJRgABAQAAAQABAAD/2wCEAAkGBxQTERUUExQVFhUWGB4ZFxYYGRcYGBscHBgaHhYXHBgdHCggHx4lHB0XITIiJikrLi8uGB81ODMtNygtLisBCgoKDg0OGxAQGy8lHyY0NDQ3NzcsLzI0NzgsLC4rNDQsLCwsLDQtMiwsLCwsLSssLCwsLCwxLDQsLSwsLyw0LP/AABEIAOEA4AMBIgACEQEDEQH/xAAcAAEAAgMBAQEAAAAAAAAAAAAABQcDBAYCCAH/xABJEAACAQIEAwUFBAcFBgUFAAABAgMAEQQFEiEGEzEHIkFRYRQjMnGBQmKRoQgzUnKCkrEVJEOiwRY0Y3PR8JOys8PTJVODlKP/xAAZAQEAAwEBAAAAAAAAAAAAAAAAAwQFAgH/xAAjEQEAAgIBBAIDAQAAAAAAAAAAAQIDERIEEyExIlEyQbFh/9oADAMBAAIRAxEAPwC8aUpQKUpQKUpQKUrzI4UEsQABckmwAHUk+VB6qD4l4vweBW+JnVCdwnxSH5It2t62tVW8cdrks0vseUKzOx089V1Mx8REvl98+trda/OFOxR5Tz80mcu3eMStqYn/AIkpvc+i/wA1B6zrt7F9ODwpa+waY2ufC0aXP+ao0cU8TYveGCSIfdw6op+TTA/kat/LcpwWBV0wsMSyJHzDGgBmZdwpPWQ3IIBN7kGojEcV4uxZcHKtxEwDRym15USZDoRmuFLNfSLAAgNZrBW5y7ixt7zf+NhR+WuhHFcO/vj/APqy/kNVW/guIZZOb/c51MYjsGBGvXfUFJFiUI3tfqPOtifOXWREGHkIZQS9m0oTa4YhT5+F9+thcgKWTtezbCEDG4QEf8SKSBz8m+H/AC12vDnbVgMQQs2vDOf2+9Hf/mL0+bACum/tuRywbCSGMrbSyPcmzm5ulrG0a2NiC3jUBnfZXgMdEsiwnBzOob3Y06SQDpeL4bgmxsAfWgsHDYhZEDoyujC6spDKR5gjYislfN2JwObcOS60bmYUtuRdoHvtZ06xt0329Cd6uTgDj3D5nFdPdzKLyQMe8PvKftJfx+VwL0HW0pSgUpSgUpSgUpSgUpSgUpSgUpSgUpSgVRPa5xjNjcUMpwF2BcJKUO8j33jv4Iv2j0uDewXe0O0fiH2HLp51PvNOiP8AffuqfpfV/DVf/o9cMgRSZhILvITHETvZQfeN82ba/wB0+dB2vZ3wBBlkIsA+JYe8mtv6onkl/wAbXPp2NKUHBcR5bjP7VXEQq5w/KgSYIwWRws0xKq2obLrR2H2lFgeoOhJFmns0qCPEs5nOmUyqkukxuQ3KE4QAPpWwkCn4tNhY99jc1jilhickNPrCbbdxNTXPht51o56MVzYThiu2rmKx2ILR2JF7myiSxHiR5mg0ZIsxfC4QodM3JX2gGSOP3hRNXXDTA97X00/Xw2sTFPbDCTmsoQiblONXNsmhiyiPUn6y+lV3KnSB094Q4/lJrGHMmvvkl1GiwJKhdXeDahv4AVpQYvFSBmhKsolkHeIDWEsqtYXtsFAGq248qDTkTGk4g6ZlU6GjQMWu4kk1oH52oKy8sXXQBcWBs1SOW+1e3anR0gMcgYFta6w0PJIJc9V5uyovjck2tJZTJNvz2jN9107X779Bc7aOWep3Lb1Iq4PQg/Kg8YnDrIjI6hkYEMrAFSD1BB2Ir587R+DJcmxKY/Lyyw6/DcwsfsN5xtuBf5HqL/RFauaZfHiIZIZV1RyKVYehH9fWghOAOLY8ywizqNLjuyx/sOOo/dPUHyPmDXS186dmmKfKc+kwMjdyV+Q3gCeuHk+twP8A8hr6LoFKUoFKUoFKUoFKUoFKUoFKUoFKVjM6/tL+IoKh/STxRGEwsfg8rMf4EsP/AD1YHZ3hhHlWCUC393jY/N0DN+bGq/8A0kcMWwmFlG4SZlJH30uP/JXedmuNWbKcEym9oEQ/OMaG/NTQdNSlc9HxvgGbSMTHqJAt3h1fQD06a+7foDYHc0Grxxw0+MfDsi4dxDzSY5wxRuZHoXYA9Cb/AEH00+GuD5cLi0mMkbImGSGRzdpJGSNFDd5fdAaTsrkNcXANyZ6binCKCTMABzb91zbkECc7L9gkXrkc7khlWTVmtopDiUI0syMGUKdXe0mOG+ksoVd9yGuSHU5bw+0U/NMuod7u2k8b+JlI/wAv4VEDhGQq6XhjuZiHS+uXnT83RIClgoFlO7XvewtYyuZzxxM/MxyQ82O0au6KF2A1rdgT08CPi6jrWjjysLB5MbpLDWhIZkWMNHqNw20fQFi32lJPW4fkPDct4yNERtKJHWUykawwtGpgQDvHVqGgg3FmBNSnDuUvCXZlij1KiCOG5T3eoczdV7zAgEWNgii561E5eFSx9tbQnMkdNEiNZJRJKWBNwRzFBuNw42IqWzbiSKFSRdyskKMAGsvNmijuXCkalEgfR1I8r3oJulRhz/DhVbmbNf7LbaW0uXFroFbYlrWPWpOg+c+3gez5zDOgsxiilv0uySOB+SJX0WjXAPnXzX+kBjVkzcJf9VDHG1t7Esznbz0utdLP2kZpmTmLKMK0cY25rBWYdOrN7pNvDc+RoLvJt1rTkzeBTZp4gfIyIP8AWqdXshzHF97H5kbn7IMk303ZVH0uKkY+wLCW72JxBPoIx+Wk0FrwYuN/gdG/dYH+hrPVMYrsDQENh8dIjDoXjDfmrKR+dakmTcR5Z3oZ/bIl30XMu3rG/fHyQ0F5UqseC+2CDEuIMYnsuIvp71+WzeVzuhv4N+JO1WdQKUpQKUrge1XtBXLYhHFZsXKPdqdwi9OYw+ewHifQGgmuMONsJlyXxEnfI7kSd6RvkvgPU2FVXN2k5xmbsmV4Yxxg21hQ7D96V/drcW2tf1NbvBHZa0xOPzhmd395yXJva19Ux69PsCwAAB/ZHf8AC/F+ClgjKGLDxu5jgjLRrqCsFBCrst2NgvXp50Far2WZziu9jMw033KmWWUj+EWQfQ16H6PreOPF/wDkE/8Au1bWKDCSb+9rGXVRGrCM8s3N20m177df+lRGMxkgnMBxJDQwI8kltClpDMsfcAIJ1BCR5LbfURQVlmnYXi0iYQ4xJQBflsrx3IGwAuwv4C/nW7+j5xUFMmXTHS2ovAG23/xY/ntqA/fqyskkKOXfFRPGx2Ck2vKEdCpvuGGtrktsygGykmnu17II4p1zPASpZ5AXEbDUk1uYJVt4Mo1n+bcHYPoiuObs+iKaObJblcq/d6e08+/Trq7vyqM7Me02LMEWGZljxYFip2WWw+KP18SvUb22qxKDkP8AYRRK8iYmddXtGhbRERnEsrTFDo1E6hcai1tvrqydneHWJYVxE0SBZYVAMRPInZWkw93RiRqFw3xDURfpbuarbtZzBFDctJWxOHg54dQvLjj5yEF9TKTqeKw0XYaSenUOunyzDzkRiSYGFFGmKeeIBWvoJ5bqG+E7m52r1mmTxy3DSFfcND1BOlipLEtuT3Op9ahJMowWFjMDJOyyAMdPMP8AiSP8UdiDrdzbytTioIkcqxLKWEIkNimlAUMKltfeOpNa2F9lJ2bchvY7h6KaSbTO6PKr69Gg2SaOOJgNSkdcOpB6ghq2pOHQQV5r8syxzaLLs8UsUmzWvZmj3Bv8bWPQDU4bxWHOIlWLmFm1XdiGB5Umhum47x21bsLnfeunoICbhdW1gSyKJRIsoGjvpLIzld1uLFnAI8HPjYjd4gziLB4aTETGyRrc+p+yo9SbAfOs2a5nFhommnkWONfiZjYeg9SegA3NfOXHXF2Iz3GR4XCo3J12ij6F2sbyv5WFz90X9aDz2e5Cc7zWafFAmIEyzWJFyxPLiBG4Gx6eCHpX0ZlnIjJw0AROSq3iQaQgfVo2Atvpb8Ki+AeE48twawIdTnvSyftuep+Q2AHkPO9QnGORTGWXEREuGaIcmPmam5cWIWzlCCLNKjje11F7dQHfVhxWKSNQzsFBZUBP7TuqIPqzKPrXJcJ8LTRQyGeQ86WCGMHmSty9GFijk2V13MqM2pCCbjvVurw5IIDEZg59ogluxnNhDPFIy+9mlNyENrEC56eNB01K4ifJcRGEZysqRrHHylMzcwIuIGt9KmxvJG1rMNUYufhZf3DcNYllj5kij3EcbgMQxssWsMyrqJ1I/e1n4tgNyQy8e9nmGzJCWUR4gDuTqO96Bx9tfQ7jwIri+zLirE4LFnKMyPeB04eQm/7qavtIw+AncHu+QW440AAAFgBYD0HQVVvb7w+JMGuNjuJsKy99bhuWzAdRv3XKsD4d7zoLUpUJwVnXtmAw+I2vJGNdumsd2S38Yapugw4vErHG8jmyIpZifAKLk/gKo/suy5s2zTEZpihqSJxykO4D/wCGvyjQA/MqfOrO7UJSuUY0jryWX6NZT+RNQXYJCq5OhHV5ZGb56tP9FFBYlq4Sfs61RQRe1yaIVA0ae4Ss4mEgXVYNsFJN9htbe/a4nGxx25kiJe5GplW9utrnwrE+awBNZmiCXI1a103AJIve17Am3pQamY8PxzS8xmcHbYaLbfNCfzrHmWRtJK8izFC6xKRY6SImmazaWViG5u4BHwjqCQfP9mYeab2pZNRlg5Y0smlo2uwYEC999mv0qOxeVYOTlr7QAkcbdHTVaWRSGEp3XvRkd0g72oPcPBEQSKNpHZEw3s7AWUtaNo0luPhYJJMu37foK3IeHTzVllkEjrYH3YVSgjkRV03O/vXJPje1gNqyZLg8NExMciMzICSDH8AeRrgKAAmp36bfW992TOMOtrzxC4uO+u40lrjfcaQzfIGgp3tC7GmDHE5Zsb6jh76Sp63hbw330k7eB6ConhbtjxeDbkZhE8wTYlgUxCejavjPT4rHzJr6Aw+JRxdGDWtex6XAIBHgbEGx8xURxTwphMdGRiYUcgHS/wALr8nFmA9L2oNDIO0fLsXYR4lFc/4cp5T38gG2P8JNSWdcMYTGWaeISHQU1BmW6NuVJRhcX3F+h3FjvXzV2e9n75qmIMcyxtBosHUlW16/tA3FtHketTZ7Ls8wn+7sTv1w+I0fXvFDQfROKyyGQgyRRuQLAuisbeVyOlYswyWGa3MQmy6dmdAVP2WCsAwHUA3sdxY189rlXE6basf/AOOW/PWa8/7L8Sy7McaQfB8VYfg0tB9E4TLY43dk1AuSWXW5S5OpiIy2hSSSSVAJJJPWt2vknIOJMdk+Ma4dXBtPBLfS/wC8PPxDjz8QSD9J8FcZ4bMoeZA1nW3Mib40J8x4jyYbH53ACg+3DE4v+05IsRKzRCzwL0QIw2IUbXB1KW6nTW32UwRQZ7hQjFkkg1IzWvqfDkuNttmDr9K7v9IXhznYNMWg7+Haz+sbkC/rpfT9GY1RWSY2WGSPExfFhmVx6DVtf7pY2P7486D7LllCqWYhVUEliQAABckk9ABXCYrLYZJJZYszEa42QlRHMVDOkccYCFZRdlKEnTYm4DfCKn8qzOLNMBrhkdEnjKlka0kTEWYX8HUn+h6VGYTs9ij1aZpgHEqygCEB0mC8xDaPu7rcMtjvuTQMvWPS/wD9VEntEnumWVT3g5uid8i/fjTSlhZUOm7EnbxWV8yRxFjSkjABlR+8dIQG6htm7jb2v3rdNj5yfg2HDyQvzGd4y5UuIwWLRolzZRcqqDceflapaPK4opTNqYMxPxOdN2PQAm3yFBz2XNHIgxAx7AXDsHmay6naTluvN0jukLbpZD4bVlOC0Ah8x76Aa9UjAAFywDKJRa+pF1bNa1jvWb/Z+AhY1xDjTFDGbFLMiiYR6hazauYxt0uiG22+x/ssuhUEsgVH5iDu919JVjcC5BDPsemra1hYJTLcQhHKEqyvGqhyGBbde6zAHbVYn1qA7V5lXJ8YWtYxaRfzZgF/Mip3KssSAOE6Owa1gALRpGAAPCyCqj7ceIjiZYcpwvfkeRTLb9o/q4z8r6z5WX1oOv7DlP8AYuGv4mW3y5z/AOt67yo7h3KlwuFhw67iKNUv5kDdvqbn61I0EVxVlhxOCxGHHWWJ0UnoGKnSfxtVX/o7Z57qfAyXWSNzIqnY6TZZFt17rAX/AH6uWqH7V+HZ8sxy5tgtlL6pLC4SRtm1AfYkuQfUkfaFBafGTQwqmImjZl1pFIwcqEjeRbO46FVfQfS5rlMHmuCIwkQwrhZ2SRAJSWRniMeH5lt1V4o1G5F9XRu9UnkfEeGz7BNEJDE7ADEQgrr03GtQSN0bprG4v4GtjF4/KlxBLxgTQW73Jl25Ql0aWC2JCxT2sTsjjwoMfDma4bFIzDDvpw+GRXLPcglHD4c3IBdVG5JHxiv0Php4cTJGkgeOF21PJG9yYtGruSNvpRBc+Cj1qVyrHYOMNy1VBiJ3uFRiJJCVDu1lsL3Xc7VknznBqJEYWBvG3unUN3jGVB0gNdgwFvInpvQc8uKhQYjnIHVpHVkDsDokhhadwgB1G8zXO1gQLjYHI+NwwIUROJCxQqHZAJA0yWOhd9QjnctpNwq7G4qSebLpCboPicHUjpcqNL3JAuPcWHmYgR0vWfB4jBTu6KqlpikxIVwSeWpikLWBVtAFjsRp86De4bw8awK0aPGGAOh73WyhbWPy6+PWoztK4gXBZbPKTZ2UxxDxMjghbedt2PopqXzTM4MFhzJM4jijHViT8gOpZj5C5NUHjsbieJsySKMNHhIt/wDlpfvSN4GRrWA3/AMaDuf0f8s5GWSTyWUTyFwTt7tBpBJPQXEh+VYsx4/xuYzvhskiGhNnxkg7g9VuLAeVwSd7LtetntmmOGyuDBYUaBPImHAG1owPhv6kKD5gnzqYxsyZJgIosPEHCRyt4Au0cLOzsbjckXPXbYDpQQMfZTi5u9jc2xLseqxlgo9Bqa1vko+VH7JsTF3sHm2KjYdA5YqfQ6WG30PyrvkzsIYY5gRM6pqACgBm2ItzGt3r7At8zWDE8TKjumiR2Un4F2AGy6jfoTcX8LEmwoKg4onmUphuIsOHQ92HMYANaHzuosy+aFQdibHauTzjh3HZLPHioJNURsYsXFvG6tuFYbgahbum4PgTar/5sWYwNhMREx1x+8bRaMNZD3W1NZlLqRc7lTbpXL9i0pfC4zLsRplGEmaIhhqUoxYaSDfbUr7etBucD8fYbOMO+FxAWOd0ZJIr92RStmaMnrtc6eo9QL1R2AhGXZq0GKGqJZGgnB2DRP3S38pWQeoWrE4/7HHiY4nKy11OvkBrOpBvqhe99uukm/kTsKq7ivPJcZIj4hLYlF5UrW0lypspZLbOB3T56RsKDvMVDjuGcUXivPgpjtf4H8lYj4JQOjdCB47gXdwfxNFmGFXEQq6qSVKuLEMLagD0Yeo2+oIqhu1DNppYcsy43M0cETSp9ozOirGjffC/+pV35cuHyjLYkmkWOOCMBmP2nO7kDqSzFjYXO9BNYnLo3kjlZbvHfSfK43qOk4SwpjaMR2RyzMAzbl4niY7k/YdqpriDtex2MxKw5WjourugIsksnqVIIVfQdLXJ8sOM7Tc+w4vPh9A/alwzoPx2FBdo4ahEgkGsMH1jvbA6ixA2uASSCARsSOjEGTxuMjhQySukaL1d2CqPmTtXzPJ2s5tiDoTERRX8hDGP55Nh+NSuSdnmMzVxJi8yhceIWcYqQeYAVii/RvpQdJxz2xhr4bKlaWV+7zwpNidrRJa7N6kW8galuyTs4bBk4zGd7FyAkAnVyw3xEnxkbxPhcjxNdPwdwBg8uF4I9UtrGaTvSHzAPRR6KB63rqaBSlKBWLE4dZEZHUMjAqysAVIOxBB6g1lpQUVxl2Qz4aX2rKGbunUIQ2mVD48t794Wv3Sb+HevUbk3azJAxhzPApKw2djGsc32vjRl0se+/wCz8beZr6HqNzrIMNi104mCOUDprUEj5N1H0NBxXD/ank+gKsrQamLaZUe+piWYlxqUb/esNgKnG4xyhgb4rBkHqC0e+5PQ+pJ+prnsy7EMtkN4+fD6JJqH+cMfzqKbsBw19sXPb91KDqsTx7koZVbEYcljYWQsveJvdghVQSzXJIHeN/GurwWBiSzRou+4YWOxAsFPgtgAANrAVUWbdgcXJb2bEyc4brzdPLP3TpW6/Pf5VznBvHWMyWf2LMI5OQPsNu8YP2o2vZk67A28iN7h5/SFwkyZhG7yO0EiXiUnuoVsJFUdB9lr/e9KuzgHKsJBgYfY1tFIiyaju7lgDqdvFvD0tYWAtXN9qmWxZpk5nwzLKYhz4mXe4Ue8Xzvo1d3rqUCo39HriDnYJ8Kx7+Ga6/8ALe5H4Nq+QK0Ev22ZHLiMvEkAJlwsgmAG5IAIew8wCG/hrf4XzLC5xBDiTZ2RGSSA2Kq8i6ZAykd4FdQBOxDHa/TsjVG8PHDR8QY7FxuuGwWEBEpDFUeRu7pK+ILiQhR4oLDegu9oVJBKgkdDYXrUiyiIG5QO2pm1MAWu5729thawt5AVWg7VcZiJHbLstkxGGQ6eYdQZj5gAEAem56E2vavT8W8QT93D5WsJO2uVunr3mT+hoO14pznC5bA+KkVFbTpUAAPIwHcjHieg+QHkK5rsQyiVMJLi5xaXGyma1rd3fSbepLsPQiucxHDMUMq4viLHLiJusWFXUy9egjUXYdLqFC36kipzEdrQ/wADATMPDmvHD+Q1EfhXVaWt+MbcWvWv5TpZ1RuY4PDJqxMsUWqJS5lKKXUKLk6iL7AVwmF7W/8A7+AmUecUkc35HQa6jB53gs1w80MUoYSRskke6SqGUqbowDDr1talqWr+UaK3rb8Z2+bsDxaozV8xnjaVtbSxx3AGvpCGPgqC3S57g+db+JXHZwzYzGzCHCxfFM4IhjF/gijG7udhYXJNrnpVi8PdhEMU+vFYgzxqe7EqcsN5azqJt6C3zqIzzDHOs3GXQe6wGBurBBpUaTpchbadRa6L1AAJHUiuXaD4ZxOKm1YfIsM0MfSXFvp5zeskx7sY8RGm+2166zL+wsyHmY/GySSH4uXub+PvZLlv5RXYxZo2BLYTDYBuXFblqmu7LddTk6LG9z3gWN7arb2zS8R4xmREwtv7wiO6lpAqc2HmBhoGluW8hNyANHUk0EInYbloFr4gnz5i3/JLVEZl2Cw/FhcXLG4NxzAr7+Fiukj571Zr5hOA5bD6QHCqQ5k1KWILlUTULCxsL9fAAmtP+3cQWCjCPuSpJDhRaMG+rT013TyPUE9KCqv7dzvI2Htg9rwlwNZYuPpNbWh6WDi22wq3uE+KMPmEAmw7XHRkOzo37LDwPr0PhUbmGbznuvhdUZQq6MGKszCPQLlLEMxeMAA9QWsBVZZ/l7cO5pFi8Pq9hxB0yR3J0/tx+tvjQ9diPAkhfNK8xuGAYG4IuCPEHoa9UClKUClKUClKUCoXinhfDZhCYsTGGH2XGzof2kbwP5HxBqapQUBNlmY8NzNLD/ecA57676bdO+N+W/hrFwdr/s1C9mmaRxcQIcJfkYgsgUizKjjXoI80YLuLg6PWvovO8xhw8EkuIZVhRe+W3Fjta3iTewHiTaqMbMAJ2my7Cw4AN8MmgPiCD1srXjhBHgoJ671JjxWyTqsOMmSuON2lfOYBzFJyrCTQ2i/TVY6b+l7VSXA3YzM515mxWPVq9mV9Rdv23dTYfQ6jfqPHAucZgDqGPxV/UxFf5THauj4f7S54WCZgFeI7e0xrpZPWSMXBX7y2t5VLk6TLSNzCKnVY7zqJWlgsIkUaxxIqIosqKAFA8gBXIdonGZwgWDD6WxUouL7rEnTmsPHfZV8SD4A12DYpBHzNQKadeoG402vqB8rb188e2PipZMU99eIbXY/ZTpDH8lS31JrzpsPdvqfR1WbtU3Hv9MkWD7zSOzSSvu8jnU7H1Pl6DYVn9nqRwsQYetbYwlbMWikajwzO1N/lPlBcitfEYTvLIpZJEN0kQ6XU+YP9QdjXSnB1oY2IAEDrTlF/jPp5OKafKPbu+z3jRsUr4fEaRi4l1XGyzJ0EqjwN9mXwNrbGwrnsrkkTLcbiEfRKcVEJm1IjmIMpkVXkIVWbW4BYgX8R1rSOLfDSR4pPjw7a/wB5P8VPkyXH4VO8K5guUZ1NDIbYPH2kglOyANdoj12A1NGfUKem9Y/VYe1fUemn0ubu03PtPZOmaz4dpo5ZgTh5eSHaIa5DiZwmq69eQYyrbLfSdwKmuHspxkeGxmkPFNNieZGZZYeZoKQg65BFMmqysvwN06/ar3iclzC1kxHRprEyv8LSzmNT3TcmNoFDf4fLJF/H1luGzQOUaRViV1AZtLsU90x0sVuxCmZC7nchTbxNZZZ8QcVFhojiJL+/98RNFrMRRtKpLycOoPM5ZOwOkNYk2FYcs9sdIX96SwiIYsgQJqvOJVvdnKXsQCN0tp7xqcxMeKtLpaPqvKt1sHuwYlSBddr2Nr3selaUWEx3QzKB3baQp2Cm/eYEm563HlY9aCLbLMYyQq/Ndx7M+oyR8tWWRXn5i6gWIYXFgRYLa3evy/anhJjlGIbEBwE9nKc10djPzCs7rpJshVlAFx0NlUde6SLMCWGtFtsCwUgkRrpYALexfVqv4W06bG9cdqOZy42XC5NC3MnZw2IcAALa+lWANrqpLta3QW8gFl9nkhbK8EW6+zx/kgA/K1dDWvl+DWGKOJBZI0VFHooAH5CtigUpSgUpSgUpSgUpSgqHtazFpsbFhQfdwIJnXwaRyRHf91QxHq9RuCw4IF+tbfHeGKZzIW6TQROp/cLIw+h0/wAwrcy7DitbppiuGNM7LWbZp21DgBUXmWGFrAf9+Vdk2G26VDZlBUuPJ5cZMUTVrcN5u4ybNMISf7tA7RHxEUqPZb/dYOB6EVDZbhwFUDoAB+W1dD2fZR7Sc0X7EkK4a/hqKyFvwDp+NQHDshaJNQIYDS4PUOh0yA+twag6ea1y3rDvNWbY6TZM4bD1JRYc1+YOOpKKK9SXu9rXwjpMOajcTh66OWO1RuMjpS5avhymYQbH5Gu3wfCUOaZDgo5+66YdOVKPijIQC/qpAF18fQgEcVxDIVibSLsRZR4lm7qAfNiK7nj3H/2XkCwq3vOSmFQ9DqKaXb5hQ5+dqr9fbfGHfR11ylzvYbxTi5ZpcE7ifDwKSs5vqUBtKKD1ZW3IDbgA77AVbuPzGGBQ00scSk6QXZUBJ6AEnrVB8EcX4bJcs1WE2NxR18oEWRBtFzGHQWu4XqdY6daksk4Ax2cSjF5vI8cR/VwjuvpO4CoRaNenUFjbfzrPXVzrm0BFxPER58xLf1qIzbj3LsOCZMZDcfZRhI38qXNca3YLl9/12LA8tcX/AMVS+V9juVwkEwvMR0MsjEfVV0qfqKDl807TMZmTnDZNh5BfZsS4AKg7XH2Yx95iT5AGuv7Nuz5MtRpJG5uLl/WzG5tc3KJfe19yTuxF/IDsMFgo4UCRRpGg6IihVHyAFq2KBSlKBSlKBSlKBSlKBSlQ3FPEkOBh5spJJOmONd3kbwVR/U9B40Eb2g8Me2Qq8bKmIgJeJ2+Egjvxuf2GA3PgQD4VwPC2epNqTpJGbOlw1iDY2dSVYX8Qajs5zLFZi396bTFfu4VCeUN7jWesjDbc7DwFfsWWlQAoCgdANgPlatPp8F6x8p1H0oZc9Zn4xv8A13DS92uQ4gzgc9MLGyCeU2UyHREl/tM52P7ouTsPGvBjl6a2/mP/AFrVmy0sCrKGB6gi4P41P2Z18beUXe8+a+FycJ5BHgsMkCHV1Z5D1kdt3kPzP4AAeFV9x7knsWJbFqLYXEMDNYbQzHbmn7km1z4Nv41B5BnuKy5gISZcP9rDOxIA/wCE53Q/d+E+Qrsc17VMG0IWCJ8U8i2aAroVL3DJMzDSPEFRqPpYg1nTjy4ckePP9XYyY8tJ+v4j8BJcCpSGS1V5kU8kLuTZYmN1w6amWL0R3Oq3p08rV1UGex+Jt8wavTS8xuYVYyU9bTM0l6jMc+1YZ89j8Df5A1y3EMsmIK6WsgN2iYEpJY/C+khtJ6WDV7GO8RuIJy09bdNwHk3t2KXFML4XDteMkbTTDYOvmke9j4t8qk+2bgjFZkuG9mZPdF9SM2kHXpswPTbSR9a98M9pcACQYuIYOwCoy74aw2ADADlj0YAetWKjggEG4O4I6EeBFZeWbTeZv7XsfHj8fSuOzzsmgwOmbEaZ8UNwSLxxn7inqR+2d/ICrJpSo3ZSlKBSlKBSlKBSlKBSlKBSlKDBjcUkUbySEKkal2Y9Aqi7H8BVIy4iTHTnGz3Gse5jPSKL7K/vN8THzNugrve1zFf3OPDg29qmSJrGx5Yu8v4qmn+KuVC3Xbx/p4f6Vd6OnnnKt1FvHForH5VtifzFe+VTlVoclPi8c4eRry03kKy8qtDMHPwL9T/pXseZeW+MbaOLxO9l+p/6UwmEv8+tZY8NatqA6WvUs21HhXikzO7MHsJp7Galwtfumo+cpe3VDHBmvJwZqa01+Fac5O3VA4jCbWIvfz6fI1m4X4nny02QNLhb9/D3uyebQk9D46Oh8LGtzFMCRbwrUfD3NeZKVy11d5WbY7bpK68mzWLFQpPA4eNxdWH5gjqCDsQdwRW7VFcN502WYhpdzhZCPaYxc6fAYhVHiPtAdR6iryikDKGUgqQCCDcEEXBB8qxcuKcduMtbFkjJXcPdKUqNIUpSgUpSgUpSgUpSgUpSg4HtcyyV4YMTEpcYV2eRF3bQyFWYDx07G3leuZyadZYwyEMvgRuKuSq04y4bGEnGNwsHunUpikhXvDvakxAjHxWNw1t7Nexsas4M/COM+kOXFynlDW5VOVXjLs2hmF45I3/dYH8R8Q+RFSAjq7yV+KOxPdUn8Pn4VHJh/Dx8T61JZme8q+V2P02X/X8K10GxP/e9S1nwjtG5aZXemis6pX7orrbjTXC1+7+ZrPopops4sFj5mvzRWxopopyOLX0V+adwa2dFClORxYpMMDseh2/Guo7JcxIjmwLklsKwMV+phe5jFz10sHX5BagQt0rxk+M5GaYSW9ln1YaT+Iaov/6KB/FVXqq8qb+ljBPG2vtcNKUrMXSlKUClKUClKUClKUClKUClKUENmvCeCxJ1T4WCRj9oour+YC/51FN2bZf1WKRD9yfEIPwElvyrrqUFFGAQ4zGQq0hSOYIgkdpCFEaG2piT1Zj9amIt1rP2nZA8E5zCFS0Tge1KoJKFRZZwo6rpGlgOlgd97aOSziRCy2IsLEG4PXoa1MF4tjjXuFDJWYyTv9toR00Vs6KaKk2801tFNFbOimimzTW0U0Vs6KaKbNNbRTRWzopops01SLA1z2f4nQqOOsc8Lr8xMlq6DMm0pf1/61pcGZI2Y4lJT/ucDhy/hNIhukaHxRWALN0JAHnXOW9a453+ykTN4iF00pSsloFKUoFKUoFKUoFKUoFKUoFKUoFKUoPwiqy42yGHAzwYyCNYonZosVpuqe8tyZSo7os40k2H6wXqzqw4zCpLG0ciq6OCrKwuCD1BFe1nU7h5MbjStozpOlv4T5jw+tZ9Ne8XwLicPtgpklh8MPidV0H7KTrdrDoAwNrdajXXGxfrMvxHzheGdfmO8Gt9KvRnpP8AitOK0N/TTTUYc+Vf1kGMj/fws4/MIRWJ+LcGvxSlP345U/qgrvuV+3nCfpMaaaahV4ywJ2GIQnyCuT+S1mTiOJv1ceJlPlHhsQ34dy1O5X7OE/SU01+Fa1omxsv6nL5h96d44F+drs/+WpDDcEYub/e8UsKeMWEBDH0M797+VVqOc9IdRitKIy7KIcfmSxSqJYcNCzyrc6OY7KIlcA2J0q7WNWrBAqKERQqqLKqgBQB0AA2ArTyTJYMJEIsPGsadSBuSfFmY7sx8ySakKp3tynaxWNRopSlcvSlKUClKUClKUClKUClKUClKUClKUClKUClKUClKUClKUClKUClKUClKUClKUClKUH//2Q==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s-CO" altLang="es-CO">
                <a:latin typeface="Calibri" pitchFamily="34" charset="0"/>
              </a:endParaRPr>
            </a:p>
          </p:txBody>
        </p:sp>
        <p:sp>
          <p:nvSpPr>
            <p:cNvPr id="28680" name="AutoShape 14" descr="data:image/jpeg;base64,/9j/4AAQSkZJRgABAQAAAQABAAD/2wCEAAkGBxQTERUUExQVFhUWGB4ZFxYYGRcYGBscHBgaHhYXHBgdHCggHx4lHB0XITIiJikrLi8uGB81ODMtNygtLisBCgoKDg0OGxAQGy8lHyY0NDQ3NzcsLzI0NzgsLC4rNDQsLCwsLDQtMiwsLCwsLSssLCwsLCwxLDQsLSwsLyw0LP/AABEIAOEA4AMBIgACEQEDEQH/xAAcAAEAAgMBAQEAAAAAAAAAAAAABQcDBAYCCAH/xABJEAACAQIEAwUFBAcFBgUFAAABAgMAEQQFEiEGEzEHIkFRYRQjMnGBQmKRoQgzUnKCkrEVJEOiwRY0Y3PR8JOys8PTJVODlKP/xAAZAQEAAwEBAAAAAAAAAAAAAAAAAwQFAgH/xAAjEQEAAgIBBAIDAQAAAAAAAAAAAQIDERIEEyExIlEyQbFh/9oADAMBAAIRAxEAPwC8aUpQKUpQKUpQKUrzI4UEsQABckmwAHUk+VB6qD4l4vweBW+JnVCdwnxSH5It2t62tVW8cdrks0vseUKzOx089V1Mx8REvl98+trda/OFOxR5Tz80mcu3eMStqYn/AIkpvc+i/wA1B6zrt7F9ODwpa+waY2ufC0aXP+ao0cU8TYveGCSIfdw6op+TTA/kat/LcpwWBV0wsMSyJHzDGgBmZdwpPWQ3IIBN7kGojEcV4uxZcHKtxEwDRym15USZDoRmuFLNfSLAAgNZrBW5y7ixt7zf+NhR+WuhHFcO/vj/APqy/kNVW/guIZZOb/c51MYjsGBGvXfUFJFiUI3tfqPOtifOXWREGHkIZQS9m0oTa4YhT5+F9+thcgKWTtezbCEDG4QEf8SKSBz8m+H/AC12vDnbVgMQQs2vDOf2+9Hf/mL0+bACum/tuRywbCSGMrbSyPcmzm5ulrG0a2NiC3jUBnfZXgMdEsiwnBzOob3Y06SQDpeL4bgmxsAfWgsHDYhZEDoyujC6spDKR5gjYislfN2JwObcOS60bmYUtuRdoHvtZ06xt0329Cd6uTgDj3D5nFdPdzKLyQMe8PvKftJfx+VwL0HW0pSgUpSgUpSgUpSgUpSgUpSgUpSgUpSgVRPa5xjNjcUMpwF2BcJKUO8j33jv4Iv2j0uDewXe0O0fiH2HLp51PvNOiP8AffuqfpfV/DVf/o9cMgRSZhILvITHETvZQfeN82ba/wB0+dB2vZ3wBBlkIsA+JYe8mtv6onkl/wAbXPp2NKUHBcR5bjP7VXEQq5w/KgSYIwWRws0xKq2obLrR2H2lFgeoOhJFmns0qCPEs5nOmUyqkukxuQ3KE4QAPpWwkCn4tNhY99jc1jilhickNPrCbbdxNTXPht51o56MVzYThiu2rmKx2ILR2JF7myiSxHiR5mg0ZIsxfC4QodM3JX2gGSOP3hRNXXDTA97X00/Xw2sTFPbDCTmsoQiblONXNsmhiyiPUn6y+lV3KnSB094Q4/lJrGHMmvvkl1GiwJKhdXeDahv4AVpQYvFSBmhKsolkHeIDWEsqtYXtsFAGq248qDTkTGk4g6ZlU6GjQMWu4kk1oH52oKy8sXXQBcWBs1SOW+1e3anR0gMcgYFta6w0PJIJc9V5uyovjck2tJZTJNvz2jN9107X779Bc7aOWep3Lb1Iq4PQg/Kg8YnDrIjI6hkYEMrAFSD1BB2Ir587R+DJcmxKY/Lyyw6/DcwsfsN5xtuBf5HqL/RFauaZfHiIZIZV1RyKVYehH9fWghOAOLY8ywizqNLjuyx/sOOo/dPUHyPmDXS186dmmKfKc+kwMjdyV+Q3gCeuHk+twP8A8hr6LoFKUoFKUoFKUoFKUoFKUoFKUoFKVjM6/tL+IoKh/STxRGEwsfg8rMf4EsP/AD1YHZ3hhHlWCUC393jY/N0DN+bGq/8A0kcMWwmFlG4SZlJH30uP/JXedmuNWbKcEym9oEQ/OMaG/NTQdNSlc9HxvgGbSMTHqJAt3h1fQD06a+7foDYHc0Grxxw0+MfDsi4dxDzSY5wxRuZHoXYA9Cb/AEH00+GuD5cLi0mMkbImGSGRzdpJGSNFDd5fdAaTsrkNcXANyZ6binCKCTMABzb91zbkECc7L9gkXrkc7khlWTVmtopDiUI0syMGUKdXe0mOG+ksoVd9yGuSHU5bw+0U/NMuod7u2k8b+JlI/wAv4VEDhGQq6XhjuZiHS+uXnT83RIClgoFlO7XvewtYyuZzxxM/MxyQ82O0au6KF2A1rdgT08CPi6jrWjjysLB5MbpLDWhIZkWMNHqNw20fQFi32lJPW4fkPDct4yNERtKJHWUykawwtGpgQDvHVqGgg3FmBNSnDuUvCXZlij1KiCOG5T3eoczdV7zAgEWNgii561E5eFSx9tbQnMkdNEiNZJRJKWBNwRzFBuNw42IqWzbiSKFSRdyskKMAGsvNmijuXCkalEgfR1I8r3oJulRhz/DhVbmbNf7LbaW0uXFroFbYlrWPWpOg+c+3gez5zDOgsxiilv0uySOB+SJX0WjXAPnXzX+kBjVkzcJf9VDHG1t7Esznbz0utdLP2kZpmTmLKMK0cY25rBWYdOrN7pNvDc+RoLvJt1rTkzeBTZp4gfIyIP8AWqdXshzHF97H5kbn7IMk303ZVH0uKkY+wLCW72JxBPoIx+Wk0FrwYuN/gdG/dYH+hrPVMYrsDQENh8dIjDoXjDfmrKR+dakmTcR5Z3oZ/bIl30XMu3rG/fHyQ0F5UqseC+2CDEuIMYnsuIvp71+WzeVzuhv4N+JO1WdQKUpQKUrge1XtBXLYhHFZsXKPdqdwi9OYw+ewHifQGgmuMONsJlyXxEnfI7kSd6RvkvgPU2FVXN2k5xmbsmV4Yxxg21hQ7D96V/drcW2tf1NbvBHZa0xOPzhmd395yXJva19Ux69PsCwAAB/ZHf8AC/F+ClgjKGLDxu5jgjLRrqCsFBCrst2NgvXp50Far2WZziu9jMw033KmWWUj+EWQfQ16H6PreOPF/wDkE/8Au1bWKDCSb+9rGXVRGrCM8s3N20m177df+lRGMxkgnMBxJDQwI8kltClpDMsfcAIJ1BCR5LbfURQVlmnYXi0iYQ4xJQBflsrx3IGwAuwv4C/nW7+j5xUFMmXTHS2ovAG23/xY/ntqA/fqyskkKOXfFRPGx2Ck2vKEdCpvuGGtrktsygGykmnu17II4p1zPASpZ5AXEbDUk1uYJVt4Mo1n+bcHYPoiuObs+iKaObJblcq/d6e08+/Trq7vyqM7Me02LMEWGZljxYFip2WWw+KP18SvUb22qxKDkP8AYRRK8iYmddXtGhbRERnEsrTFDo1E6hcai1tvrqydneHWJYVxE0SBZYVAMRPInZWkw93RiRqFw3xDURfpbuarbtZzBFDctJWxOHg54dQvLjj5yEF9TKTqeKw0XYaSenUOunyzDzkRiSYGFFGmKeeIBWvoJ5bqG+E7m52r1mmTxy3DSFfcND1BOlipLEtuT3Op9ahJMowWFjMDJOyyAMdPMP8AiSP8UdiDrdzbytTioIkcqxLKWEIkNimlAUMKltfeOpNa2F9lJ2bchvY7h6KaSbTO6PKr69Gg2SaOOJgNSkdcOpB6ghq2pOHQQV5r8syxzaLLs8UsUmzWvZmj3Bv8bWPQDU4bxWHOIlWLmFm1XdiGB5Umhum47x21bsLnfeunoICbhdW1gSyKJRIsoGjvpLIzld1uLFnAI8HPjYjd4gziLB4aTETGyRrc+p+yo9SbAfOs2a5nFhommnkWONfiZjYeg9SegA3NfOXHXF2Iz3GR4XCo3J12ij6F2sbyv5WFz90X9aDz2e5Cc7zWafFAmIEyzWJFyxPLiBG4Gx6eCHpX0ZlnIjJw0AROSq3iQaQgfVo2Atvpb8Ki+AeE48twawIdTnvSyftuep+Q2AHkPO9QnGORTGWXEREuGaIcmPmam5cWIWzlCCLNKjje11F7dQHfVhxWKSNQzsFBZUBP7TuqIPqzKPrXJcJ8LTRQyGeQ86WCGMHmSty9GFijk2V13MqM2pCCbjvVurw5IIDEZg59ogluxnNhDPFIy+9mlNyENrEC56eNB01K4ifJcRGEZysqRrHHylMzcwIuIGt9KmxvJG1rMNUYufhZf3DcNYllj5kij3EcbgMQxssWsMyrqJ1I/e1n4tgNyQy8e9nmGzJCWUR4gDuTqO96Bx9tfQ7jwIri+zLirE4LFnKMyPeB04eQm/7qavtIw+AncHu+QW440AAAFgBYD0HQVVvb7w+JMGuNjuJsKy99bhuWzAdRv3XKsD4d7zoLUpUJwVnXtmAw+I2vJGNdumsd2S38Yapugw4vErHG8jmyIpZifAKLk/gKo/suy5s2zTEZpihqSJxykO4D/wCGvyjQA/MqfOrO7UJSuUY0jryWX6NZT+RNQXYJCq5OhHV5ZGb56tP9FFBYlq4Sfs61RQRe1yaIVA0ae4Ss4mEgXVYNsFJN9htbe/a4nGxx25kiJe5GplW9utrnwrE+awBNZmiCXI1a103AJIve17Am3pQamY8PxzS8xmcHbYaLbfNCfzrHmWRtJK8izFC6xKRY6SImmazaWViG5u4BHwjqCQfP9mYeab2pZNRlg5Y0smlo2uwYEC999mv0qOxeVYOTlr7QAkcbdHTVaWRSGEp3XvRkd0g72oPcPBEQSKNpHZEw3s7AWUtaNo0luPhYJJMu37foK3IeHTzVllkEjrYH3YVSgjkRV03O/vXJPje1gNqyZLg8NExMciMzICSDH8AeRrgKAAmp36bfW992TOMOtrzxC4uO+u40lrjfcaQzfIGgp3tC7GmDHE5Zsb6jh76Sp63hbw330k7eB6ConhbtjxeDbkZhE8wTYlgUxCejavjPT4rHzJr6Aw+JRxdGDWtex6XAIBHgbEGx8xURxTwphMdGRiYUcgHS/wALr8nFmA9L2oNDIO0fLsXYR4lFc/4cp5T38gG2P8JNSWdcMYTGWaeISHQU1BmW6NuVJRhcX3F+h3FjvXzV2e9n75qmIMcyxtBosHUlW16/tA3FtHketTZ7Ls8wn+7sTv1w+I0fXvFDQfROKyyGQgyRRuQLAuisbeVyOlYswyWGa3MQmy6dmdAVP2WCsAwHUA3sdxY189rlXE6basf/AOOW/PWa8/7L8Sy7McaQfB8VYfg0tB9E4TLY43dk1AuSWXW5S5OpiIy2hSSSSVAJJJPWt2vknIOJMdk+Ma4dXBtPBLfS/wC8PPxDjz8QSD9J8FcZ4bMoeZA1nW3Mib40J8x4jyYbH53ACg+3DE4v+05IsRKzRCzwL0QIw2IUbXB1KW6nTW32UwRQZ7hQjFkkg1IzWvqfDkuNttmDr9K7v9IXhznYNMWg7+Haz+sbkC/rpfT9GY1RWSY2WGSPExfFhmVx6DVtf7pY2P7486D7LllCqWYhVUEliQAABckk9ABXCYrLYZJJZYszEa42QlRHMVDOkccYCFZRdlKEnTYm4DfCKn8qzOLNMBrhkdEnjKlka0kTEWYX8HUn+h6VGYTs9ij1aZpgHEqygCEB0mC8xDaPu7rcMtjvuTQMvWPS/wD9VEntEnumWVT3g5uid8i/fjTSlhZUOm7EnbxWV8yRxFjSkjABlR+8dIQG6htm7jb2v3rdNj5yfg2HDyQvzGd4y5UuIwWLRolzZRcqqDceflapaPK4opTNqYMxPxOdN2PQAm3yFBz2XNHIgxAx7AXDsHmay6naTluvN0jukLbpZD4bVlOC0Ah8x76Aa9UjAAFywDKJRa+pF1bNa1jvWb/Z+AhY1xDjTFDGbFLMiiYR6hazauYxt0uiG22+x/ssuhUEsgVH5iDu919JVjcC5BDPsemra1hYJTLcQhHKEqyvGqhyGBbde6zAHbVYn1qA7V5lXJ8YWtYxaRfzZgF/Mip3KssSAOE6Owa1gALRpGAAPCyCqj7ceIjiZYcpwvfkeRTLb9o/q4z8r6z5WX1oOv7DlP8AYuGv4mW3y5z/AOt67yo7h3KlwuFhw67iKNUv5kDdvqbn61I0EVxVlhxOCxGHHWWJ0UnoGKnSfxtVX/o7Z57qfAyXWSNzIqnY6TZZFt17rAX/AH6uWqH7V+HZ8sxy5tgtlL6pLC4SRtm1AfYkuQfUkfaFBafGTQwqmImjZl1pFIwcqEjeRbO46FVfQfS5rlMHmuCIwkQwrhZ2SRAJSWRniMeH5lt1V4o1G5F9XRu9UnkfEeGz7BNEJDE7ADEQgrr03GtQSN0bprG4v4GtjF4/KlxBLxgTQW73Jl25Ql0aWC2JCxT2sTsjjwoMfDma4bFIzDDvpw+GRXLPcglHD4c3IBdVG5JHxiv0Php4cTJGkgeOF21PJG9yYtGruSNvpRBc+Cj1qVyrHYOMNy1VBiJ3uFRiJJCVDu1lsL3Xc7VknznBqJEYWBvG3unUN3jGVB0gNdgwFvInpvQc8uKhQYjnIHVpHVkDsDokhhadwgB1G8zXO1gQLjYHI+NwwIUROJCxQqHZAJA0yWOhd9QjnctpNwq7G4qSebLpCboPicHUjpcqNL3JAuPcWHmYgR0vWfB4jBTu6KqlpikxIVwSeWpikLWBVtAFjsRp86De4bw8awK0aPGGAOh73WyhbWPy6+PWoztK4gXBZbPKTZ2UxxDxMjghbedt2PopqXzTM4MFhzJM4jijHViT8gOpZj5C5NUHjsbieJsySKMNHhIt/wDlpfvSN4GRrWA3/AMaDuf0f8s5GWSTyWUTyFwTt7tBpBJPQXEh+VYsx4/xuYzvhskiGhNnxkg7g9VuLAeVwSd7LtetntmmOGyuDBYUaBPImHAG1owPhv6kKD5gnzqYxsyZJgIosPEHCRyt4Au0cLOzsbjckXPXbYDpQQMfZTi5u9jc2xLseqxlgo9Bqa1vko+VH7JsTF3sHm2KjYdA5YqfQ6WG30PyrvkzsIYY5gRM6pqACgBm2ItzGt3r7At8zWDE8TKjumiR2Un4F2AGy6jfoTcX8LEmwoKg4onmUphuIsOHQ92HMYANaHzuosy+aFQdibHauTzjh3HZLPHioJNURsYsXFvG6tuFYbgahbum4PgTar/5sWYwNhMREx1x+8bRaMNZD3W1NZlLqRc7lTbpXL9i0pfC4zLsRplGEmaIhhqUoxYaSDfbUr7etBucD8fYbOMO+FxAWOd0ZJIr92RStmaMnrtc6eo9QL1R2AhGXZq0GKGqJZGgnB2DRP3S38pWQeoWrE4/7HHiY4nKy11OvkBrOpBvqhe99uukm/kTsKq7ivPJcZIj4hLYlF5UrW0lypspZLbOB3T56RsKDvMVDjuGcUXivPgpjtf4H8lYj4JQOjdCB47gXdwfxNFmGFXEQq6qSVKuLEMLagD0Yeo2+oIqhu1DNppYcsy43M0cETSp9ozOirGjffC/+pV35cuHyjLYkmkWOOCMBmP2nO7kDqSzFjYXO9BNYnLo3kjlZbvHfSfK43qOk4SwpjaMR2RyzMAzbl4niY7k/YdqpriDtex2MxKw5WjourugIsksnqVIIVfQdLXJ8sOM7Tc+w4vPh9A/alwzoPx2FBdo4ahEgkGsMH1jvbA6ixA2uASSCARsSOjEGTxuMjhQySukaL1d2CqPmTtXzPJ2s5tiDoTERRX8hDGP55Nh+NSuSdnmMzVxJi8yhceIWcYqQeYAVii/RvpQdJxz2xhr4bKlaWV+7zwpNidrRJa7N6kW8galuyTs4bBk4zGd7FyAkAnVyw3xEnxkbxPhcjxNdPwdwBg8uF4I9UtrGaTvSHzAPRR6KB63rqaBSlKBWLE4dZEZHUMjAqysAVIOxBB6g1lpQUVxl2Qz4aX2rKGbunUIQ2mVD48t794Wv3Sb+HevUbk3azJAxhzPApKw2djGsc32vjRl0se+/wCz8beZr6HqNzrIMNi104mCOUDprUEj5N1H0NBxXD/ank+gKsrQamLaZUe+piWYlxqUb/esNgKnG4xyhgb4rBkHqC0e+5PQ+pJ+prnsy7EMtkN4+fD6JJqH+cMfzqKbsBw19sXPb91KDqsTx7koZVbEYcljYWQsveJvdghVQSzXJIHeN/GurwWBiSzRou+4YWOxAsFPgtgAANrAVUWbdgcXJb2bEyc4brzdPLP3TpW6/Pf5VznBvHWMyWf2LMI5OQPsNu8YP2o2vZk67A28iN7h5/SFwkyZhG7yO0EiXiUnuoVsJFUdB9lr/e9KuzgHKsJBgYfY1tFIiyaju7lgDqdvFvD0tYWAtXN9qmWxZpk5nwzLKYhz4mXe4Ue8Xzvo1d3rqUCo39HriDnYJ8Kx7+Ga6/8ALe5H4Nq+QK0Ev22ZHLiMvEkAJlwsgmAG5IAIew8wCG/hrf4XzLC5xBDiTZ2RGSSA2Kq8i6ZAykd4FdQBOxDHa/TsjVG8PHDR8QY7FxuuGwWEBEpDFUeRu7pK+ILiQhR4oLDegu9oVJBKgkdDYXrUiyiIG5QO2pm1MAWu5729thawt5AVWg7VcZiJHbLstkxGGQ6eYdQZj5gAEAem56E2vavT8W8QT93D5WsJO2uVunr3mT+hoO14pznC5bA+KkVFbTpUAAPIwHcjHieg+QHkK5rsQyiVMJLi5xaXGyma1rd3fSbepLsPQiucxHDMUMq4viLHLiJusWFXUy9egjUXYdLqFC36kipzEdrQ/wADATMPDmvHD+Q1EfhXVaWt+MbcWvWv5TpZ1RuY4PDJqxMsUWqJS5lKKXUKLk6iL7AVwmF7W/8A7+AmUecUkc35HQa6jB53gs1w80MUoYSRskke6SqGUqbowDDr1talqWr+UaK3rb8Z2+bsDxaozV8xnjaVtbSxx3AGvpCGPgqC3S57g+db+JXHZwzYzGzCHCxfFM4IhjF/gijG7udhYXJNrnpVi8PdhEMU+vFYgzxqe7EqcsN5azqJt6C3zqIzzDHOs3GXQe6wGBurBBpUaTpchbadRa6L1AAJHUiuXaD4ZxOKm1YfIsM0MfSXFvp5zeskx7sY8RGm+2166zL+wsyHmY/GySSH4uXub+PvZLlv5RXYxZo2BLYTDYBuXFblqmu7LddTk6LG9z3gWN7arb2zS8R4xmREwtv7wiO6lpAqc2HmBhoGluW8hNyANHUk0EInYbloFr4gnz5i3/JLVEZl2Cw/FhcXLG4NxzAr7+Fiukj571Zr5hOA5bD6QHCqQ5k1KWILlUTULCxsL9fAAmtP+3cQWCjCPuSpJDhRaMG+rT013TyPUE9KCqv7dzvI2Htg9rwlwNZYuPpNbWh6WDi22wq3uE+KMPmEAmw7XHRkOzo37LDwPr0PhUbmGbznuvhdUZQq6MGKszCPQLlLEMxeMAA9QWsBVZZ/l7cO5pFi8Pq9hxB0yR3J0/tx+tvjQ9diPAkhfNK8xuGAYG4IuCPEHoa9UClKUClKUClKUCoXinhfDZhCYsTGGH2XGzof2kbwP5HxBqapQUBNlmY8NzNLD/ecA57676bdO+N+W/hrFwdr/s1C9mmaRxcQIcJfkYgsgUizKjjXoI80YLuLg6PWvovO8xhw8EkuIZVhRe+W3Fjta3iTewHiTaqMbMAJ2my7Cw4AN8MmgPiCD1srXjhBHgoJ671JjxWyTqsOMmSuON2lfOYBzFJyrCTQ2i/TVY6b+l7VSXA3YzM515mxWPVq9mV9Rdv23dTYfQ6jfqPHAucZgDqGPxV/UxFf5THauj4f7S54WCZgFeI7e0xrpZPWSMXBX7y2t5VLk6TLSNzCKnVY7zqJWlgsIkUaxxIqIosqKAFA8gBXIdonGZwgWDD6WxUouL7rEnTmsPHfZV8SD4A12DYpBHzNQKadeoG402vqB8rb188e2PipZMU99eIbXY/ZTpDH8lS31JrzpsPdvqfR1WbtU3Hv9MkWD7zSOzSSvu8jnU7H1Pl6DYVn9nqRwsQYetbYwlbMWikajwzO1N/lPlBcitfEYTvLIpZJEN0kQ6XU+YP9QdjXSnB1oY2IAEDrTlF/jPp5OKafKPbu+z3jRsUr4fEaRi4l1XGyzJ0EqjwN9mXwNrbGwrnsrkkTLcbiEfRKcVEJm1IjmIMpkVXkIVWbW4BYgX8R1rSOLfDSR4pPjw7a/wB5P8VPkyXH4VO8K5guUZ1NDIbYPH2kglOyANdoj12A1NGfUKem9Y/VYe1fUemn0ubu03PtPZOmaz4dpo5ZgTh5eSHaIa5DiZwmq69eQYyrbLfSdwKmuHspxkeGxmkPFNNieZGZZYeZoKQg65BFMmqysvwN06/ar3iclzC1kxHRprEyv8LSzmNT3TcmNoFDf4fLJF/H1luGzQOUaRViV1AZtLsU90x0sVuxCmZC7nchTbxNZZZ8QcVFhojiJL+/98RNFrMRRtKpLycOoPM5ZOwOkNYk2FYcs9sdIX96SwiIYsgQJqvOJVvdnKXsQCN0tp7xqcxMeKtLpaPqvKt1sHuwYlSBddr2Nr3selaUWEx3QzKB3baQp2Cm/eYEm563HlY9aCLbLMYyQq/Ndx7M+oyR8tWWRXn5i6gWIYXFgRYLa3evy/anhJjlGIbEBwE9nKc10djPzCs7rpJshVlAFx0NlUde6SLMCWGtFtsCwUgkRrpYALexfVqv4W06bG9cdqOZy42XC5NC3MnZw2IcAALa+lWANrqpLta3QW8gFl9nkhbK8EW6+zx/kgA/K1dDWvl+DWGKOJBZI0VFHooAH5CtigUpSgUpSgUpSgUpSgqHtazFpsbFhQfdwIJnXwaRyRHf91QxHq9RuCw4IF+tbfHeGKZzIW6TQROp/cLIw+h0/wAwrcy7DitbppiuGNM7LWbZp21DgBUXmWGFrAf9+Vdk2G26VDZlBUuPJ5cZMUTVrcN5u4ybNMISf7tA7RHxEUqPZb/dYOB6EVDZbhwFUDoAB+W1dD2fZR7Sc0X7EkK4a/hqKyFvwDp+NQHDshaJNQIYDS4PUOh0yA+twag6ea1y3rDvNWbY6TZM4bD1JRYc1+YOOpKKK9SXu9rXwjpMOajcTh66OWO1RuMjpS5avhymYQbH5Gu3wfCUOaZDgo5+66YdOVKPijIQC/qpAF18fQgEcVxDIVibSLsRZR4lm7qAfNiK7nj3H/2XkCwq3vOSmFQ9DqKaXb5hQ5+dqr9fbfGHfR11ylzvYbxTi5ZpcE7ifDwKSs5vqUBtKKD1ZW3IDbgA77AVbuPzGGBQ00scSk6QXZUBJ6AEnrVB8EcX4bJcs1WE2NxR18oEWRBtFzGHQWu4XqdY6daksk4Ax2cSjF5vI8cR/VwjuvpO4CoRaNenUFjbfzrPXVzrm0BFxPER58xLf1qIzbj3LsOCZMZDcfZRhI38qXNca3YLl9/12LA8tcX/AMVS+V9juVwkEwvMR0MsjEfVV0qfqKDl807TMZmTnDZNh5BfZsS4AKg7XH2Yx95iT5AGuv7Nuz5MtRpJG5uLl/WzG5tc3KJfe19yTuxF/IDsMFgo4UCRRpGg6IihVHyAFq2KBSlKBSlKBSlKBSlKBSlQ3FPEkOBh5spJJOmONd3kbwVR/U9B40Eb2g8Me2Qq8bKmIgJeJ2+Egjvxuf2GA3PgQD4VwPC2epNqTpJGbOlw1iDY2dSVYX8Qajs5zLFZi396bTFfu4VCeUN7jWesjDbc7DwFfsWWlQAoCgdANgPlatPp8F6x8p1H0oZc9Zn4xv8A13DS92uQ4gzgc9MLGyCeU2UyHREl/tM52P7ouTsPGvBjl6a2/mP/AFrVmy0sCrKGB6gi4P41P2Z18beUXe8+a+FycJ5BHgsMkCHV1Z5D1kdt3kPzP4AAeFV9x7knsWJbFqLYXEMDNYbQzHbmn7km1z4Nv41B5BnuKy5gISZcP9rDOxIA/wCE53Q/d+E+Qrsc17VMG0IWCJ8U8i2aAroVL3DJMzDSPEFRqPpYg1nTjy4ckePP9XYyY8tJ+v4j8BJcCpSGS1V5kU8kLuTZYmN1w6amWL0R3Oq3p08rV1UGex+Jt8wavTS8xuYVYyU9bTM0l6jMc+1YZ89j8Df5A1y3EMsmIK6WsgN2iYEpJY/C+khtJ6WDV7GO8RuIJy09bdNwHk3t2KXFML4XDteMkbTTDYOvmke9j4t8qk+2bgjFZkuG9mZPdF9SM2kHXpswPTbSR9a98M9pcACQYuIYOwCoy74aw2ADADlj0YAetWKjggEG4O4I6EeBFZeWbTeZv7XsfHj8fSuOzzsmgwOmbEaZ8UNwSLxxn7inqR+2d/ICrJpSo3ZSlKBSlKBSlKBSlKBSlKBSlKDBjcUkUbySEKkal2Y9Aqi7H8BVIy4iTHTnGz3Gse5jPSKL7K/vN8THzNugrve1zFf3OPDg29qmSJrGx5Yu8v4qmn+KuVC3Xbx/p4f6Vd6OnnnKt1FvHForH5VtifzFe+VTlVoclPi8c4eRry03kKy8qtDMHPwL9T/pXseZeW+MbaOLxO9l+p/6UwmEv8+tZY8NatqA6WvUs21HhXikzO7MHsJp7Galwtfumo+cpe3VDHBmvJwZqa01+Fac5O3VA4jCbWIvfz6fI1m4X4nny02QNLhb9/D3uyebQk9D46Oh8LGtzFMCRbwrUfD3NeZKVy11d5WbY7bpK68mzWLFQpPA4eNxdWH5gjqCDsQdwRW7VFcN502WYhpdzhZCPaYxc6fAYhVHiPtAdR6iryikDKGUgqQCCDcEEXBB8qxcuKcduMtbFkjJXcPdKUqNIUpSgUpSgUpSgUpSgUpSg4HtcyyV4YMTEpcYV2eRF3bQyFWYDx07G3leuZyadZYwyEMvgRuKuSq04y4bGEnGNwsHunUpikhXvDvakxAjHxWNw1t7Nexsas4M/COM+kOXFynlDW5VOVXjLs2hmF45I3/dYH8R8Q+RFSAjq7yV+KOxPdUn8Pn4VHJh/Dx8T61JZme8q+V2P02X/X8K10GxP/e9S1nwjtG5aZXemis6pX7orrbjTXC1+7+ZrPopops4sFj5mvzRWxopopyOLX0V+adwa2dFClORxYpMMDseh2/Guo7JcxIjmwLklsKwMV+phe5jFz10sHX5BagQt0rxk+M5GaYSW9ln1YaT+Iaov/6KB/FVXqq8qb+ljBPG2vtcNKUrMXSlKUClKUClKUClKUClKUClKUENmvCeCxJ1T4WCRj9oour+YC/51FN2bZf1WKRD9yfEIPwElvyrrqUFFGAQ4zGQq0hSOYIgkdpCFEaG2piT1Zj9amIt1rP2nZA8E5zCFS0Tge1KoJKFRZZwo6rpGlgOlgd97aOSziRCy2IsLEG4PXoa1MF4tjjXuFDJWYyTv9toR00Vs6KaKk2801tFNFbOimimzTW0U0Vs6KaKbNNbRTRWzopops01SLA1z2f4nQqOOsc8Lr8xMlq6DMm0pf1/61pcGZI2Y4lJT/ucDhy/hNIhukaHxRWALN0JAHnXOW9a453+ykTN4iF00pSsloFKUoFKUoFKUoFKUoFKUoFKUoFKUoPwiqy42yGHAzwYyCNYonZosVpuqe8tyZSo7os40k2H6wXqzqw4zCpLG0ciq6OCrKwuCD1BFe1nU7h5MbjStozpOlv4T5jw+tZ9Ne8XwLicPtgpklh8MPidV0H7KTrdrDoAwNrdajXXGxfrMvxHzheGdfmO8Gt9KvRnpP8AitOK0N/TTTUYc+Vf1kGMj/fws4/MIRWJ+LcGvxSlP345U/qgrvuV+3nCfpMaaaahV4ywJ2GIQnyCuT+S1mTiOJv1ceJlPlHhsQ34dy1O5X7OE/SU01+Fa1omxsv6nL5h96d44F+drs/+WpDDcEYub/e8UsKeMWEBDH0M797+VVqOc9IdRitKIy7KIcfmSxSqJYcNCzyrc6OY7KIlcA2J0q7WNWrBAqKERQqqLKqgBQB0AA2ArTyTJYMJEIsPGsadSBuSfFmY7sx8ySakKp3tynaxWNRopSlcvSlKUClKUClKUClKUClKUClKUClKUClKUClKUClKUClKUClKUClKUClKUClKUClKUH//2Q==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s-CO" altLang="es-CO">
                <a:latin typeface="Calibri" pitchFamily="34" charset="0"/>
              </a:endParaRPr>
            </a:p>
          </p:txBody>
        </p:sp>
        <p:sp>
          <p:nvSpPr>
            <p:cNvPr id="24" name="Oval Callout 23"/>
            <p:cNvSpPr/>
            <p:nvPr/>
          </p:nvSpPr>
          <p:spPr>
            <a:xfrm rot="20367302" flipH="1">
              <a:off x="133350" y="742931"/>
              <a:ext cx="2703513" cy="1763712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dirty="0"/>
                <a:t>Asumir que el otro quiere decir lo mismo que tú, cuando usas las mismas palabras.</a:t>
              </a:r>
            </a:p>
          </p:txBody>
        </p:sp>
        <p:sp>
          <p:nvSpPr>
            <p:cNvPr id="25" name="Oval Callout 24"/>
            <p:cNvSpPr/>
            <p:nvPr/>
          </p:nvSpPr>
          <p:spPr>
            <a:xfrm rot="1036541">
              <a:off x="6411913" y="822325"/>
              <a:ext cx="2693987" cy="1512888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dirty="0"/>
                <a:t>Asumir que el otro entiende, ya que tu sabes lo que quieres decir</a:t>
              </a:r>
            </a:p>
          </p:txBody>
        </p:sp>
      </p:grpSp>
      <p:sp>
        <p:nvSpPr>
          <p:cNvPr id="12" name="11 Rectángulo"/>
          <p:cNvSpPr/>
          <p:nvPr/>
        </p:nvSpPr>
        <p:spPr>
          <a:xfrm>
            <a:off x="0" y="332656"/>
            <a:ext cx="914400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</a:t>
            </a:r>
            <a:r>
              <a:rPr lang="es-CO" sz="36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rampas en la comunicación</a:t>
            </a:r>
            <a:endParaRPr lang="es-CO" sz="3600" b="1" spc="50" dirty="0">
              <a:ln w="11430"/>
              <a:solidFill>
                <a:srgbClr val="00378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13" name="12 Conector recto"/>
          <p:cNvCxnSpPr/>
          <p:nvPr/>
        </p:nvCxnSpPr>
        <p:spPr>
          <a:xfrm>
            <a:off x="755576" y="908720"/>
            <a:ext cx="756084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B53B4B6-FF5C-4F32-8232-544A8038F059}" type="slidenum">
              <a:rPr lang="en-US"/>
              <a:pPr/>
              <a:t>5</a:t>
            </a:fld>
            <a:endParaRPr lang="en-US" dirty="0"/>
          </a:p>
        </p:txBody>
      </p:sp>
      <p:pic>
        <p:nvPicPr>
          <p:cNvPr id="15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826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63888" y="3051518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latin typeface="Arial" pitchFamily="34" charset="0"/>
                <a:cs typeface="Arial" pitchFamily="34" charset="0"/>
              </a:rPr>
              <a:t>EMPATIA</a:t>
            </a:r>
          </a:p>
        </p:txBody>
      </p:sp>
      <p:pic>
        <p:nvPicPr>
          <p:cNvPr id="6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5656" y="2242207"/>
            <a:ext cx="2592288" cy="214184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-36512" y="644495"/>
            <a:ext cx="914400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</a:t>
            </a:r>
            <a:r>
              <a:rPr lang="es-CO" sz="36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 que marca la diferencia</a:t>
            </a:r>
          </a:p>
          <a:p>
            <a:pPr algn="ctr"/>
            <a:endParaRPr lang="es-CO" sz="3600" b="1" spc="50" dirty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11" name="10 Conector recto"/>
          <p:cNvCxnSpPr/>
          <p:nvPr/>
        </p:nvCxnSpPr>
        <p:spPr>
          <a:xfrm>
            <a:off x="1043608" y="1292567"/>
            <a:ext cx="684076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7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135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4266619" y="2440288"/>
            <a:ext cx="432048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sz="2800" dirty="0">
                <a:solidFill>
                  <a:srgbClr val="000000"/>
                </a:solidFill>
                <a:latin typeface="Arial" pitchFamily="34" charset="0"/>
              </a:rPr>
              <a:t>La empatía es la capacidad para ponerse en el lugar del otro y saber lo que siente o incluso lo que puede estar pensando la otra persona</a:t>
            </a:r>
            <a:endParaRPr lang="es-ES" sz="2800" b="1" dirty="0">
              <a:solidFill>
                <a:srgbClr val="000000"/>
              </a:solidFill>
              <a:latin typeface="Century Gothic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-36512" y="644495"/>
            <a:ext cx="914400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¿Q</a:t>
            </a:r>
            <a:r>
              <a:rPr lang="es-CO" sz="36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ué es empatía?</a:t>
            </a:r>
          </a:p>
          <a:p>
            <a:pPr algn="ctr"/>
            <a:endParaRPr lang="es-CO" sz="3600" b="1" spc="50" dirty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1043608" y="1292567"/>
            <a:ext cx="684076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6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  <p:pic>
        <p:nvPicPr>
          <p:cNvPr id="61442" name="Picture 2" descr="Resultado de imagen para alpinist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26" y="2112328"/>
            <a:ext cx="3710293" cy="376446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4710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755576" y="1815553"/>
            <a:ext cx="417646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sz="2400" dirty="0">
                <a:solidFill>
                  <a:srgbClr val="000000"/>
                </a:solidFill>
                <a:latin typeface="Arial" pitchFamily="34" charset="0"/>
              </a:rPr>
              <a:t>Poniéndose  en el lugar del otro..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CO" sz="2400" dirty="0">
              <a:solidFill>
                <a:srgbClr val="000000"/>
              </a:solidFill>
              <a:latin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sz="2400" b="1" dirty="0">
                <a:solidFill>
                  <a:srgbClr val="000000"/>
                </a:solidFill>
                <a:latin typeface="Arial" pitchFamily="34" charset="0"/>
              </a:rPr>
              <a:t>Imagina con detalle los personajes y las emociones que hay en la historia del cliente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CO" sz="240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sz="2400" b="1" dirty="0">
                <a:solidFill>
                  <a:srgbClr val="000000"/>
                </a:solidFill>
                <a:latin typeface="Arial" pitchFamily="34" charset="0"/>
              </a:rPr>
              <a:t>Visualiza si esto te hubiera pasado a ti o a alguien muy cercano a ti..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-36512" y="644495"/>
            <a:ext cx="914400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¿C</a:t>
            </a:r>
            <a:r>
              <a:rPr lang="es-CO" sz="36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ómo dar respuestas empáticas?</a:t>
            </a:r>
          </a:p>
          <a:p>
            <a:pPr algn="ctr"/>
            <a:endParaRPr lang="es-CO" sz="3600" b="1" spc="50" dirty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11" name="10 Conector recto"/>
          <p:cNvCxnSpPr/>
          <p:nvPr/>
        </p:nvCxnSpPr>
        <p:spPr>
          <a:xfrm>
            <a:off x="1043608" y="1292567"/>
            <a:ext cx="684076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6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  <p:pic>
        <p:nvPicPr>
          <p:cNvPr id="60418" name="Picture 2" descr="http://1.bp.blogspot.com/-Ly7lCAiP04I/UVQpB-0eZoI/AAAAAAAAIRc/S50E2iN2fCE/s1600/durmiendo-escalada-yosemite+%25281%25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62657"/>
            <a:ext cx="3031325" cy="466077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6692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-36512" y="644495"/>
            <a:ext cx="914400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¿C</a:t>
            </a:r>
            <a:r>
              <a:rPr lang="es-CO" sz="36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ómo dar respuestas empáticas?</a:t>
            </a:r>
          </a:p>
          <a:p>
            <a:pPr algn="ctr"/>
            <a:endParaRPr lang="es-CO" sz="3600" b="1" spc="50" dirty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11" name="10 Conector recto"/>
          <p:cNvCxnSpPr/>
          <p:nvPr/>
        </p:nvCxnSpPr>
        <p:spPr>
          <a:xfrm>
            <a:off x="1043608" y="1292567"/>
            <a:ext cx="684076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2" name="11 Rectángulo"/>
          <p:cNvSpPr/>
          <p:nvPr/>
        </p:nvSpPr>
        <p:spPr>
          <a:xfrm>
            <a:off x="179512" y="4082296"/>
            <a:ext cx="87849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sz="2400" dirty="0">
                <a:solidFill>
                  <a:srgbClr val="000000"/>
                </a:solidFill>
                <a:latin typeface="Arial" pitchFamily="34" charset="0"/>
              </a:rPr>
              <a:t>La respuesta empática fluye con un cambio de forma de pensar:</a:t>
            </a:r>
          </a:p>
          <a:p>
            <a:pPr algn="ctr"/>
            <a:r>
              <a:rPr lang="es-CO" sz="2400" dirty="0">
                <a:solidFill>
                  <a:srgbClr val="000000"/>
                </a:solidFill>
                <a:latin typeface="Arial" pitchFamily="34" charset="0"/>
              </a:rPr>
              <a:t>No pienses:  Tengo un problema con un cliente X</a:t>
            </a:r>
            <a:endParaRPr lang="es-ES" sz="2400" dirty="0">
              <a:solidFill>
                <a:srgbClr val="000000"/>
              </a:solidFill>
              <a:latin typeface="Century Gothic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sz="2400" b="1" dirty="0">
                <a:solidFill>
                  <a:srgbClr val="000000"/>
                </a:solidFill>
                <a:latin typeface="Arial" pitchFamily="34" charset="0"/>
              </a:rPr>
              <a:t>Piensa:  Tengo un cliente X con un problema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CO" sz="2400" b="1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732" y="1412776"/>
            <a:ext cx="4608512" cy="266952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4913167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-36512" y="644495"/>
            <a:ext cx="914400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¿C</a:t>
            </a:r>
            <a:r>
              <a:rPr lang="es-CO" sz="36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ómo dar respuestas empáticas?</a:t>
            </a:r>
          </a:p>
          <a:p>
            <a:pPr algn="ctr"/>
            <a:endParaRPr lang="es-CO" sz="3600" b="1" spc="50" dirty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11" name="10 Conector recto"/>
          <p:cNvCxnSpPr/>
          <p:nvPr/>
        </p:nvCxnSpPr>
        <p:spPr>
          <a:xfrm>
            <a:off x="1043608" y="1292567"/>
            <a:ext cx="684076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13 Rectángulo"/>
          <p:cNvSpPr/>
          <p:nvPr/>
        </p:nvSpPr>
        <p:spPr>
          <a:xfrm>
            <a:off x="1259632" y="4031193"/>
            <a:ext cx="689541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sz="2400" dirty="0">
                <a:solidFill>
                  <a:srgbClr val="000000"/>
                </a:solidFill>
                <a:latin typeface="Arial" pitchFamily="34" charset="0"/>
              </a:rPr>
              <a:t>La respuesta empática requiere atención: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CO" sz="2400" dirty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r>
              <a:rPr lang="es-CO" sz="2800" b="1" dirty="0">
                <a:solidFill>
                  <a:srgbClr val="000000"/>
                </a:solidFill>
                <a:latin typeface="Arial" pitchFamily="34" charset="0"/>
              </a:rPr>
              <a:t>Nunca pierdas la atención en lo que el cliente te está diciendo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CO" sz="2400" b="1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  <p:pic>
        <p:nvPicPr>
          <p:cNvPr id="58370" name="Picture 2" descr="Resultado de imagen para alpinist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12776"/>
            <a:ext cx="5184576" cy="261841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5743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-36512" y="644495"/>
            <a:ext cx="914400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¿C</a:t>
            </a:r>
            <a:r>
              <a:rPr lang="es-CO" sz="36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ómo dar respuestas empáticas?</a:t>
            </a:r>
          </a:p>
          <a:p>
            <a:pPr algn="ctr"/>
            <a:endParaRPr lang="es-CO" sz="3600" b="1" spc="50" dirty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11" name="10 Conector recto"/>
          <p:cNvCxnSpPr/>
          <p:nvPr/>
        </p:nvCxnSpPr>
        <p:spPr>
          <a:xfrm>
            <a:off x="1043608" y="1292567"/>
            <a:ext cx="684076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2" name="11 Rectángulo"/>
          <p:cNvSpPr/>
          <p:nvPr/>
        </p:nvSpPr>
        <p:spPr>
          <a:xfrm>
            <a:off x="683568" y="1670025"/>
            <a:ext cx="784887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sz="2800" dirty="0">
                <a:solidFill>
                  <a:srgbClr val="000000"/>
                </a:solidFill>
                <a:latin typeface="Arial" pitchFamily="34" charset="0"/>
              </a:rPr>
              <a:t>La respuesta empática requiere palabras como: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CO" sz="2400" dirty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r>
              <a:rPr lang="es-CO" sz="2800" b="1" dirty="0">
                <a:solidFill>
                  <a:srgbClr val="000000"/>
                </a:solidFill>
                <a:latin typeface="Arial" pitchFamily="34" charset="0"/>
              </a:rPr>
              <a:t>Puedo imaginar como se siente ahora.</a:t>
            </a:r>
          </a:p>
          <a:p>
            <a:pPr algn="ctr"/>
            <a:endParaRPr lang="es-CO" sz="280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r>
              <a:rPr lang="es-CO" sz="2800" b="1" dirty="0">
                <a:solidFill>
                  <a:srgbClr val="000000"/>
                </a:solidFill>
                <a:latin typeface="Arial" pitchFamily="34" charset="0"/>
              </a:rPr>
              <a:t>Ya estoy buscando alternativas para dar manejo a su situación.</a:t>
            </a:r>
          </a:p>
          <a:p>
            <a:pPr algn="ctr"/>
            <a:endParaRPr lang="es-CO" sz="280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r>
              <a:rPr lang="es-CO" sz="2800" b="1" dirty="0">
                <a:solidFill>
                  <a:srgbClr val="000000"/>
                </a:solidFill>
                <a:latin typeface="Arial" pitchFamily="34" charset="0"/>
              </a:rPr>
              <a:t>Permítame me demoro un momento más, quiero ver cómo solucionamos su caso.</a:t>
            </a:r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216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CuadroTexto"/>
          <p:cNvSpPr txBox="1"/>
          <p:nvPr/>
        </p:nvSpPr>
        <p:spPr>
          <a:xfrm>
            <a:off x="2852974" y="2010320"/>
            <a:ext cx="56166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s-CO" sz="2400" dirty="0">
                <a:latin typeface="Arial" pitchFamily="34" charset="0"/>
                <a:cs typeface="Arial" pitchFamily="34" charset="0"/>
              </a:rPr>
              <a:t>Ponerse en el lugar del otro</a:t>
            </a:r>
          </a:p>
          <a:p>
            <a:pPr marL="342900" indent="-342900" algn="just">
              <a:buFont typeface="+mj-lt"/>
              <a:buAutoNum type="arabicPeriod"/>
            </a:pPr>
            <a:endParaRPr lang="es-CO" sz="2400" dirty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CO" sz="2400" dirty="0">
                <a:latin typeface="Arial" pitchFamily="34" charset="0"/>
                <a:cs typeface="Arial" pitchFamily="34" charset="0"/>
              </a:rPr>
              <a:t>Pensar que hay un cliente con un problema, no un problema con un cliente</a:t>
            </a:r>
          </a:p>
          <a:p>
            <a:pPr marL="342900" indent="-342900" algn="just">
              <a:buFont typeface="+mj-lt"/>
              <a:buAutoNum type="arabicPeriod"/>
            </a:pPr>
            <a:endParaRPr lang="es-CO" sz="2400" dirty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CO" sz="2400" dirty="0">
                <a:latin typeface="Arial" pitchFamily="34" charset="0"/>
                <a:cs typeface="Arial" pitchFamily="34" charset="0"/>
              </a:rPr>
              <a:t>Mantener la atención siempre</a:t>
            </a:r>
          </a:p>
          <a:p>
            <a:pPr marL="342900" indent="-342900" algn="just">
              <a:buFont typeface="+mj-lt"/>
              <a:buAutoNum type="arabicPeriod"/>
            </a:pPr>
            <a:endParaRPr lang="es-CO" sz="2400" dirty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CO" sz="2400" dirty="0">
                <a:latin typeface="Arial" pitchFamily="34" charset="0"/>
                <a:cs typeface="Arial" pitchFamily="34" charset="0"/>
              </a:rPr>
              <a:t>Responder frases que demuestren comprensión</a:t>
            </a:r>
          </a:p>
          <a:p>
            <a:pPr marL="342900" indent="-342900" algn="just">
              <a:buFont typeface="+mj-lt"/>
              <a:buAutoNum type="arabicPeriod"/>
            </a:pPr>
            <a:endParaRPr lang="es-CO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1 Subtítulo"/>
          <p:cNvSpPr txBox="1">
            <a:spLocks/>
          </p:cNvSpPr>
          <p:nvPr/>
        </p:nvSpPr>
        <p:spPr>
          <a:xfrm>
            <a:off x="2123728" y="1412776"/>
            <a:ext cx="5184576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s-CO" dirty="0"/>
              <a:t>En síntesis..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-36512" y="644495"/>
            <a:ext cx="914400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¿C</a:t>
            </a:r>
            <a:r>
              <a:rPr lang="es-CO" sz="36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ómo dar respuestas empáticas?</a:t>
            </a:r>
          </a:p>
          <a:p>
            <a:pPr algn="ctr"/>
            <a:endParaRPr lang="es-CO" sz="3600" b="1" spc="50" dirty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16" name="15 Conector recto"/>
          <p:cNvCxnSpPr/>
          <p:nvPr/>
        </p:nvCxnSpPr>
        <p:spPr>
          <a:xfrm>
            <a:off x="1043608" y="1292567"/>
            <a:ext cx="684076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6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436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5700738" y="2021939"/>
            <a:ext cx="3024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/>
              <a:t>INTELIGENCIA EMOCIONAL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0" y="788511"/>
            <a:ext cx="914400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</a:t>
            </a:r>
            <a:r>
              <a:rPr lang="es-CO" sz="36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uatro habilidades  para una comunicación efectiva</a:t>
            </a:r>
          </a:p>
        </p:txBody>
      </p:sp>
      <p:cxnSp>
        <p:nvCxnSpPr>
          <p:cNvPr id="12" name="11 Conector recto"/>
          <p:cNvCxnSpPr/>
          <p:nvPr/>
        </p:nvCxnSpPr>
        <p:spPr>
          <a:xfrm>
            <a:off x="467544" y="1436583"/>
            <a:ext cx="8208912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 flipV="1">
            <a:off x="3707904" y="1940639"/>
            <a:ext cx="1728192" cy="9909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7" name="Picture 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6005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  <p:pic>
        <p:nvPicPr>
          <p:cNvPr id="54274" name="Picture 2" descr="Resultado de imagen para alpinista gritand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36911"/>
            <a:ext cx="4323662" cy="3168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6" name="Picture 4" descr="http://manana.blob.core.windows.net/images/2015/01/03/crop_1122140_focus_0_0_628_52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6"/>
          <a:stretch/>
        </p:blipFill>
        <p:spPr bwMode="auto">
          <a:xfrm>
            <a:off x="395536" y="836711"/>
            <a:ext cx="4301579" cy="3276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4393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 bwMode="auto">
          <a:xfrm>
            <a:off x="323528" y="957709"/>
            <a:ext cx="8229600" cy="7920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ES" sz="3200" b="1" dirty="0">
                <a:solidFill>
                  <a:srgbClr val="1E1E1E"/>
                </a:solidFill>
                <a:latin typeface="Calibri"/>
              </a:rPr>
              <a:t>SABIAS QUE…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723227" y="1628800"/>
            <a:ext cx="78488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CO" sz="2800" kern="0" dirty="0">
                <a:solidFill>
                  <a:sysClr val="windowText" lastClr="000000"/>
                </a:solidFill>
                <a:cs typeface="Arial" charset="0"/>
              </a:rPr>
              <a:t>Investigaciones han identificado que del 10 al 20% del éxito profesional de una persona se debe al COEFICIENTE INTELECTUAL y el resto de debe a la INTELIGENCIA EMOCIONAL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770" y="4293096"/>
            <a:ext cx="4762500" cy="1827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153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10" descr="http://4.bp.blogspot.com/-Bvz53EjqVWE/UaM0LC4t5FI/AAAAAAAAAeg/zpG0f2r9DQA/s1600/communication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r="48890"/>
          <a:stretch>
            <a:fillRect/>
          </a:stretch>
        </p:blipFill>
        <p:spPr bwMode="auto">
          <a:xfrm>
            <a:off x="180441" y="1484784"/>
            <a:ext cx="3348128" cy="3953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8" descr="http://4.bp.blogspot.com/-Bvz53EjqVWE/UaM0LC4t5FI/AAAAAAAAAeg/zpG0f2r9DQA/s1600/communication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49596"/>
          <a:stretch>
            <a:fillRect/>
          </a:stretch>
        </p:blipFill>
        <p:spPr bwMode="auto">
          <a:xfrm>
            <a:off x="5634169" y="2099482"/>
            <a:ext cx="3330319" cy="3953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4" descr="http://comps.canstockphoto.com/can-stock-photo_csp1713634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  <a:extLst/>
          </a:blip>
          <a:srcRect t="22615" r="52699" b="22428"/>
          <a:stretch/>
        </p:blipFill>
        <p:spPr bwMode="auto">
          <a:xfrm flipH="1">
            <a:off x="1308538" y="1785240"/>
            <a:ext cx="7655950" cy="2811343"/>
          </a:xfrm>
          <a:prstGeom prst="rect">
            <a:avLst/>
          </a:prstGeom>
          <a:noFill/>
          <a:extLst/>
        </p:spPr>
      </p:pic>
      <p:grpSp>
        <p:nvGrpSpPr>
          <p:cNvPr id="29702" name="Group 33"/>
          <p:cNvGrpSpPr>
            <a:grpSpLocks/>
          </p:cNvGrpSpPr>
          <p:nvPr/>
        </p:nvGrpSpPr>
        <p:grpSpPr bwMode="auto">
          <a:xfrm>
            <a:off x="1447800" y="2012456"/>
            <a:ext cx="5983889" cy="4055569"/>
            <a:chOff x="1904782" y="1636126"/>
            <a:chExt cx="5151828" cy="4325294"/>
          </a:xfrm>
        </p:grpSpPr>
        <p:sp>
          <p:nvSpPr>
            <p:cNvPr id="7" name="6 CuadroTexto"/>
            <p:cNvSpPr txBox="1"/>
            <p:nvPr/>
          </p:nvSpPr>
          <p:spPr>
            <a:xfrm>
              <a:off x="3636113" y="2860807"/>
              <a:ext cx="1733886" cy="32084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s-CO"/>
              </a:defPPr>
              <a:lvl1pPr algn="ctr">
                <a:defRPr sz="1600" b="1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1400" dirty="0">
                  <a:solidFill>
                    <a:schemeClr val="tx1"/>
                  </a:solidFill>
                </a:rPr>
                <a:t>Generalizaciones</a:t>
              </a:r>
            </a:p>
          </p:txBody>
        </p:sp>
        <p:grpSp>
          <p:nvGrpSpPr>
            <p:cNvPr id="4" name="26 Grupo"/>
            <p:cNvGrpSpPr/>
            <p:nvPr/>
          </p:nvGrpSpPr>
          <p:grpSpPr>
            <a:xfrm>
              <a:off x="3696220" y="3307829"/>
              <a:ext cx="1584176" cy="2648777"/>
              <a:chOff x="4860032" y="1412776"/>
              <a:chExt cx="1584176" cy="2070930"/>
            </a:xfrm>
            <a:solidFill>
              <a:srgbClr val="7030A0"/>
            </a:solidFill>
          </p:grpSpPr>
          <p:sp>
            <p:nvSpPr>
              <p:cNvPr id="28" name="27 Rectángulo redondeado"/>
              <p:cNvSpPr/>
              <p:nvPr/>
            </p:nvSpPr>
            <p:spPr>
              <a:xfrm>
                <a:off x="4860032" y="2125934"/>
                <a:ext cx="1584176" cy="288032"/>
              </a:xfrm>
              <a:prstGeom prst="round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CO" sz="1400" dirty="0">
                    <a:solidFill>
                      <a:schemeClr val="tx1"/>
                    </a:solidFill>
                  </a:rPr>
                  <a:t>Nunca</a:t>
                </a:r>
              </a:p>
            </p:txBody>
          </p:sp>
          <p:sp>
            <p:nvSpPr>
              <p:cNvPr id="29" name="28 Rectángulo redondeado"/>
              <p:cNvSpPr/>
              <p:nvPr/>
            </p:nvSpPr>
            <p:spPr>
              <a:xfrm>
                <a:off x="4860032" y="2480783"/>
                <a:ext cx="1584176" cy="288032"/>
              </a:xfrm>
              <a:prstGeom prst="round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CO" sz="1400" dirty="0">
                    <a:solidFill>
                      <a:schemeClr val="tx1"/>
                    </a:solidFill>
                  </a:rPr>
                  <a:t>Todo</a:t>
                </a:r>
              </a:p>
            </p:txBody>
          </p:sp>
          <p:sp>
            <p:nvSpPr>
              <p:cNvPr id="30" name="29 Rectángulo redondeado"/>
              <p:cNvSpPr/>
              <p:nvPr/>
            </p:nvSpPr>
            <p:spPr>
              <a:xfrm>
                <a:off x="4860032" y="2837363"/>
                <a:ext cx="1584176" cy="288032"/>
              </a:xfrm>
              <a:prstGeom prst="round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CO" sz="1400" dirty="0">
                    <a:solidFill>
                      <a:schemeClr val="tx1"/>
                    </a:solidFill>
                  </a:rPr>
                  <a:t>Nada</a:t>
                </a:r>
              </a:p>
            </p:txBody>
          </p:sp>
          <p:sp>
            <p:nvSpPr>
              <p:cNvPr id="31" name="30 Rectángulo redondeado"/>
              <p:cNvSpPr/>
              <p:nvPr/>
            </p:nvSpPr>
            <p:spPr>
              <a:xfrm>
                <a:off x="4860032" y="1412776"/>
                <a:ext cx="1584176" cy="288032"/>
              </a:xfrm>
              <a:prstGeom prst="round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CO" sz="1400" dirty="0">
                    <a:solidFill>
                      <a:schemeClr val="tx1"/>
                    </a:solidFill>
                  </a:rPr>
                  <a:t>Siempre</a:t>
                </a:r>
              </a:p>
            </p:txBody>
          </p:sp>
          <p:sp>
            <p:nvSpPr>
              <p:cNvPr id="32" name="31 Rectángulo redondeado"/>
              <p:cNvSpPr/>
              <p:nvPr/>
            </p:nvSpPr>
            <p:spPr>
              <a:xfrm>
                <a:off x="4860032" y="3195674"/>
                <a:ext cx="1584176" cy="288032"/>
              </a:xfrm>
              <a:prstGeom prst="round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CO" sz="1400" dirty="0">
                    <a:solidFill>
                      <a:schemeClr val="tx1"/>
                    </a:solidFill>
                  </a:rPr>
                  <a:t>Jamás</a:t>
                </a:r>
              </a:p>
            </p:txBody>
          </p:sp>
          <p:sp>
            <p:nvSpPr>
              <p:cNvPr id="33" name="32 Rectángulo redondeado"/>
              <p:cNvSpPr/>
              <p:nvPr/>
            </p:nvSpPr>
            <p:spPr>
              <a:xfrm>
                <a:off x="4860032" y="1772816"/>
                <a:ext cx="1584176" cy="288032"/>
              </a:xfrm>
              <a:prstGeom prst="round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CO" sz="1400" dirty="0">
                    <a:solidFill>
                      <a:schemeClr val="tx1"/>
                    </a:solidFill>
                  </a:rPr>
                  <a:t>Nadie</a:t>
                </a:r>
              </a:p>
            </p:txBody>
          </p:sp>
        </p:grpSp>
        <p:sp>
          <p:nvSpPr>
            <p:cNvPr id="41" name="40 CuadroTexto"/>
            <p:cNvSpPr txBox="1"/>
            <p:nvPr/>
          </p:nvSpPr>
          <p:spPr>
            <a:xfrm>
              <a:off x="1904782" y="1636126"/>
              <a:ext cx="1584392" cy="32084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s-CO"/>
              </a:defPPr>
              <a:lvl1pPr algn="ctr">
                <a:defRPr sz="1600" b="1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1400" dirty="0">
                  <a:solidFill>
                    <a:schemeClr val="tx1"/>
                  </a:solidFill>
                </a:rPr>
                <a:t>Imprecisiones</a:t>
              </a:r>
            </a:p>
          </p:txBody>
        </p:sp>
        <p:sp>
          <p:nvSpPr>
            <p:cNvPr id="43" name="42 Rectángulo redondeado"/>
            <p:cNvSpPr/>
            <p:nvPr/>
          </p:nvSpPr>
          <p:spPr>
            <a:xfrm>
              <a:off x="1904783" y="2952704"/>
              <a:ext cx="1584176" cy="355125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dirty="0">
                  <a:solidFill>
                    <a:schemeClr val="tx1"/>
                  </a:solidFill>
                </a:rPr>
                <a:t>Voy a mejorar la comunicación. </a:t>
              </a:r>
            </a:p>
          </p:txBody>
        </p:sp>
        <p:sp>
          <p:nvSpPr>
            <p:cNvPr id="44" name="43 Rectángulo redondeado"/>
            <p:cNvSpPr/>
            <p:nvPr/>
          </p:nvSpPr>
          <p:spPr>
            <a:xfrm>
              <a:off x="1904783" y="3394969"/>
              <a:ext cx="1584176" cy="355125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dirty="0">
                  <a:solidFill>
                    <a:schemeClr val="tx1"/>
                  </a:solidFill>
                </a:rPr>
                <a:t>Él es el peor jugador.</a:t>
              </a:r>
            </a:p>
          </p:txBody>
        </p:sp>
        <p:sp>
          <p:nvSpPr>
            <p:cNvPr id="45" name="44 Rectángulo redondeado"/>
            <p:cNvSpPr/>
            <p:nvPr/>
          </p:nvSpPr>
          <p:spPr>
            <a:xfrm>
              <a:off x="1904783" y="3837234"/>
              <a:ext cx="1584176" cy="355125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1400" dirty="0">
                  <a:solidFill>
                    <a:schemeClr val="tx1"/>
                  </a:solidFill>
                </a:rPr>
                <a:t>Éstas son las más baratas.</a:t>
              </a:r>
            </a:p>
          </p:txBody>
        </p:sp>
        <p:sp>
          <p:nvSpPr>
            <p:cNvPr id="46" name="45 Rectángulo redondeado"/>
            <p:cNvSpPr/>
            <p:nvPr/>
          </p:nvSpPr>
          <p:spPr>
            <a:xfrm>
              <a:off x="1904783" y="2068174"/>
              <a:ext cx="1584176" cy="355125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1400" dirty="0">
                  <a:solidFill>
                    <a:schemeClr val="tx1"/>
                  </a:solidFill>
                </a:rPr>
                <a:t>Esto es lo mejor para mí.</a:t>
              </a:r>
            </a:p>
          </p:txBody>
        </p:sp>
        <p:sp>
          <p:nvSpPr>
            <p:cNvPr id="47" name="46 Rectángulo redondeado"/>
            <p:cNvSpPr/>
            <p:nvPr/>
          </p:nvSpPr>
          <p:spPr>
            <a:xfrm>
              <a:off x="1904783" y="4279499"/>
              <a:ext cx="1584176" cy="355125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dirty="0">
                  <a:solidFill>
                    <a:schemeClr val="tx1"/>
                  </a:solidFill>
                </a:rPr>
                <a:t>Ya sé qué estás pensando.</a:t>
              </a:r>
            </a:p>
          </p:txBody>
        </p:sp>
        <p:sp>
          <p:nvSpPr>
            <p:cNvPr id="48" name="47 Rectángulo redondeado"/>
            <p:cNvSpPr/>
            <p:nvPr/>
          </p:nvSpPr>
          <p:spPr>
            <a:xfrm>
              <a:off x="1904783" y="2510439"/>
              <a:ext cx="1584176" cy="355125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1400" dirty="0">
                  <a:solidFill>
                    <a:schemeClr val="tx1"/>
                  </a:solidFill>
                </a:rPr>
                <a:t>Ella me rechazó</a:t>
              </a:r>
            </a:p>
          </p:txBody>
        </p:sp>
        <p:sp>
          <p:nvSpPr>
            <p:cNvPr id="58" name="57 Rectángulo redondeado"/>
            <p:cNvSpPr/>
            <p:nvPr/>
          </p:nvSpPr>
          <p:spPr>
            <a:xfrm>
              <a:off x="1904783" y="4721764"/>
              <a:ext cx="1584176" cy="355125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dirty="0">
                  <a:solidFill>
                    <a:schemeClr val="tx1"/>
                  </a:solidFill>
                </a:rPr>
                <a:t>Él debería saber lo que me esfuerzo.</a:t>
              </a:r>
            </a:p>
          </p:txBody>
        </p:sp>
        <p:sp>
          <p:nvSpPr>
            <p:cNvPr id="60" name="59 Rectángulo redondeado"/>
            <p:cNvSpPr/>
            <p:nvPr/>
          </p:nvSpPr>
          <p:spPr>
            <a:xfrm>
              <a:off x="1904783" y="5164029"/>
              <a:ext cx="1584176" cy="355125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dirty="0">
                  <a:solidFill>
                    <a:schemeClr val="tx1"/>
                  </a:solidFill>
                </a:rPr>
                <a:t>Tengo que ir a su casa.</a:t>
              </a:r>
            </a:p>
          </p:txBody>
        </p:sp>
        <p:sp>
          <p:nvSpPr>
            <p:cNvPr id="64" name="63 Rectángulo redondeado"/>
            <p:cNvSpPr/>
            <p:nvPr/>
          </p:nvSpPr>
          <p:spPr>
            <a:xfrm>
              <a:off x="1904783" y="5606295"/>
              <a:ext cx="1584176" cy="355125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dirty="0">
                  <a:solidFill>
                    <a:schemeClr val="tx1"/>
                  </a:solidFill>
                </a:rPr>
                <a:t>Sé lo que va a decir cuando vuelva.</a:t>
              </a:r>
            </a:p>
          </p:txBody>
        </p:sp>
        <p:sp>
          <p:nvSpPr>
            <p:cNvPr id="65" name="64 CuadroTexto"/>
            <p:cNvSpPr txBox="1"/>
            <p:nvPr/>
          </p:nvSpPr>
          <p:spPr>
            <a:xfrm>
              <a:off x="5430054" y="3777483"/>
              <a:ext cx="1626556" cy="32084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s-CO"/>
              </a:defPPr>
              <a:lvl1pPr algn="ctr">
                <a:defRPr sz="1600" b="1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1400" dirty="0">
                  <a:solidFill>
                    <a:schemeClr val="tx1"/>
                  </a:solidFill>
                </a:rPr>
                <a:t>Paralingüísticas</a:t>
              </a:r>
            </a:p>
          </p:txBody>
        </p:sp>
        <p:sp>
          <p:nvSpPr>
            <p:cNvPr id="3" name="2 Rectángulo redondeado"/>
            <p:cNvSpPr/>
            <p:nvPr/>
          </p:nvSpPr>
          <p:spPr>
            <a:xfrm>
              <a:off x="5430254" y="4136731"/>
              <a:ext cx="1626356" cy="1819875"/>
            </a:xfrm>
            <a:prstGeom prst="roundRect">
              <a:avLst>
                <a:gd name="adj" fmla="val 10038"/>
              </a:avLst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1400" dirty="0">
                  <a:solidFill>
                    <a:schemeClr val="tx1"/>
                  </a:solidFill>
                </a:rPr>
                <a:t>Cualidades no verbales y modificadoras de la voz; sonidos y silencios con que apoyamos o contradecimos lo que decimos. </a:t>
              </a:r>
            </a:p>
          </p:txBody>
        </p:sp>
      </p:grpSp>
      <p:sp>
        <p:nvSpPr>
          <p:cNvPr id="29704" name="AutoShape 6" descr="data:image/jpeg;base64,/9j/4AAQSkZJRgABAQAAAQABAAD/2wCEAAkGBxQSEhUSEhQWFRQXFxUUFRcVFRQUFxUUFBUWGBUVFBUYHCggGBwlHBQUITEhJSkrLi4uFx8zODMsNygtLisBCgoKDg0OGhAQGCwkHiQsLCwsLCwsLCwsLCwsLCwsLCwsLCwsLCwsLCwsLCwsLCwsLCwsLCwsLCwsLCwsLCwsLP/AABEIAK4BIgMBIgACEQEDEQH/xAAcAAACAwEBAQEAAAAAAAAAAAAABAMFBgIBBwj/xAA9EAABAwIEAggDBgUEAwEAAAABAAIRAwQFEiExQVEGImFxgZGhsRPB0RQyQlLh8AdicqLxI4KSsjPC0hb/xAAZAQADAQEBAAAAAAAAAAAAAAAAAgMBBAX/xAAlEQACAgICAgICAwEAAAAAAAAAAQIRAyESMUFRBCIyQhNhcUP/2gAMAwEAAhEDEQA/APjvciVYYphppOMahVyROzWmuwBUrCo0NMaIBH1v+AWIFl5VoT1atHNv+Ok4ZdP6aj/JfeF+UuguLm1vaFYfhf1u1jgWPHk4r9N9IMYbaUH13axAa0fje4w1o8TvwElanSNpt0iyQvmmH9Irp7/iOq6nXKAMgHIN5evarrpD0qi0JpnJWc5tKOLcwJL2/wC1roPApVkVFX8eaaRsJXq+V4VTMh0nNvmk5p5zut1gWJl5+HUMuiWu/MBuD2ojOwyYHBWnZdIQhUIAhCEACEIQAIQhAAhCEACEIQAIQhAAhCEACEIQAKsxHFm05Des70HepsUuC1sDc8eQWeq01LJOtItjxp7YtcXDnmXGT+9uS4aVI6klnsIXMzrSXgcYpgFXUauuqfpulaY0SL0BAXYC0U5hC6XqwD4RjNvuw6/kPZy7wshdUMpjyX0vH8P3JEEeR+hWLxKjMg7/APb6O90+ORPLC9lAvd17UbC5Cuc1DNi7rBfScd6XV7s0mVCG02uaW027AhpaHOJ1cdT2a7L55hdm+o9uRpdGpiNgtNcUC1ody+Shll4O74uNds+h4Ro0FV3Sur1qbzwMKbAb0OYI5I6Q2+ek6NxqFO7idUdT2W+FvBYCra1qFrg4btMj6LHdF72WZTwWstHp4MnkjTaN3b1g9ocNiJ/RSKl6OVtHUzw6w7jv6x5q6XVF2jzJx4ugQo6VdrpyuDo3ggx3wpFooIQhAAhCEACEIQAIQhAAhCEACEIQAKNtdpOUOaXcgRPkqjH7w602mNOtG5ngsFihLDmaYcDII0II4gqU8vE6cXxua7o+hY1oWnhEeI/ystjWO07YTUnXQQCSfBS0ukxuqbWgAFoHxTG9TX7vIRB8Y4JDEKdKsMtQDx+Shkle4l8WJx1NCtn02ovOjKkc8rfYOlXVve0q7c1JwdGhjcHkRuD3qmsujlGmSWE68DwSrujT23La9Kr8P8wAnM2dQeY70myslD9S+qsTNsVA4qW2WiPoeYu1w1dhaTPUL2F4tAzGJ2DajSCOC+U49Ymm9zT4dy+xvC+f9N7M/e4LF2a+j5vdU/8AKTDdVaV/X3SLt1dM5pR2bf8AhraZnPJ4Q39+YV5j1qGvezsDvOfouv4VWw+A53N7vQwusbrNdeVWjgGDxyg/NRyHf8deP6KfALrIS3tWypvD2HuWIvqHw6gI2d7q7wm4dspxdaOjLFNWhTDX/DqObycR5/5W3wq7BCw+JUCysHfn9x+ytFgztRqmjp0LkqUbNnh91ke13Dj3Hf6+C96a37i5luwwC3PUjiCSGtnlo4nwStHZU32pz6z834A2mDza0dX0Poq8tUckcac+XossLeaZD27j1HEHsW9pVA4Bw2IBHcVhbMaLWYFUmi3slvkdPSFTH6I/IXksEIQqnKCEIQAIQhAAhCEACEIQAIS19dfDbO52A7fosZiuO12HMKm3CBl7iOSSeRR7LYsMsnQ/ir5qv748tFj8fdBhXjb/AOM01ojMSY3gzqFmsWqS5cmR2j0sMWnT8E3RLQVT/MB/aF5ji76MDqVD/OfYKHFTqUn6lv8AoxrodXJNam4zla2qyTPVzBrx/cw+BWjKxvRylUNxmZIaAW1Dwykfd7dQD4LZLYvRz51UyJtLVM01y0LqVpKxhhUwUDCpWlahWdoXkoWilMVQdIqEsOkjir+EjiVOWFYMfGsVtMrjGo+SqHjsWux62hx7eP791WNw8kc/fuCeMqQrhbNx/DCoRaObxz5h/uGnq0rjpPhpZcsqDQVGw7+tn1EeSZ/h41rGNk/hdp2yPqVpMctfi0zAlzTnb3j6iR4pZbL45cJIw2J2pyTuRqPBMYTVBgqxY0PHeFQgGjULeB1b8wketnUvsqLTpEyWB4/CQfDipcFrbKCtXzsLTySeEV4AB3Bg+CL3YvH60fRrN8tVGXRXqf1D/qE5hdzLdFVOqE3NQDsPp+io30QgqbNRhuoWk6PO6rxydPmP0WXwuVpejx1qD+n/ANlWHaObP0y5QhCucYIQhAAhCEACEIQAIQhAGfx+v1o/KPU6n5LF9I3gN3Wjxit1nE8SVi8cuM2i4ssj1vjQqifo/cE0HDk53vKr8QdqVY9HWRbk83OPqUhiLZ4Kb/FF0/uxnorWBpVG8nn1AReGSVz0UYC2tI1zj/qFNeW8z+i39Qupsaw2uGU2AacT2k7kqxt8RGzlk218jcvInyJlN4LbvuHODDGWCZ13mI8imU1VGTxqnJmxEHUahehUFK3uGTlEwYMHfwKG4zUb/wCSm6OcFDo5+Hp2aJmiYCz1p0ipOOVxI7wfXktA06aLEyck12dShcwhaKVhS91smSFDWGi1mnz7pFSl3f8AvRV1qMrTA1giTuOGnMrTY5bB0+qgw21DhBaDpA4nwkaJCq6sl6NWrm0m1AOc9mv0A81qbGpO+3uvcCt+pB7o4ALnJFTKOaetWY3ejO3ZFGu9hECZaeEO1j1jwSnSC1D6edu7dRHHmFf4rQa+uWkbsHuUh9mhjmnYA69iKKqWk/JncrcjXtJg9vA81DQhtUtnRwkd/FWlnZxRDfHzM/NL1bYCqzxSUV5bLfB6xaSJRYVc1xU7wPQKawtutPZCUptDLipHNp8x+ibwR7b/AMNth+yu8CdFRw5tnyP6rO4RVkK7w10Vmdsj+0/RWi9o5ci0zSIQhdBxAhCEACEIQAIQhAAvHmASvVFdGGO7j7IZqMRizSsTixdK3OKvgLEYs6SV5+Q9jAyz6PVB9lHj7pW+EpTo7WJpOaODirCpS6hJ9lnaHqpP/SLopUipWbzDXD1B+Ssb06FUWDVCLnTZzSPLVXVwxxnqlEegkvuU9tRD7hrTs7MP7Sfktd0Osvs5rZzoSIPNoB381lqPVr0j/OB/y0+a0V9VhrhwIgrY+xc1yXH2djpfatFQufGVxAGUkvgbtA3EyFmKHT5rqdRlWk4dYlmSHdWZAdJEH0XF5hLXnTQd3si26P05Aa3Me3ZCcn2jFghViuBY1Wdc/EZSPwiCyIB4gyT4RpsvpGHTk62h105A6geCRwvCm0wCYnu27ByVo1b0QyOLeiSULlCLEEFDUUxUFQpgKPF6c67H6qLBbcwDAjt903iTZEeSZwZnUHilXZS6iTNrfD6o3Om5TFrTyy52+64oYdLy8lT3ZAOmydC68FZVH+qSd4HqSuMWbFFxH5T7KCjcCpUe4bSW/wDHT5FNYkM1Fzew+y1dFGqaKazp9UJO+EVW9x+Slw+vLQZ4JbG6kFr+R17ip+C9fY0GGnRV+TNcPPcPT9V5Y3gjdeYXVzVan9XyC2yXFps02E0SFdUHRUpn+ZvqYVbhwT9Z0a8oPkqro55bNahAKF0nACEIQAIQhAAhCEACWxA/6bu75plK4mf9M+Husl0NH8kYTHGuKyuKUCAt3iIWTxkiIXDkR62GXSOOidiPs+biS4+qsn0wGlp5QuOiRH2Zo7XD+4rq/wBAUeDXubM4G/DuaYb+Y+RBWqa3rd6zQpZrml3n2WxNMbrIG5e0ZXG35HDsLSD3EKzuqmYz26A7Dt71xijQXN02IhT0KAc4HsWx8jWqTZHa4e55l2g9Sr62tw0QBp7968pAJkBbyOec3I9aF0uJXYSkj2V4vJXqAEXJeqUw8pOq5MzUI3+yYtHQ0QlroymLCoJWIfwWNs4wocQrhrSVK+sGhVGItLmuLtoMa7ab96dhFWykwa7DW67yfEklW9xcvy6MJHgPcqm6PWgbl/EeJWsp0QSJSxsrkasxNGzrNMloDSSRLtQDzCs24EKo65MHeNITeLffPeB4Ke5qxS04wPVYEptpFM3DS3q04LRoC7cxw7UrbB9Gt12w10ZTMgkbj98leYc+Z9FZsoMeIcAe9CVmObT2M4VVmFaVdlV0LXL93ZWLTIVV0c8u9GstXSxp5tafQKVK4W+aTD/KB/x0+SaXSujhfYIQhaYCEIQAIQhAAkcWd1R3/JPKpxl0kN5CfP8Awlm9D41cjNYrWjt7AspiFvVd92mfGB7rcVKYGw8eKRqwVxyjZ6OOfHpGYwP41BmR7J1JEOB3K9vL0uMceWx8in8QqQY4pr7KypkfAzRofdT30V5b5NGZwuvlvGCoC2Wuy5gWydNpWzfUBCTxW2adxKrLdlVrSaZzAfhcdfA/VMnx0DfPZxjNQtEjcajvCsLCg4Q47OAI8RKoL3Es7CS1wiQZaRB5StRhF02rb0yIPUb4EBC2zclqKLGgzRSwiiNF2QijlIyugUQvJQYeyvVwhaAlUKSqpuok6pQxkK1lXWmHOLy8OeJPPTyVnX2JUltWAAnyWxQ6bXRNb2kaucXHt4eASuPu/wBJwHHqj/dp8019raNZ0VfXszXdLifhiC0AxJ11PZqtb1o2PdshsLctiFdh2kjWEnSscv3TqOckH6KS0uAZGzhoRxBWIyTsTxqCGuHMJe4dLSOGhU+KUXESzWDMfRVbr0Rld1TxB0StjxVpUT4Sd+9X9oNFnrCsBxV3bVweK2LMydlrTU7QlbaoCmgrIgy+wCpNMt/K4+R195VmqLo+/rvHMA+RP1V6rwejjyKpMEIQmEBCEIAEIQgDmo8NBJ2Czt3cgkuPH9hWOLVvweJ+QVDdPhc+WXg6MUfJFVvGjeR4FJVa7Ds4LmpWKSuarD94eY+a53I64oVvG5jum8NrGMp4KrrMb+Ekdx+RXtrWeDMh3DkUl7LNWjRXRzMPMJfAXdUz3Jdlw+PuHzELuyqOplxyTPAEJr2JX1aLWtZNgjnqk6Ng1j25Rl1nTTzhTuv9NRJ74CVbfuL2yABKZ0KrL5g0QVwyoh7lpICVwSuHPXmZYB3KFFmQgKFKhSrt03UCUcNUMZC1790jnA813RowIXFbV4Hefl9U9QbxK1I1s4FtIg7JumwBegLrKm4i2eOVfdWgc4kaOjRw3/XuT6WrO68Dl7rGCZVsrOZ1agjkfwnx4dyUbUDjqAe9WV+8Rl3J/eqraNnl2JjjOqRlU12T29kwHNlE/vgrWhbNPAJejSlWttQhNFCSkdUrRvAJnLAXbGoqFVonY70edNU/0H/s1aJUXRij99/Mho8NT7jyV6rQ6OXI/sCEITkwQhCABcvdAJPDVdJPFKkNjn7D9hZJ0rNirdFPdVJJJ46qpu3KwuCqys1cUjugiveexcVW6arus6FxTYX76D3UyxVXIBMRPhK6sMMqO4lre35StFRsgI0ATJatUAeXwhGja5RBJK8eITb0jWT0ImR1HJSqVLUSlR6VjovMPvs7e0aH6pw1Vi/tDmODmnX3HarK3xlrt+qeR+RWWLKHovH1Vz8VIfHniuHVkWLQ/wDGXirfj9qFlm8SzqKIhSVCo6hgKjFRXNdNR3gPL/KtaWypbF0yeZJ81dW2yaJshhjV0AhpUjU5Mhe1INP3nnbh3BP3h0yjc+yrbg6ZRx9kkhoibtZcePsu6NOV1UZPcmrRiSil6GbWjCsadNR0GJtgVEiLZ4Al7h2iZejDqOes0cB1j/t29YTVehW6NBh1v8Om1nEDXvOp9SmUIXScjBCEIAEIQgAVRitTrRyHvr9FbPdAJPDVZ2u8uJPNSyvVFcS3YrVSldqdc1Q1GrnZ0orHUUzbW8alSfD1TLGrEhnIihcOamnNUL9AmEsWcEnWbqnXHdJ1zqsGsr7nRVlWorW5G6prg6qTKwRDUMqCF3mXiUtR6xzm/dcR3FafoXhtS6e41CfgtEEwAS47NafU+HNKdFujb7t8mW0WnrO4k/lZ29vBfVLK0ZRYKdNoa1ugA9zzPaujDivb6OX5GZR+q7KP/wDHUfz1PNv/AMoWjQuj+KHo4/5Z+z54Upf1MrHHsP6JlxVTjdTqgc3AfP5LlO1HOHN0AV3R0Cp7Aq1pHROhZDjFIAo6S7edEwgncujxSM5nKSs+SVJb01J7KrSPBSTVrSQGpygxMkK2S02qYleZV44pxDio5WvRyjo6oeJyjub+p9FR136LXWdDIxrOQ8zxPnKfGtksj0TIQhWIAhCEACEIQApib4Z3kD5/JUxVri+w7yqdwJ4qGTbOnF+JzlK8LF00L2ElD2LkKWmNFERqp3HQLAOHlJVXJisdCq6tU0StjIKlRJPqarirU1SdepGqRsoonV5WgKmqvkqetWLlBHBIy0VSIoVt0dwGpd1MrdGCM7+DRyHN3ILQ9HuhIqNbVrP6h1DWTJH8zjt4ea3lpaspMDKbQ1o2A/ep7VfHgb2+jny/JS1Hs8sbRlFjadMZWtEAfM8yd5U6ELsPP7BCEIA//9k="/>
          <p:cNvSpPr>
            <a:spLocks noChangeAspect="1" noChangeArrowheads="1"/>
          </p:cNvSpPr>
          <p:nvPr/>
        </p:nvSpPr>
        <p:spPr bwMode="auto">
          <a:xfrm>
            <a:off x="155575" y="608758"/>
            <a:ext cx="284947" cy="284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CO" altLang="es-CO">
              <a:latin typeface="Calibri" pitchFamily="34" charset="0"/>
            </a:endParaRPr>
          </a:p>
        </p:txBody>
      </p:sp>
      <p:sp>
        <p:nvSpPr>
          <p:cNvPr id="34" name="33 Rectángulo"/>
          <p:cNvSpPr/>
          <p:nvPr/>
        </p:nvSpPr>
        <p:spPr>
          <a:xfrm>
            <a:off x="0" y="332656"/>
            <a:ext cx="914400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</a:t>
            </a:r>
            <a:r>
              <a:rPr lang="es-CO" sz="36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istorsiones en la comunicación</a:t>
            </a:r>
            <a:endParaRPr lang="es-CO" sz="3600" b="1" spc="50" dirty="0">
              <a:ln w="11430"/>
              <a:solidFill>
                <a:srgbClr val="00378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35" name="34 Conector recto"/>
          <p:cNvCxnSpPr/>
          <p:nvPr/>
        </p:nvCxnSpPr>
        <p:spPr>
          <a:xfrm>
            <a:off x="755576" y="908720"/>
            <a:ext cx="756084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6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76243"/>
            <a:ext cx="2133600" cy="365125"/>
          </a:xfrm>
        </p:spPr>
        <p:txBody>
          <a:bodyPr/>
          <a:lstStyle/>
          <a:p>
            <a:fld id="{6B53B4B6-FF5C-4F32-8232-544A8038F059}" type="slidenum">
              <a:rPr lang="en-US"/>
              <a:pPr/>
              <a:t>6</a:t>
            </a:fld>
            <a:endParaRPr lang="en-US" dirty="0"/>
          </a:p>
        </p:txBody>
      </p:sp>
      <p:pic>
        <p:nvPicPr>
          <p:cNvPr id="37" name="Picture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7380"/>
      </p:ext>
    </p:extLst>
  </p:cSld>
  <p:clrMapOvr>
    <a:masterClrMapping/>
  </p:clrMapOvr>
  <p:transition xmlns:p14="http://schemas.microsoft.com/office/powerpoint/2010/main"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7EC4F-B53F-467C-B451-91DE53EA1A4C}" type="slidenum">
              <a:rPr lang="es-CO" smtClean="0">
                <a:solidFill>
                  <a:prstClr val="black"/>
                </a:solidFill>
              </a:rPr>
              <a:pPr/>
              <a:t>60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3" name="1 Título"/>
          <p:cNvSpPr txBox="1">
            <a:spLocks/>
          </p:cNvSpPr>
          <p:nvPr/>
        </p:nvSpPr>
        <p:spPr bwMode="auto">
          <a:xfrm>
            <a:off x="366837" y="1052736"/>
            <a:ext cx="8229600" cy="475252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s-ES" sz="3200" b="1" dirty="0">
                <a:solidFill>
                  <a:srgbClr val="1E1E1E"/>
                </a:solidFill>
                <a:latin typeface="Arial" pitchFamily="34" charset="0"/>
                <a:cs typeface="Arial" pitchFamily="34" charset="0"/>
              </a:rPr>
              <a:t>Todos tenemos emociones..</a:t>
            </a:r>
          </a:p>
          <a:p>
            <a:pPr fontAlgn="base">
              <a:spcAft>
                <a:spcPct val="0"/>
              </a:spcAft>
              <a:defRPr/>
            </a:pPr>
            <a:endParaRPr lang="es-ES" sz="3200" b="1" dirty="0">
              <a:solidFill>
                <a:srgbClr val="1E1E1E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Aft>
                <a:spcPct val="0"/>
              </a:spcAft>
              <a:defRPr/>
            </a:pPr>
            <a:r>
              <a:rPr lang="es-ES" sz="3200" b="1" dirty="0">
                <a:solidFill>
                  <a:srgbClr val="1E1E1E"/>
                </a:solidFill>
                <a:latin typeface="Arial" pitchFamily="34" charset="0"/>
                <a:cs typeface="Arial" pitchFamily="34" charset="0"/>
              </a:rPr>
              <a:t>Pero también tenemos </a:t>
            </a:r>
            <a:r>
              <a:rPr lang="es-ES" sz="32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la capacidad de entenderlas y controlarlas </a:t>
            </a:r>
            <a:r>
              <a:rPr lang="es-ES" sz="3200" b="1" dirty="0">
                <a:solidFill>
                  <a:srgbClr val="1E1E1E"/>
                </a:solidFill>
                <a:latin typeface="Arial" pitchFamily="34" charset="0"/>
                <a:cs typeface="Arial" pitchFamily="34" charset="0"/>
              </a:rPr>
              <a:t>utilizando un talento humano que los expertos han llamado…</a:t>
            </a:r>
          </a:p>
          <a:p>
            <a:pPr fontAlgn="base">
              <a:spcAft>
                <a:spcPct val="0"/>
              </a:spcAft>
              <a:defRPr/>
            </a:pPr>
            <a:endParaRPr lang="es-ES" sz="3200" b="1" dirty="0">
              <a:solidFill>
                <a:srgbClr val="1E1E1E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Aft>
                <a:spcPct val="0"/>
              </a:spcAft>
              <a:defRPr/>
            </a:pPr>
            <a:r>
              <a:rPr lang="es-ES" sz="3200" b="1" dirty="0">
                <a:solidFill>
                  <a:srgbClr val="1E1E1E"/>
                </a:solidFill>
                <a:latin typeface="Arial" pitchFamily="34" charset="0"/>
                <a:cs typeface="Arial" pitchFamily="34" charset="0"/>
              </a:rPr>
              <a:t>INTELIGENCIA EMOCIONAL</a:t>
            </a:r>
          </a:p>
        </p:txBody>
      </p:sp>
      <p:pic>
        <p:nvPicPr>
          <p:cNvPr id="4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0139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7EC4F-B53F-467C-B451-91DE53EA1A4C}" type="slidenum">
              <a:rPr lang="es-CO" smtClean="0">
                <a:solidFill>
                  <a:prstClr val="black"/>
                </a:solidFill>
              </a:rPr>
              <a:pPr/>
              <a:t>61</a:t>
            </a:fld>
            <a:endParaRPr lang="es-CO">
              <a:solidFill>
                <a:prstClr val="black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6192688" cy="352839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0" y="788511"/>
            <a:ext cx="914400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</a:t>
            </a:r>
            <a:r>
              <a:rPr lang="es-CO" sz="36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ara qué nos ayuda la inteligencia emocional</a:t>
            </a:r>
          </a:p>
          <a:p>
            <a:pPr algn="ctr"/>
            <a:endParaRPr lang="es-CO" sz="3600" b="1" spc="50" dirty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12" name="11 Conector recto"/>
          <p:cNvCxnSpPr/>
          <p:nvPr/>
        </p:nvCxnSpPr>
        <p:spPr>
          <a:xfrm>
            <a:off x="216024" y="1436583"/>
            <a:ext cx="8676456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02967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7EC4F-B53F-467C-B451-91DE53EA1A4C}" type="slidenum">
              <a:rPr lang="es-CO" smtClean="0">
                <a:solidFill>
                  <a:prstClr val="black"/>
                </a:solidFill>
              </a:rPr>
              <a:pPr/>
              <a:t>62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0" y="764704"/>
            <a:ext cx="914400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</a:t>
            </a:r>
            <a:r>
              <a:rPr lang="es-CO" sz="36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utodiagnóstico</a:t>
            </a:r>
          </a:p>
          <a:p>
            <a:pPr algn="ctr"/>
            <a:endParaRPr lang="es-CO" sz="3600" b="1" spc="50" dirty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12" name="11 Conector recto"/>
          <p:cNvCxnSpPr/>
          <p:nvPr/>
        </p:nvCxnSpPr>
        <p:spPr>
          <a:xfrm>
            <a:off x="216024" y="1436583"/>
            <a:ext cx="8676456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1436876"/>
            <a:ext cx="8212137" cy="4512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4983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7EC4F-B53F-467C-B451-91DE53EA1A4C}" type="slidenum">
              <a:rPr lang="es-CO" smtClean="0">
                <a:solidFill>
                  <a:prstClr val="black"/>
                </a:solidFill>
              </a:rPr>
              <a:pPr/>
              <a:t>63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0" y="764704"/>
            <a:ext cx="914400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¿Q</a:t>
            </a:r>
            <a:r>
              <a:rPr lang="es-CO" sz="36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ué hacer?</a:t>
            </a:r>
          </a:p>
          <a:p>
            <a:pPr algn="ctr"/>
            <a:endParaRPr lang="es-CO" sz="3600" b="1" spc="50" dirty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12" name="11 Conector recto"/>
          <p:cNvCxnSpPr/>
          <p:nvPr/>
        </p:nvCxnSpPr>
        <p:spPr>
          <a:xfrm>
            <a:off x="216024" y="1436583"/>
            <a:ext cx="8676456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12 Rectángulo"/>
          <p:cNvSpPr/>
          <p:nvPr/>
        </p:nvSpPr>
        <p:spPr>
          <a:xfrm>
            <a:off x="440642" y="3698699"/>
            <a:ext cx="2403166" cy="16025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CO">
              <a:solidFill>
                <a:srgbClr val="FFFFFF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96" y="1875337"/>
            <a:ext cx="1906972" cy="140964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559507" y="4005064"/>
            <a:ext cx="21654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sz="2000" i="1" dirty="0">
                <a:latin typeface="Arial" pitchFamily="34" charset="0"/>
                <a:cs typeface="Arial" pitchFamily="34" charset="0"/>
              </a:rPr>
              <a:t>Me siento incómoda con este  cliente…</a:t>
            </a:r>
          </a:p>
        </p:txBody>
      </p:sp>
      <p:cxnSp>
        <p:nvCxnSpPr>
          <p:cNvPr id="16" name="15 Conector recto de flecha"/>
          <p:cNvCxnSpPr/>
          <p:nvPr/>
        </p:nvCxnSpPr>
        <p:spPr>
          <a:xfrm flipV="1">
            <a:off x="1642225" y="1988840"/>
            <a:ext cx="2209695" cy="3388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 Subtítulo"/>
          <p:cNvSpPr txBox="1">
            <a:spLocks/>
          </p:cNvSpPr>
          <p:nvPr/>
        </p:nvSpPr>
        <p:spPr>
          <a:xfrm>
            <a:off x="3347864" y="1700808"/>
            <a:ext cx="5184576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s-CO" dirty="0"/>
              <a:t>AUTO CONCIENCIA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3563888" y="2327681"/>
            <a:ext cx="475252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s-CO" sz="2000" dirty="0">
                <a:latin typeface="Arial" pitchFamily="34" charset="0"/>
                <a:cs typeface="Arial" pitchFamily="34" charset="0"/>
              </a:rPr>
              <a:t>Reflexiona e identifica qué es lo que te hace sentir incómoda de este cliente</a:t>
            </a: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s-CO" sz="2000" dirty="0">
              <a:latin typeface="Arial" pitchFamily="34" charset="0"/>
              <a:cs typeface="Arial" pitchFamily="34" charset="0"/>
            </a:endParaRP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s-CO" sz="2000" dirty="0">
                <a:latin typeface="Arial" pitchFamily="34" charset="0"/>
                <a:cs typeface="Arial" pitchFamily="34" charset="0"/>
              </a:rPr>
              <a:t>Lleva esta emoción a palabras concretas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s-CO" sz="2000" dirty="0"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sz="2400" b="1" dirty="0">
                <a:latin typeface="Arial" pitchFamily="34" charset="0"/>
                <a:cs typeface="Arial" pitchFamily="34" charset="0"/>
              </a:rPr>
              <a:t>Llevar al plano consciente estas emociones es el pilar de la AUTOCONCIENCIA</a:t>
            </a:r>
          </a:p>
        </p:txBody>
      </p:sp>
      <p:pic>
        <p:nvPicPr>
          <p:cNvPr id="21" name="Picture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755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7EC4F-B53F-467C-B451-91DE53EA1A4C}" type="slidenum">
              <a:rPr lang="es-CO" smtClean="0">
                <a:solidFill>
                  <a:prstClr val="black"/>
                </a:solidFill>
              </a:rPr>
              <a:pPr/>
              <a:t>64</a:t>
            </a:fld>
            <a:endParaRPr lang="es-CO">
              <a:solidFill>
                <a:prstClr val="black"/>
              </a:solidFill>
            </a:endParaRPr>
          </a:p>
        </p:txBody>
      </p:sp>
      <p:cxnSp>
        <p:nvCxnSpPr>
          <p:cNvPr id="12" name="11 Conector recto"/>
          <p:cNvCxnSpPr/>
          <p:nvPr/>
        </p:nvCxnSpPr>
        <p:spPr>
          <a:xfrm>
            <a:off x="216024" y="1436583"/>
            <a:ext cx="8676456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12 Rectángulo"/>
          <p:cNvSpPr/>
          <p:nvPr/>
        </p:nvSpPr>
        <p:spPr>
          <a:xfrm>
            <a:off x="440642" y="3698699"/>
            <a:ext cx="2403166" cy="16025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CO">
              <a:solidFill>
                <a:srgbClr val="FFFFFF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96" y="1875337"/>
            <a:ext cx="1906972" cy="140964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559507" y="4005064"/>
            <a:ext cx="21654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sz="2000" i="1" dirty="0">
                <a:latin typeface="Arial" pitchFamily="34" charset="0"/>
                <a:cs typeface="Arial" pitchFamily="34" charset="0"/>
              </a:rPr>
              <a:t>No me aguanto más el tono de este cliente…</a:t>
            </a:r>
          </a:p>
        </p:txBody>
      </p:sp>
      <p:cxnSp>
        <p:nvCxnSpPr>
          <p:cNvPr id="16" name="15 Conector recto de flecha"/>
          <p:cNvCxnSpPr/>
          <p:nvPr/>
        </p:nvCxnSpPr>
        <p:spPr>
          <a:xfrm flipV="1">
            <a:off x="2170019" y="2135021"/>
            <a:ext cx="2067657" cy="3240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 Subtítulo"/>
          <p:cNvSpPr txBox="1">
            <a:spLocks/>
          </p:cNvSpPr>
          <p:nvPr/>
        </p:nvSpPr>
        <p:spPr>
          <a:xfrm>
            <a:off x="3347864" y="1700808"/>
            <a:ext cx="5184576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s-CO" dirty="0"/>
              <a:t>AUTO CONTROL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3203848" y="2327681"/>
            <a:ext cx="547260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s-CO" sz="2000" dirty="0">
                <a:latin typeface="Arial" pitchFamily="34" charset="0"/>
                <a:cs typeface="Arial" pitchFamily="34" charset="0"/>
              </a:rPr>
              <a:t>Tu pensamiento dispara la emoción.   Si lo alimentas de manera negativa te podrán ganar las emociones</a:t>
            </a: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s-CO" sz="2000" dirty="0">
              <a:latin typeface="Arial" pitchFamily="34" charset="0"/>
              <a:cs typeface="Arial" pitchFamily="34" charset="0"/>
            </a:endParaRP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s-CO" sz="2000" dirty="0">
                <a:latin typeface="Arial" pitchFamily="34" charset="0"/>
                <a:cs typeface="Arial" pitchFamily="34" charset="0"/>
              </a:rPr>
              <a:t>Aprende a conocer tus señales físicas que acompañan un desborde de emociones mal enfocadas. Vuélvelas alarmas</a:t>
            </a: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s-CO" sz="2000" dirty="0">
              <a:latin typeface="Arial" pitchFamily="34" charset="0"/>
              <a:cs typeface="Arial" pitchFamily="34" charset="0"/>
            </a:endParaRP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s-CO" sz="2000" dirty="0">
                <a:latin typeface="Arial" pitchFamily="34" charset="0"/>
                <a:cs typeface="Arial" pitchFamily="34" charset="0"/>
              </a:rPr>
              <a:t>Cambia el pensamiento actual por otro que genere una emoción menos intensa  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0" y="764704"/>
            <a:ext cx="914400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¿Q</a:t>
            </a:r>
            <a:r>
              <a:rPr lang="es-CO" sz="36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ué hacer?</a:t>
            </a:r>
          </a:p>
          <a:p>
            <a:pPr algn="ctr"/>
            <a:endParaRPr lang="es-CO" sz="3600" b="1" spc="50" dirty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2" name="Picture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133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7EC4F-B53F-467C-B451-91DE53EA1A4C}" type="slidenum">
              <a:rPr lang="es-CO" smtClean="0">
                <a:solidFill>
                  <a:prstClr val="black"/>
                </a:solidFill>
              </a:rPr>
              <a:pPr/>
              <a:t>65</a:t>
            </a:fld>
            <a:endParaRPr lang="es-CO">
              <a:solidFill>
                <a:prstClr val="black"/>
              </a:solidFill>
            </a:endParaRPr>
          </a:p>
        </p:txBody>
      </p:sp>
      <p:cxnSp>
        <p:nvCxnSpPr>
          <p:cNvPr id="12" name="11 Conector recto"/>
          <p:cNvCxnSpPr/>
          <p:nvPr/>
        </p:nvCxnSpPr>
        <p:spPr>
          <a:xfrm>
            <a:off x="216024" y="1436583"/>
            <a:ext cx="8676456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12 Rectángulo"/>
          <p:cNvSpPr/>
          <p:nvPr/>
        </p:nvSpPr>
        <p:spPr>
          <a:xfrm>
            <a:off x="440642" y="3698699"/>
            <a:ext cx="2403166" cy="16025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CO">
              <a:solidFill>
                <a:srgbClr val="FFFFFF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96" y="1875337"/>
            <a:ext cx="1906972" cy="140964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559507" y="3861048"/>
            <a:ext cx="21654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sz="2000" i="1" dirty="0">
                <a:latin typeface="Arial" pitchFamily="34" charset="0"/>
                <a:cs typeface="Arial" pitchFamily="34" charset="0"/>
              </a:rPr>
              <a:t>Le haré saber que no tengo más tiempo para él  …</a:t>
            </a:r>
          </a:p>
        </p:txBody>
      </p:sp>
      <p:cxnSp>
        <p:nvCxnSpPr>
          <p:cNvPr id="16" name="15 Conector recto de flecha"/>
          <p:cNvCxnSpPr/>
          <p:nvPr/>
        </p:nvCxnSpPr>
        <p:spPr>
          <a:xfrm flipV="1">
            <a:off x="2170019" y="1875337"/>
            <a:ext cx="1177845" cy="977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 Subtítulo"/>
          <p:cNvSpPr txBox="1">
            <a:spLocks/>
          </p:cNvSpPr>
          <p:nvPr/>
        </p:nvSpPr>
        <p:spPr>
          <a:xfrm>
            <a:off x="3347864" y="1412776"/>
            <a:ext cx="5184576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s-CO" dirty="0"/>
              <a:t>HABILIDADES SOCIALES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3203848" y="2039649"/>
            <a:ext cx="54726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s-CO" sz="2000" dirty="0">
                <a:latin typeface="Arial" pitchFamily="34" charset="0"/>
                <a:cs typeface="Arial" pitchFamily="34" charset="0"/>
              </a:rPr>
              <a:t>Todo lo que tu hagas tendrá un impacto en el cliente</a:t>
            </a: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s-CO" sz="2000" dirty="0">
              <a:latin typeface="Arial" pitchFamily="34" charset="0"/>
              <a:cs typeface="Arial" pitchFamily="34" charset="0"/>
            </a:endParaRP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s-CO" sz="2000" dirty="0">
                <a:latin typeface="Arial" pitchFamily="34" charset="0"/>
                <a:cs typeface="Arial" pitchFamily="34" charset="0"/>
              </a:rPr>
              <a:t>Si tus palabras, gestos, posturas reflejan tranquilidad y comprensión esto lo percibe el cliente</a:t>
            </a: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s-CO" sz="2000" dirty="0">
              <a:latin typeface="Arial" pitchFamily="34" charset="0"/>
              <a:cs typeface="Arial" pitchFamily="34" charset="0"/>
            </a:endParaRP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s-CO" sz="2000" dirty="0">
                <a:latin typeface="Arial" pitchFamily="34" charset="0"/>
                <a:cs typeface="Arial" pitchFamily="34" charset="0"/>
              </a:rPr>
              <a:t>De lo contrario,  puedes encontrar reacciones de clientes que no esperas y hacer más difícil el manejo</a:t>
            </a: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s-CO" sz="2000" dirty="0">
              <a:latin typeface="Arial" pitchFamily="34" charset="0"/>
              <a:cs typeface="Arial" pitchFamily="34" charset="0"/>
            </a:endParaRP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s-CO" sz="2000" dirty="0">
                <a:latin typeface="Arial" pitchFamily="34" charset="0"/>
                <a:cs typeface="Arial" pitchFamily="34" charset="0"/>
              </a:rPr>
              <a:t>VEAMOS EL SIGUIENTE VIDEO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0" y="764704"/>
            <a:ext cx="914400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¿Q</a:t>
            </a:r>
            <a:r>
              <a:rPr lang="es-CO" sz="36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ué hacer?</a:t>
            </a:r>
          </a:p>
          <a:p>
            <a:pPr algn="ctr"/>
            <a:endParaRPr lang="es-CO" sz="3600" b="1" spc="50" dirty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2" name="Picture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72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63888" y="2836074"/>
            <a:ext cx="3456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latin typeface="Arial" pitchFamily="34" charset="0"/>
                <a:cs typeface="Arial" pitchFamily="34" charset="0"/>
              </a:rPr>
              <a:t>CONTAGIO DE EMOCIONES</a:t>
            </a:r>
          </a:p>
        </p:txBody>
      </p:sp>
      <p:pic>
        <p:nvPicPr>
          <p:cNvPr id="6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5656" y="2333159"/>
            <a:ext cx="2372127" cy="195993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-36512" y="644495"/>
            <a:ext cx="914400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</a:t>
            </a:r>
            <a:r>
              <a:rPr lang="es-CO" sz="36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ontagiémonos de buena Actitud</a:t>
            </a:r>
          </a:p>
        </p:txBody>
      </p:sp>
      <p:cxnSp>
        <p:nvCxnSpPr>
          <p:cNvPr id="11" name="10 Conector recto"/>
          <p:cNvCxnSpPr/>
          <p:nvPr/>
        </p:nvCxnSpPr>
        <p:spPr>
          <a:xfrm>
            <a:off x="1043608" y="1292567"/>
            <a:ext cx="684076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7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09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476671"/>
            <a:ext cx="8401050" cy="5390277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  <p:pic>
        <p:nvPicPr>
          <p:cNvPr id="4" name="Picture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784" y="61717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2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CuadroTexto"/>
          <p:cNvSpPr txBox="1"/>
          <p:nvPr/>
        </p:nvSpPr>
        <p:spPr>
          <a:xfrm>
            <a:off x="2852974" y="2010320"/>
            <a:ext cx="582348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s-CO" sz="2000" dirty="0">
                <a:latin typeface="Arial" pitchFamily="34" charset="0"/>
                <a:cs typeface="Arial" pitchFamily="34" charset="0"/>
              </a:rPr>
              <a:t>Toma conciencia de tus emociones</a:t>
            </a:r>
          </a:p>
          <a:p>
            <a:pPr marL="342900" indent="-342900" algn="just">
              <a:buFont typeface="+mj-lt"/>
              <a:buAutoNum type="arabicPeriod"/>
            </a:pPr>
            <a:endParaRPr lang="es-CO" sz="2000" dirty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CO" sz="2000" dirty="0">
                <a:latin typeface="Arial" pitchFamily="34" charset="0"/>
                <a:cs typeface="Arial" pitchFamily="34" charset="0"/>
              </a:rPr>
              <a:t>Antes de actuar piensa cómo va a impactar tus reacciones en el cliente</a:t>
            </a:r>
          </a:p>
          <a:p>
            <a:pPr marL="342900" indent="-342900" algn="just">
              <a:buFont typeface="+mj-lt"/>
              <a:buAutoNum type="arabicPeriod"/>
            </a:pPr>
            <a:endParaRPr lang="es-CO" sz="2000" dirty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CO" sz="2000" dirty="0">
                <a:latin typeface="Arial" pitchFamily="34" charset="0"/>
                <a:cs typeface="Arial" pitchFamily="34" charset="0"/>
              </a:rPr>
              <a:t>Ponle un sentido positivo a tu pensamiento negativo, esto te cambiará la emoción asociada</a:t>
            </a:r>
          </a:p>
          <a:p>
            <a:pPr marL="342900" indent="-342900" algn="just">
              <a:buFont typeface="+mj-lt"/>
              <a:buAutoNum type="arabicPeriod"/>
            </a:pPr>
            <a:endParaRPr lang="es-CO" sz="2000" dirty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CO" sz="2000" dirty="0">
                <a:latin typeface="Arial" pitchFamily="34" charset="0"/>
                <a:cs typeface="Arial" pitchFamily="34" charset="0"/>
              </a:rPr>
              <a:t>Da al cliente respuestas asertivas</a:t>
            </a:r>
          </a:p>
          <a:p>
            <a:pPr marL="342900" indent="-342900" algn="just">
              <a:buFont typeface="+mj-lt"/>
              <a:buAutoNum type="arabicPeriod"/>
            </a:pPr>
            <a:endParaRPr lang="es-CO" sz="2000" dirty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CO" sz="2000" dirty="0">
                <a:latin typeface="Arial" pitchFamily="34" charset="0"/>
                <a:cs typeface="Arial" pitchFamily="34" charset="0"/>
              </a:rPr>
              <a:t>Contagia de emociones positivas</a:t>
            </a:r>
          </a:p>
          <a:p>
            <a:pPr marL="342900" indent="-342900" algn="just">
              <a:buFont typeface="+mj-lt"/>
              <a:buAutoNum type="arabicPeriod"/>
            </a:pPr>
            <a:endParaRPr lang="es-CO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1 Subtítulo"/>
          <p:cNvSpPr txBox="1">
            <a:spLocks/>
          </p:cNvSpPr>
          <p:nvPr/>
        </p:nvSpPr>
        <p:spPr>
          <a:xfrm>
            <a:off x="2123728" y="1412776"/>
            <a:ext cx="5184576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s-CO" dirty="0"/>
              <a:t>En síntesis..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-36512" y="644495"/>
            <a:ext cx="914400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¿C</a:t>
            </a:r>
            <a:r>
              <a:rPr lang="es-CO" sz="36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ómo equilibrar mis emociones?</a:t>
            </a:r>
          </a:p>
          <a:p>
            <a:pPr algn="ctr"/>
            <a:endParaRPr lang="es-CO" sz="3600" b="1" spc="50" dirty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16" name="15 Conector recto"/>
          <p:cNvCxnSpPr/>
          <p:nvPr/>
        </p:nvCxnSpPr>
        <p:spPr>
          <a:xfrm>
            <a:off x="1043608" y="1292567"/>
            <a:ext cx="684076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3399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611560" y="4369460"/>
            <a:ext cx="3024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/>
              <a:t>ESCUCHA ACTIVA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0" y="788511"/>
            <a:ext cx="914400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</a:t>
            </a:r>
            <a:r>
              <a:rPr lang="es-CO" sz="36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uatro habilidades  para una comunicación efectiva</a:t>
            </a:r>
          </a:p>
        </p:txBody>
      </p:sp>
      <p:cxnSp>
        <p:nvCxnSpPr>
          <p:cNvPr id="12" name="11 Conector recto"/>
          <p:cNvCxnSpPr/>
          <p:nvPr/>
        </p:nvCxnSpPr>
        <p:spPr>
          <a:xfrm>
            <a:off x="467544" y="1436583"/>
            <a:ext cx="8208912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 flipV="1">
            <a:off x="3707904" y="1940639"/>
            <a:ext cx="1728192" cy="9909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6" name="Picture 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09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encrypted-tbn0.gstatic.com/images?q=tbn:ANd9GcSUsnFMnr_i0FOsJgISVhK1448bRqPp_WCEb9b8ndiwrv8DuWvmF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663" y="2265802"/>
            <a:ext cx="4321001" cy="3552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9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81" y="1881031"/>
            <a:ext cx="3511550" cy="330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6B53B4B6-FF5C-4F32-8232-544A8038F059}" type="slidenum">
              <a:rPr lang="en-US" sz="1200">
                <a:solidFill>
                  <a:schemeClr val="tx1">
                    <a:tint val="75000"/>
                  </a:schemeClr>
                </a:solidFill>
              </a:rPr>
              <a:pPr algn="r"/>
              <a:t>7</a:t>
            </a:fld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833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Subtítulo"/>
          <p:cNvSpPr txBox="1">
            <a:spLocks/>
          </p:cNvSpPr>
          <p:nvPr/>
        </p:nvSpPr>
        <p:spPr>
          <a:xfrm>
            <a:off x="251520" y="271385"/>
            <a:ext cx="4176464" cy="72008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dirty="0">
                <a:solidFill>
                  <a:schemeClr val="bg1"/>
                </a:solidFill>
              </a:rPr>
              <a:t>Ejercicio</a:t>
            </a:r>
          </a:p>
        </p:txBody>
      </p:sp>
      <p:sp>
        <p:nvSpPr>
          <p:cNvPr id="9" name="8 Rectángulo"/>
          <p:cNvSpPr/>
          <p:nvPr/>
        </p:nvSpPr>
        <p:spPr>
          <a:xfrm>
            <a:off x="-36512" y="644495"/>
            <a:ext cx="914400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¿Q</a:t>
            </a:r>
            <a:r>
              <a:rPr lang="es-CO" sz="3600" b="1" spc="50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ué es escucha Activa?</a:t>
            </a:r>
          </a:p>
          <a:p>
            <a:pPr algn="ctr"/>
            <a:endParaRPr lang="es-CO" sz="3600" b="1" spc="50" dirty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1115616" y="1292567"/>
            <a:ext cx="684076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10 Rectángulo"/>
          <p:cNvSpPr/>
          <p:nvPr/>
        </p:nvSpPr>
        <p:spPr>
          <a:xfrm>
            <a:off x="4442667" y="992917"/>
            <a:ext cx="401776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CO" sz="32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CO" sz="3200" dirty="0">
                <a:latin typeface="Arial" pitchFamily="34" charset="0"/>
                <a:cs typeface="Arial" pitchFamily="34" charset="0"/>
              </a:rPr>
              <a:t>Significa escuchar con </a:t>
            </a:r>
            <a:r>
              <a:rPr lang="es-CO" sz="3200" b="1" dirty="0">
                <a:latin typeface="Arial" pitchFamily="34" charset="0"/>
                <a:cs typeface="Arial" pitchFamily="34" charset="0"/>
              </a:rPr>
              <a:t>atención y concentración </a:t>
            </a:r>
            <a:r>
              <a:rPr lang="es-CO" sz="3200" dirty="0">
                <a:latin typeface="Arial" pitchFamily="34" charset="0"/>
                <a:cs typeface="Arial" pitchFamily="34" charset="0"/>
              </a:rPr>
              <a:t>al interlocutor para entender lo que  ha dicho </a:t>
            </a:r>
            <a:r>
              <a:rPr lang="es-CO" sz="3200" b="1" dirty="0">
                <a:latin typeface="Arial" pitchFamily="34" charset="0"/>
                <a:cs typeface="Arial" pitchFamily="34" charset="0"/>
              </a:rPr>
              <a:t>y demostrarle</a:t>
            </a:r>
            <a:r>
              <a:rPr lang="es-CO" sz="3200" dirty="0">
                <a:latin typeface="Arial" pitchFamily="34" charset="0"/>
                <a:cs typeface="Arial" pitchFamily="34" charset="0"/>
              </a:rPr>
              <a:t> que se siente bien interpretado.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09" y="1857013"/>
            <a:ext cx="3628627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798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Subtítulo"/>
          <p:cNvSpPr txBox="1">
            <a:spLocks/>
          </p:cNvSpPr>
          <p:nvPr/>
        </p:nvSpPr>
        <p:spPr>
          <a:xfrm>
            <a:off x="251520" y="271385"/>
            <a:ext cx="4176464" cy="72008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dirty="0">
                <a:solidFill>
                  <a:schemeClr val="bg1"/>
                </a:solidFill>
              </a:rPr>
              <a:t>Ejercicio</a:t>
            </a:r>
          </a:p>
        </p:txBody>
      </p:sp>
      <p:sp>
        <p:nvSpPr>
          <p:cNvPr id="9" name="8 Rectángulo"/>
          <p:cNvSpPr/>
          <p:nvPr/>
        </p:nvSpPr>
        <p:spPr>
          <a:xfrm>
            <a:off x="-36512" y="644495"/>
            <a:ext cx="914400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¿C</a:t>
            </a:r>
            <a:r>
              <a:rPr lang="es-CO" sz="3600" b="1" spc="50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ómo manifestar la escucha Activa?</a:t>
            </a:r>
          </a:p>
          <a:p>
            <a:pPr algn="ctr"/>
            <a:endParaRPr lang="es-CO" sz="3600" b="1" spc="50" dirty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1115616" y="1292567"/>
            <a:ext cx="684076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91" y="1930401"/>
            <a:ext cx="2978583" cy="308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3 Rectángulo"/>
          <p:cNvSpPr>
            <a:spLocks noChangeArrowheads="1"/>
          </p:cNvSpPr>
          <p:nvPr/>
        </p:nvSpPr>
        <p:spPr bwMode="auto">
          <a:xfrm>
            <a:off x="3816424" y="2027743"/>
            <a:ext cx="4572000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s-MX" altLang="es-MX" sz="2800" b="1" dirty="0">
                <a:solidFill>
                  <a:srgbClr val="000000"/>
                </a:solidFill>
                <a:latin typeface="Arial" pitchFamily="34" charset="0"/>
              </a:rPr>
              <a:t>a. Haciendo preguntas</a:t>
            </a:r>
          </a:p>
          <a:p>
            <a:pPr algn="just"/>
            <a:endParaRPr lang="es-MX" altLang="es-MX" sz="2000" b="1" dirty="0">
              <a:solidFill>
                <a:srgbClr val="000000"/>
              </a:solidFill>
              <a:latin typeface="Arial" pitchFamily="34" charset="0"/>
            </a:endParaRPr>
          </a:p>
          <a:p>
            <a:pPr algn="just"/>
            <a:r>
              <a:rPr lang="es-MX" altLang="es-MX" sz="2000" dirty="0">
                <a:solidFill>
                  <a:srgbClr val="000000"/>
                </a:solidFill>
                <a:latin typeface="Arial" pitchFamily="34" charset="0"/>
              </a:rPr>
              <a:t>Para comprender a cliente debemos tener seguridad de haber captado correctamente su situación. Utilice preguntas.</a:t>
            </a:r>
          </a:p>
          <a:p>
            <a:pPr algn="just"/>
            <a:endParaRPr lang="es-MX" altLang="es-MX" sz="2000" dirty="0">
              <a:solidFill>
                <a:srgbClr val="000000"/>
              </a:solidFill>
              <a:latin typeface="Arial" pitchFamily="34" charset="0"/>
            </a:endParaRPr>
          </a:p>
          <a:p>
            <a:pPr algn="just"/>
            <a:r>
              <a:rPr lang="es-MX" altLang="es-MX" sz="2000" dirty="0">
                <a:solidFill>
                  <a:srgbClr val="000000"/>
                </a:solidFill>
                <a:latin typeface="Arial" pitchFamily="34" charset="0"/>
              </a:rPr>
              <a:t>Ejemplo: ¿lo que afirma usted es que...? </a:t>
            </a:r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6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Subtítulo"/>
          <p:cNvSpPr txBox="1">
            <a:spLocks/>
          </p:cNvSpPr>
          <p:nvPr/>
        </p:nvSpPr>
        <p:spPr>
          <a:xfrm>
            <a:off x="251520" y="271385"/>
            <a:ext cx="4176464" cy="72008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dirty="0">
                <a:solidFill>
                  <a:schemeClr val="bg1"/>
                </a:solidFill>
              </a:rPr>
              <a:t>Ejercicio</a:t>
            </a:r>
          </a:p>
        </p:txBody>
      </p:sp>
      <p:sp>
        <p:nvSpPr>
          <p:cNvPr id="9" name="8 Rectángulo"/>
          <p:cNvSpPr/>
          <p:nvPr/>
        </p:nvSpPr>
        <p:spPr>
          <a:xfrm>
            <a:off x="-36512" y="644495"/>
            <a:ext cx="914400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¿C</a:t>
            </a:r>
            <a:r>
              <a:rPr lang="es-CO" sz="3600" b="1" spc="50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ómo manifestar la escucha Activa?</a:t>
            </a:r>
          </a:p>
          <a:p>
            <a:pPr algn="ctr"/>
            <a:endParaRPr lang="es-CO" sz="3600" b="1" spc="50" dirty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1115616" y="1292567"/>
            <a:ext cx="684076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679" y="2229832"/>
            <a:ext cx="2994530" cy="1731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1645648" y="4102040"/>
            <a:ext cx="585270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s-MX" altLang="es-MX" sz="2000" b="1" dirty="0">
                <a:solidFill>
                  <a:srgbClr val="000000"/>
                </a:solidFill>
                <a:latin typeface="Arial" pitchFamily="34" charset="0"/>
              </a:rPr>
              <a:t>Afirmativa</a:t>
            </a:r>
          </a:p>
          <a:p>
            <a:pPr algn="just"/>
            <a:endParaRPr lang="es-MX" altLang="es-MX" sz="2000" dirty="0">
              <a:solidFill>
                <a:srgbClr val="000000"/>
              </a:solidFill>
              <a:latin typeface="Arial" pitchFamily="34" charset="0"/>
            </a:endParaRPr>
          </a:p>
          <a:p>
            <a:pPr algn="just"/>
            <a:r>
              <a:rPr lang="es-MX" altLang="es-MX" sz="2000" dirty="0">
                <a:solidFill>
                  <a:srgbClr val="000000"/>
                </a:solidFill>
                <a:latin typeface="Arial" pitchFamily="34" charset="0"/>
              </a:rPr>
              <a:t>Si tenemos seguridad de haber captado las ideas</a:t>
            </a:r>
          </a:p>
          <a:p>
            <a:pPr algn="just"/>
            <a:endParaRPr lang="es-MX" altLang="es-MX" sz="2000" dirty="0">
              <a:solidFill>
                <a:srgbClr val="000000"/>
              </a:solidFill>
              <a:latin typeface="Arial" pitchFamily="34" charset="0"/>
            </a:endParaRPr>
          </a:p>
          <a:p>
            <a:pPr algn="just"/>
            <a:r>
              <a:rPr lang="es-MX" altLang="es-MX" sz="2000" dirty="0">
                <a:solidFill>
                  <a:srgbClr val="000000"/>
                </a:solidFill>
                <a:latin typeface="Arial" pitchFamily="34" charset="0"/>
              </a:rPr>
              <a:t>Ejemplo: Por lo que antes decía deduzco que..... 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2771800" y="1437744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MX" altLang="es-MX" sz="2800" b="1" dirty="0">
                <a:solidFill>
                  <a:srgbClr val="000000"/>
                </a:solidFill>
                <a:latin typeface="Arial" pitchFamily="34" charset="0"/>
              </a:rPr>
              <a:t>b. Verificando</a:t>
            </a:r>
          </a:p>
        </p:txBody>
      </p:sp>
      <p:pic>
        <p:nvPicPr>
          <p:cNvPr id="8" name="Picture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70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Subtítulo"/>
          <p:cNvSpPr txBox="1">
            <a:spLocks/>
          </p:cNvSpPr>
          <p:nvPr/>
        </p:nvSpPr>
        <p:spPr>
          <a:xfrm>
            <a:off x="251520" y="271385"/>
            <a:ext cx="4176464" cy="72008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dirty="0">
                <a:solidFill>
                  <a:schemeClr val="bg1"/>
                </a:solidFill>
              </a:rPr>
              <a:t>Ejercicio</a:t>
            </a:r>
          </a:p>
        </p:txBody>
      </p:sp>
      <p:sp>
        <p:nvSpPr>
          <p:cNvPr id="9" name="8 Rectángulo"/>
          <p:cNvSpPr/>
          <p:nvPr/>
        </p:nvSpPr>
        <p:spPr>
          <a:xfrm>
            <a:off x="-36512" y="644495"/>
            <a:ext cx="914400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</a:t>
            </a:r>
            <a:r>
              <a:rPr lang="es-CO" sz="3600" b="1" spc="50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ipos de escucha Activa</a:t>
            </a:r>
          </a:p>
          <a:p>
            <a:pPr algn="ctr"/>
            <a:endParaRPr lang="es-CO" sz="3600" b="1" spc="50" dirty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1115616" y="1292567"/>
            <a:ext cx="684076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CuadroTexto"/>
          <p:cNvSpPr txBox="1"/>
          <p:nvPr/>
        </p:nvSpPr>
        <p:spPr>
          <a:xfrm>
            <a:off x="2771800" y="1437744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MX" altLang="es-MX" sz="2800" b="1" dirty="0">
                <a:solidFill>
                  <a:srgbClr val="000000"/>
                </a:solidFill>
                <a:latin typeface="Arial" pitchFamily="34" charset="0"/>
              </a:rPr>
              <a:t>b. Verificando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2"/>
          <a:stretch>
            <a:fillRect/>
          </a:stretch>
        </p:blipFill>
        <p:spPr bwMode="auto">
          <a:xfrm>
            <a:off x="179512" y="2418060"/>
            <a:ext cx="3990975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3 Rectángulo"/>
          <p:cNvSpPr>
            <a:spLocks noChangeArrowheads="1"/>
          </p:cNvSpPr>
          <p:nvPr/>
        </p:nvSpPr>
        <p:spPr bwMode="auto">
          <a:xfrm>
            <a:off x="4370410" y="2783324"/>
            <a:ext cx="4572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s-MX" altLang="es-MX" sz="2000" b="1" dirty="0">
                <a:solidFill>
                  <a:srgbClr val="000000"/>
                </a:solidFill>
                <a:latin typeface="Arial" pitchFamily="34" charset="0"/>
              </a:rPr>
              <a:t>En boca de otro</a:t>
            </a:r>
          </a:p>
          <a:p>
            <a:pPr algn="just"/>
            <a:endParaRPr lang="es-MX" altLang="es-MX" sz="2000" b="1" dirty="0">
              <a:solidFill>
                <a:srgbClr val="000000"/>
              </a:solidFill>
              <a:latin typeface="Arial" pitchFamily="34" charset="0"/>
            </a:endParaRPr>
          </a:p>
          <a:p>
            <a:pPr algn="just"/>
            <a:r>
              <a:rPr lang="es-MX" altLang="es-MX" sz="2000" dirty="0">
                <a:solidFill>
                  <a:srgbClr val="000000"/>
                </a:solidFill>
                <a:latin typeface="Arial" pitchFamily="34" charset="0"/>
              </a:rPr>
              <a:t>Cuando no estamos de acuerdo con la opinión del usuario</a:t>
            </a:r>
          </a:p>
          <a:p>
            <a:pPr algn="just"/>
            <a:endParaRPr lang="es-MX" altLang="es-MX" sz="2000" dirty="0">
              <a:solidFill>
                <a:srgbClr val="000000"/>
              </a:solidFill>
              <a:latin typeface="Arial" pitchFamily="34" charset="0"/>
            </a:endParaRPr>
          </a:p>
          <a:p>
            <a:pPr algn="just"/>
            <a:r>
              <a:rPr lang="es-MX" altLang="es-MX" sz="2000" dirty="0">
                <a:solidFill>
                  <a:srgbClr val="000000"/>
                </a:solidFill>
                <a:latin typeface="Arial" pitchFamily="34" charset="0"/>
              </a:rPr>
              <a:t>Ejemplo: En su opinión... </a:t>
            </a:r>
          </a:p>
        </p:txBody>
      </p:sp>
      <p:pic>
        <p:nvPicPr>
          <p:cNvPr id="8" name="Picture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945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Subtítulo"/>
          <p:cNvSpPr txBox="1">
            <a:spLocks/>
          </p:cNvSpPr>
          <p:nvPr/>
        </p:nvSpPr>
        <p:spPr>
          <a:xfrm>
            <a:off x="251520" y="271385"/>
            <a:ext cx="4176464" cy="72008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dirty="0">
                <a:solidFill>
                  <a:schemeClr val="bg1"/>
                </a:solidFill>
              </a:rPr>
              <a:t>Ejercicio</a:t>
            </a:r>
          </a:p>
        </p:txBody>
      </p:sp>
      <p:sp>
        <p:nvSpPr>
          <p:cNvPr id="9" name="8 Rectángulo"/>
          <p:cNvSpPr/>
          <p:nvPr/>
        </p:nvSpPr>
        <p:spPr>
          <a:xfrm>
            <a:off x="-36512" y="644495"/>
            <a:ext cx="914400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</a:t>
            </a:r>
            <a:r>
              <a:rPr lang="es-CO" sz="3600" b="1" spc="50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ipos de escucha Activa</a:t>
            </a:r>
          </a:p>
          <a:p>
            <a:pPr algn="ctr"/>
            <a:endParaRPr lang="es-CO" sz="3600" b="1" spc="50" dirty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1115616" y="1292567"/>
            <a:ext cx="684076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CuadroTexto"/>
          <p:cNvSpPr txBox="1"/>
          <p:nvPr/>
        </p:nvSpPr>
        <p:spPr>
          <a:xfrm>
            <a:off x="2771800" y="1437744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MX" altLang="es-MX" sz="2800" b="1" dirty="0">
                <a:solidFill>
                  <a:srgbClr val="000000"/>
                </a:solidFill>
                <a:latin typeface="Arial" pitchFamily="34" charset="0"/>
              </a:rPr>
              <a:t>b. Verificando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556" y="2360340"/>
            <a:ext cx="2870200" cy="243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331440" y="2517130"/>
            <a:ext cx="45720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s-MX" altLang="es-MX" sz="2000" b="1" dirty="0">
                <a:solidFill>
                  <a:srgbClr val="000000"/>
                </a:solidFill>
                <a:latin typeface="Arial" pitchFamily="34" charset="0"/>
              </a:rPr>
              <a:t>Aproximativa</a:t>
            </a:r>
          </a:p>
          <a:p>
            <a:pPr algn="just"/>
            <a:endParaRPr lang="es-MX" altLang="es-MX" sz="2000" b="1" dirty="0">
              <a:solidFill>
                <a:srgbClr val="000000"/>
              </a:solidFill>
              <a:latin typeface="Arial" pitchFamily="34" charset="0"/>
            </a:endParaRPr>
          </a:p>
          <a:p>
            <a:pPr algn="just"/>
            <a:r>
              <a:rPr lang="es-MX" altLang="es-MX" sz="2000" dirty="0">
                <a:solidFill>
                  <a:srgbClr val="000000"/>
                </a:solidFill>
                <a:latin typeface="Arial" pitchFamily="34" charset="0"/>
              </a:rPr>
              <a:t>Cuando se tiene dificultad en percibir claramente la idea</a:t>
            </a:r>
          </a:p>
          <a:p>
            <a:pPr algn="just"/>
            <a:endParaRPr lang="es-MX" altLang="es-MX" sz="2000" dirty="0">
              <a:solidFill>
                <a:srgbClr val="000000"/>
              </a:solidFill>
              <a:latin typeface="Arial" pitchFamily="34" charset="0"/>
            </a:endParaRPr>
          </a:p>
          <a:p>
            <a:pPr algn="just"/>
            <a:r>
              <a:rPr lang="es-MX" altLang="es-MX" sz="2000" dirty="0">
                <a:solidFill>
                  <a:srgbClr val="000000"/>
                </a:solidFill>
                <a:latin typeface="Arial" pitchFamily="34" charset="0"/>
              </a:rPr>
              <a:t>Ejemplo: Corríjame si me equivoco, pero...... </a:t>
            </a:r>
          </a:p>
        </p:txBody>
      </p:sp>
      <p:pic>
        <p:nvPicPr>
          <p:cNvPr id="8" name="Picture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74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Subtítulo"/>
          <p:cNvSpPr txBox="1">
            <a:spLocks/>
          </p:cNvSpPr>
          <p:nvPr/>
        </p:nvSpPr>
        <p:spPr>
          <a:xfrm>
            <a:off x="251520" y="271385"/>
            <a:ext cx="4176464" cy="72008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dirty="0">
                <a:solidFill>
                  <a:schemeClr val="bg1"/>
                </a:solidFill>
              </a:rPr>
              <a:t>Ejercicio</a:t>
            </a:r>
          </a:p>
        </p:txBody>
      </p:sp>
      <p:sp>
        <p:nvSpPr>
          <p:cNvPr id="9" name="8 Rectángulo"/>
          <p:cNvSpPr/>
          <p:nvPr/>
        </p:nvSpPr>
        <p:spPr>
          <a:xfrm>
            <a:off x="-36512" y="644495"/>
            <a:ext cx="914400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</a:t>
            </a:r>
            <a:r>
              <a:rPr lang="es-CO" sz="3600" b="1" spc="50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ecomendaciones para la escucha Activa</a:t>
            </a:r>
          </a:p>
          <a:p>
            <a:pPr algn="ctr"/>
            <a:endParaRPr lang="es-CO" sz="3600" b="1" spc="50" dirty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683568" y="1292567"/>
            <a:ext cx="7632848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12 CuadroTexto"/>
          <p:cNvSpPr txBox="1">
            <a:spLocks noChangeArrowheads="1"/>
          </p:cNvSpPr>
          <p:nvPr/>
        </p:nvSpPr>
        <p:spPr bwMode="auto">
          <a:xfrm>
            <a:off x="4428554" y="2632844"/>
            <a:ext cx="424790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endParaRPr lang="es-MX" altLang="es-MX" sz="2400" b="1" dirty="0">
              <a:latin typeface="Arial" pitchFamily="34" charset="0"/>
            </a:endParaRPr>
          </a:p>
          <a:p>
            <a:pPr algn="just"/>
            <a:r>
              <a:rPr lang="es-MX" altLang="es-MX" sz="2400" dirty="0">
                <a:latin typeface="Arial" pitchFamily="34" charset="0"/>
              </a:rPr>
              <a:t>Hacer resúmenes durante la conversación para asegurarnos que estamos comprendiendo correctamente al cliente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31" y="2712230"/>
            <a:ext cx="3681514" cy="2300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2988394" y="1488094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MX" altLang="es-MX" sz="2800" b="1" dirty="0">
                <a:solidFill>
                  <a:srgbClr val="000000"/>
                </a:solidFill>
                <a:latin typeface="Arial" pitchFamily="34" charset="0"/>
              </a:rPr>
              <a:t>c. Resumiendo</a:t>
            </a:r>
          </a:p>
        </p:txBody>
      </p:sp>
      <p:pic>
        <p:nvPicPr>
          <p:cNvPr id="8" name="Picture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78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CuadroTexto"/>
          <p:cNvSpPr txBox="1"/>
          <p:nvPr/>
        </p:nvSpPr>
        <p:spPr>
          <a:xfrm>
            <a:off x="2852974" y="2366878"/>
            <a:ext cx="58234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s-CO" sz="2000" dirty="0">
                <a:latin typeface="Arial" pitchFamily="34" charset="0"/>
                <a:cs typeface="Arial" pitchFamily="34" charset="0"/>
              </a:rPr>
              <a:t>Utiliza las palabras adecuadas  </a:t>
            </a:r>
          </a:p>
          <a:p>
            <a:pPr marL="342900" indent="-342900" algn="just">
              <a:buFont typeface="+mj-lt"/>
              <a:buAutoNum type="arabicPeriod"/>
            </a:pPr>
            <a:endParaRPr lang="es-CO" sz="2000" dirty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CO" sz="2000" dirty="0">
                <a:latin typeface="Arial" pitchFamily="34" charset="0"/>
                <a:cs typeface="Arial" pitchFamily="34" charset="0"/>
              </a:rPr>
              <a:t>Toma conciencia de tu postura corporal</a:t>
            </a:r>
          </a:p>
          <a:p>
            <a:pPr marL="342900" indent="-342900" algn="just">
              <a:buFont typeface="+mj-lt"/>
              <a:buAutoNum type="arabicPeriod"/>
            </a:pPr>
            <a:endParaRPr lang="es-CO" sz="2000" dirty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CO" sz="2000" dirty="0">
                <a:latin typeface="Arial" pitchFamily="34" charset="0"/>
                <a:cs typeface="Arial" pitchFamily="34" charset="0"/>
              </a:rPr>
              <a:t>Demuestra escucha activa a través de </a:t>
            </a:r>
          </a:p>
          <a:p>
            <a:pPr marL="342900" indent="-342900" algn="just">
              <a:buFont typeface="+mj-lt"/>
              <a:buAutoNum type="arabicPeriod"/>
            </a:pPr>
            <a:endParaRPr lang="es-CO" sz="2000" dirty="0">
              <a:latin typeface="Arial" pitchFamily="34" charset="0"/>
              <a:cs typeface="Arial" pitchFamily="34" charset="0"/>
            </a:endParaRPr>
          </a:p>
          <a:p>
            <a:pPr marL="800100" lvl="1" indent="-342900" algn="just">
              <a:buFont typeface="Arial" pitchFamily="34" charset="0"/>
              <a:buChar char="•"/>
            </a:pPr>
            <a:r>
              <a:rPr lang="es-CO" sz="2000" dirty="0">
                <a:latin typeface="Arial" pitchFamily="34" charset="0"/>
                <a:cs typeface="Arial" pitchFamily="34" charset="0"/>
              </a:rPr>
              <a:t>Preguntar</a:t>
            </a:r>
          </a:p>
          <a:p>
            <a:pPr marL="800100" lvl="1" indent="-342900" algn="just">
              <a:buFont typeface="Arial" pitchFamily="34" charset="0"/>
              <a:buChar char="•"/>
            </a:pPr>
            <a:r>
              <a:rPr lang="es-CO" sz="2000" dirty="0">
                <a:latin typeface="Arial" pitchFamily="34" charset="0"/>
                <a:cs typeface="Arial" pitchFamily="34" charset="0"/>
              </a:rPr>
              <a:t>Verificar</a:t>
            </a:r>
          </a:p>
          <a:p>
            <a:pPr marL="800100" lvl="1" indent="-342900" algn="just">
              <a:buFont typeface="Arial" pitchFamily="34" charset="0"/>
              <a:buChar char="•"/>
            </a:pPr>
            <a:r>
              <a:rPr lang="es-CO" sz="2000" dirty="0">
                <a:latin typeface="Arial" pitchFamily="34" charset="0"/>
                <a:cs typeface="Arial" pitchFamily="34" charset="0"/>
              </a:rPr>
              <a:t>Resumir</a:t>
            </a:r>
          </a:p>
        </p:txBody>
      </p:sp>
      <p:sp>
        <p:nvSpPr>
          <p:cNvPr id="14" name="1 Subtítulo"/>
          <p:cNvSpPr txBox="1">
            <a:spLocks/>
          </p:cNvSpPr>
          <p:nvPr/>
        </p:nvSpPr>
        <p:spPr>
          <a:xfrm>
            <a:off x="2123728" y="1412776"/>
            <a:ext cx="5184576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s-CO" dirty="0"/>
              <a:t>En síntesis..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-36512" y="644495"/>
            <a:ext cx="914400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</a:t>
            </a:r>
            <a:r>
              <a:rPr lang="es-CO" sz="3600" b="1" spc="50" dirty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 comunicación efectiva</a:t>
            </a:r>
          </a:p>
          <a:p>
            <a:pPr algn="ctr"/>
            <a:endParaRPr lang="es-CO" sz="3600" b="1" spc="50" dirty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16" name="15 Conector recto"/>
          <p:cNvCxnSpPr/>
          <p:nvPr/>
        </p:nvCxnSpPr>
        <p:spPr>
          <a:xfrm>
            <a:off x="1043608" y="1292567"/>
            <a:ext cx="684076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6878"/>
            <a:ext cx="2857500" cy="223837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28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908050"/>
            <a:ext cx="6840538" cy="5130800"/>
          </a:xfrm>
          <a:prstGeom prst="rect">
            <a:avLst/>
          </a:prstGeom>
          <a:solidFill>
            <a:srgbClr val="006699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7565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9922" name="Group 2"/>
          <p:cNvGraphicFramePr>
            <a:graphicFrameLocks noGrp="1"/>
          </p:cNvGraphicFramePr>
          <p:nvPr/>
        </p:nvGraphicFramePr>
        <p:xfrm>
          <a:off x="381000" y="990600"/>
          <a:ext cx="8239125" cy="5290184"/>
        </p:xfrm>
        <a:graphic>
          <a:graphicData uri="http://schemas.openxmlformats.org/drawingml/2006/table">
            <a:tbl>
              <a:tblPr/>
              <a:tblGrid>
                <a:gridCol w="2746375"/>
                <a:gridCol w="2746375"/>
                <a:gridCol w="2746375"/>
              </a:tblGrid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O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PERCEPCIÓN MÍA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PERCEPCIÓN DE MIS COMPAÑEROS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906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O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O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ANIMAL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O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O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906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O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O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INSTRUMENTO MUSICAL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O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O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906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O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O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ALIMENTO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O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O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7128" name="Text Box 24"/>
          <p:cNvSpPr txBox="1">
            <a:spLocks noChangeArrowheads="1"/>
          </p:cNvSpPr>
          <p:nvPr/>
        </p:nvSpPr>
        <p:spPr bwMode="auto">
          <a:xfrm>
            <a:off x="260350" y="180975"/>
            <a:ext cx="46815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O" sz="1600" i="1"/>
              <a:t>PERCEPCIONES</a:t>
            </a:r>
            <a:endParaRPr lang="en-US" sz="1600" i="1"/>
          </a:p>
        </p:txBody>
      </p:sp>
      <p:sp>
        <p:nvSpPr>
          <p:cNvPr id="47129" name="Text Box 25"/>
          <p:cNvSpPr txBox="1">
            <a:spLocks noChangeArrowheads="1"/>
          </p:cNvSpPr>
          <p:nvPr/>
        </p:nvSpPr>
        <p:spPr bwMode="auto">
          <a:xfrm>
            <a:off x="7391400" y="212725"/>
            <a:ext cx="1552575" cy="244475"/>
          </a:xfrm>
          <a:prstGeom prst="rect">
            <a:avLst/>
          </a:prstGeom>
          <a:solidFill>
            <a:srgbClr val="000000"/>
          </a:solidFill>
          <a:ln w="12699">
            <a:noFill/>
            <a:miter lim="800000"/>
            <a:headEnd type="none" w="sm" len="sm"/>
            <a:tailEnd type="none" w="sm" len="sm"/>
          </a:ln>
        </p:spPr>
        <p:txBody>
          <a:bodyPr lIns="91365" tIns="45680" rIns="91365" bIns="4568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000" b="1" i="1">
                <a:solidFill>
                  <a:schemeClr val="bg1"/>
                </a:solidFill>
              </a:rPr>
              <a:t>Ejercicio de reflexión</a:t>
            </a:r>
          </a:p>
        </p:txBody>
      </p:sp>
    </p:spTree>
    <p:extLst>
      <p:ext uri="{BB962C8B-B14F-4D97-AF65-F5344CB8AC3E}">
        <p14:creationId xmlns:p14="http://schemas.microsoft.com/office/powerpoint/2010/main" val="1354009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803525" y="5199063"/>
            <a:ext cx="35766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s-CO" altLang="es-CO" sz="2400">
                <a:latin typeface="Calibri" pitchFamily="34" charset="0"/>
              </a:rPr>
              <a:t>dianasalej@gmail.com</a:t>
            </a:r>
          </a:p>
          <a:p>
            <a:pPr algn="ctr" eaLnBrk="1" hangingPunct="1"/>
            <a:r>
              <a:rPr lang="es-CO" altLang="es-CO" sz="2400">
                <a:latin typeface="Calibri" pitchFamily="34" charset="0"/>
              </a:rPr>
              <a:t>Tel 2145107 - 3005555943</a:t>
            </a:r>
            <a:endParaRPr lang="es-ES" altLang="es-CO" sz="2400">
              <a:latin typeface="Calibri" pitchFamily="34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190750" y="2659063"/>
            <a:ext cx="49736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s-CO" altLang="es-CO" sz="7200" b="1" dirty="0">
                <a:latin typeface="Brush Script MT" pitchFamily="66" charset="0"/>
              </a:rPr>
              <a:t>Muchas gracias</a:t>
            </a:r>
            <a:endParaRPr lang="es-ES" altLang="es-CO" sz="7200" b="1" dirty="0">
              <a:latin typeface="Brush Script MT" pitchFamily="66" charset="0"/>
            </a:endParaRPr>
          </a:p>
        </p:txBody>
      </p:sp>
      <p:pic>
        <p:nvPicPr>
          <p:cNvPr id="5" name="Picture 3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45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Resultado de imagen para alpinist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683" y="3036142"/>
            <a:ext cx="2520000" cy="21893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t="20811"/>
          <a:stretch/>
        </p:blipFill>
        <p:spPr>
          <a:xfrm>
            <a:off x="3348144" y="2060848"/>
            <a:ext cx="2520000" cy="21602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602" name="Picture 2" descr="Resultado de imagen para alpinist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08" y="1131709"/>
            <a:ext cx="2520000" cy="22297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grpSp>
        <p:nvGrpSpPr>
          <p:cNvPr id="2" name="11 Grupo"/>
          <p:cNvGrpSpPr/>
          <p:nvPr/>
        </p:nvGrpSpPr>
        <p:grpSpPr>
          <a:xfrm>
            <a:off x="565331" y="3001988"/>
            <a:ext cx="1997792" cy="1166099"/>
            <a:chOff x="459975" y="731055"/>
            <a:chExt cx="1861243" cy="186124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7" name="26 Rectángulo redondeado"/>
            <p:cNvSpPr/>
            <p:nvPr/>
          </p:nvSpPr>
          <p:spPr>
            <a:xfrm>
              <a:off x="459975" y="731055"/>
              <a:ext cx="1861243" cy="1861243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27 Rectángulo"/>
            <p:cNvSpPr/>
            <p:nvPr/>
          </p:nvSpPr>
          <p:spPr>
            <a:xfrm>
              <a:off x="514489" y="785569"/>
              <a:ext cx="1752215" cy="175221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53340" rIns="53340" bIns="53340" spcCol="1270" anchor="ctr"/>
            <a:lstStyle/>
            <a:p>
              <a:pPr algn="ctr" defTabSz="6223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O" sz="1600" dirty="0"/>
                <a:t>Paso # 1</a:t>
              </a:r>
            </a:p>
            <a:p>
              <a:pPr algn="ctr" defTabSz="6223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O" sz="1600" dirty="0"/>
                <a:t>Pregunte y escuche</a:t>
              </a:r>
            </a:p>
          </p:txBody>
        </p:sp>
      </p:grpSp>
      <p:grpSp>
        <p:nvGrpSpPr>
          <p:cNvPr id="3" name="12 Grupo"/>
          <p:cNvGrpSpPr/>
          <p:nvPr/>
        </p:nvGrpSpPr>
        <p:grpSpPr>
          <a:xfrm>
            <a:off x="1763174" y="4320809"/>
            <a:ext cx="1227660" cy="621051"/>
            <a:chOff x="1600744" y="2417019"/>
            <a:chExt cx="1143749" cy="75133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5" name="24 Flecha doblada"/>
            <p:cNvSpPr/>
            <p:nvPr/>
          </p:nvSpPr>
          <p:spPr>
            <a:xfrm rot="10800000" flipH="1">
              <a:off x="1600744" y="2417019"/>
              <a:ext cx="1143749" cy="751334"/>
            </a:xfrm>
            <a:prstGeom prst="bentArrow">
              <a:avLst/>
            </a:prstGeom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Flecha doblada 7"/>
            <p:cNvSpPr/>
            <p:nvPr/>
          </p:nvSpPr>
          <p:spPr>
            <a:xfrm rot="10800000">
              <a:off x="1600744" y="2567286"/>
              <a:ext cx="918349" cy="450800"/>
            </a:xfrm>
            <a:prstGeom prst="rect">
              <a:avLst/>
            </a:prstGeom>
            <a:sp3d z="-182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6223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s-CO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14 Grupo"/>
          <p:cNvGrpSpPr/>
          <p:nvPr/>
        </p:nvGrpSpPr>
        <p:grpSpPr>
          <a:xfrm>
            <a:off x="3680909" y="3932722"/>
            <a:ext cx="1997792" cy="1166099"/>
            <a:chOff x="3242196" y="1586464"/>
            <a:chExt cx="1861243" cy="186124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3" name="22 Rectángulo redondeado"/>
            <p:cNvSpPr/>
            <p:nvPr/>
          </p:nvSpPr>
          <p:spPr>
            <a:xfrm>
              <a:off x="3242196" y="1586464"/>
              <a:ext cx="1861243" cy="1861243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2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23 Rectángulo"/>
            <p:cNvSpPr/>
            <p:nvPr/>
          </p:nvSpPr>
          <p:spPr>
            <a:xfrm>
              <a:off x="3296710" y="1640978"/>
              <a:ext cx="1752215" cy="175221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53340" rIns="53340" bIns="53340" spcCol="1270" anchor="ctr"/>
            <a:lstStyle/>
            <a:p>
              <a:pPr algn="ctr" defTabSz="6223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O" sz="1600" dirty="0"/>
                <a:t>Paso # 2</a:t>
              </a:r>
            </a:p>
            <a:p>
              <a:pPr algn="ctr" defTabSz="6223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O" sz="1600" dirty="0"/>
                <a:t>Parafrasée y estimule</a:t>
              </a:r>
            </a:p>
          </p:txBody>
        </p:sp>
      </p:grpSp>
      <p:grpSp>
        <p:nvGrpSpPr>
          <p:cNvPr id="5" name="15 Grupo"/>
          <p:cNvGrpSpPr/>
          <p:nvPr/>
        </p:nvGrpSpPr>
        <p:grpSpPr>
          <a:xfrm>
            <a:off x="5149897" y="5249127"/>
            <a:ext cx="941380" cy="567481"/>
            <a:chOff x="4495425" y="3615479"/>
            <a:chExt cx="877036" cy="686526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1" name="20 Flecha doblada"/>
            <p:cNvSpPr/>
            <p:nvPr/>
          </p:nvSpPr>
          <p:spPr>
            <a:xfrm flipV="1">
              <a:off x="4495425" y="3615479"/>
              <a:ext cx="877036" cy="686526"/>
            </a:xfrm>
            <a:prstGeom prst="bentArrow">
              <a:avLst/>
            </a:prstGeom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Flecha doblada 12"/>
            <p:cNvSpPr/>
            <p:nvPr/>
          </p:nvSpPr>
          <p:spPr>
            <a:xfrm rot="10800000">
              <a:off x="4495425" y="3752784"/>
              <a:ext cx="671078" cy="411916"/>
            </a:xfrm>
            <a:prstGeom prst="rect">
              <a:avLst/>
            </a:prstGeom>
            <a:sp3d z="-182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6223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s-CO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17 Grupo"/>
          <p:cNvGrpSpPr/>
          <p:nvPr/>
        </p:nvGrpSpPr>
        <p:grpSpPr>
          <a:xfrm>
            <a:off x="6599863" y="5085239"/>
            <a:ext cx="1997792" cy="1166099"/>
            <a:chOff x="6082046" y="2891284"/>
            <a:chExt cx="1861243" cy="186124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9" name="18 Rectángulo redondeado"/>
            <p:cNvSpPr/>
            <p:nvPr/>
          </p:nvSpPr>
          <p:spPr>
            <a:xfrm>
              <a:off x="6082046" y="2891284"/>
              <a:ext cx="1861243" cy="1861243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2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19 Rectángulo"/>
            <p:cNvSpPr/>
            <p:nvPr/>
          </p:nvSpPr>
          <p:spPr>
            <a:xfrm>
              <a:off x="6136560" y="2945798"/>
              <a:ext cx="1752215" cy="175221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53340" rIns="53340" bIns="53340" spcCol="1270" anchor="ctr"/>
            <a:lstStyle/>
            <a:p>
              <a:pPr algn="ctr" defTabSz="6223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O" sz="1600" dirty="0"/>
                <a:t>Paso # 3</a:t>
              </a:r>
            </a:p>
            <a:p>
              <a:pPr algn="ctr" defTabSz="6223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O" sz="1600" dirty="0"/>
                <a:t>Hable en positivo</a:t>
              </a:r>
            </a:p>
          </p:txBody>
        </p:sp>
      </p:grpSp>
      <p:sp>
        <p:nvSpPr>
          <p:cNvPr id="29" name="28 Rectángulo"/>
          <p:cNvSpPr/>
          <p:nvPr/>
        </p:nvSpPr>
        <p:spPr>
          <a:xfrm>
            <a:off x="0" y="332656"/>
            <a:ext cx="914400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</a:t>
            </a:r>
            <a:r>
              <a:rPr lang="es-CO" sz="36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abilidades de comunicación</a:t>
            </a:r>
            <a:endParaRPr lang="es-CO" sz="3600" b="1" spc="50" dirty="0">
              <a:ln w="11430"/>
              <a:solidFill>
                <a:srgbClr val="00378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30" name="29 Conector recto"/>
          <p:cNvCxnSpPr/>
          <p:nvPr/>
        </p:nvCxnSpPr>
        <p:spPr>
          <a:xfrm>
            <a:off x="755576" y="908720"/>
            <a:ext cx="756084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1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B53B4B6-FF5C-4F32-8232-544A8038F059}" type="slidenum">
              <a:rPr lang="en-US"/>
              <a:pPr/>
              <a:t>8</a:t>
            </a:fld>
            <a:endParaRPr lang="en-US" dirty="0"/>
          </a:p>
        </p:txBody>
      </p:sp>
      <p:pic>
        <p:nvPicPr>
          <p:cNvPr id="32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95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310936380"/>
              </p:ext>
            </p:extLst>
          </p:nvPr>
        </p:nvGraphicFramePr>
        <p:xfrm>
          <a:off x="-684584" y="1196752"/>
          <a:ext cx="10285784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Rectángulo"/>
          <p:cNvSpPr/>
          <p:nvPr/>
        </p:nvSpPr>
        <p:spPr>
          <a:xfrm>
            <a:off x="0" y="332656"/>
            <a:ext cx="914400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CO" sz="36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</a:t>
            </a:r>
            <a:r>
              <a:rPr lang="es-CO" sz="36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aso # 1 Pregunte y Escuche</a:t>
            </a:r>
            <a:endParaRPr lang="es-CO" sz="3600" b="1" spc="50" dirty="0">
              <a:ln w="11430"/>
              <a:solidFill>
                <a:srgbClr val="00378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7" name="6 Conector recto"/>
          <p:cNvCxnSpPr/>
          <p:nvPr/>
        </p:nvCxnSpPr>
        <p:spPr>
          <a:xfrm>
            <a:off x="755576" y="908720"/>
            <a:ext cx="7560840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" name="3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6B53B4B6-FF5C-4F32-8232-544A8038F059}" type="slidenum">
              <a:rPr lang="en-US" sz="1200">
                <a:solidFill>
                  <a:schemeClr val="tx1">
                    <a:tint val="75000"/>
                  </a:schemeClr>
                </a:solidFill>
              </a:rPr>
              <a:pPr algn="r"/>
              <a:t>9</a:t>
            </a:fld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19349"/>
            <a:ext cx="1152128" cy="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736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31B3377C8487B48A17A9672A5ECED80" ma:contentTypeVersion="2" ma:contentTypeDescription="Crear nuevo documento." ma:contentTypeScope="" ma:versionID="3a46d057ed3669262e2b544f3e74c5cb">
  <xsd:schema xmlns:xsd="http://www.w3.org/2001/XMLSchema" xmlns:xs="http://www.w3.org/2001/XMLSchema" xmlns:p="http://schemas.microsoft.com/office/2006/metadata/properties" xmlns:ns2="e71b29d6-5e28-4ec7-8a71-16018f4c3bd6" targetNamespace="http://schemas.microsoft.com/office/2006/metadata/properties" ma:root="true" ma:fieldsID="7a32633e38cb5c895738544bd9698630" ns2:_="">
    <xsd:import namespace="e71b29d6-5e28-4ec7-8a71-16018f4c3bd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1b29d6-5e28-4ec7-8a71-16018f4c3bd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DD9B96-A316-4F4D-AA31-4CB8807FB2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71b29d6-5e28-4ec7-8a71-16018f4c3b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065FD96-440F-4830-9257-80EFEF41DBB3}">
  <ds:schemaRefs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schemas.microsoft.com/office/2006/metadata/properties"/>
    <ds:schemaRef ds:uri="e71b29d6-5e28-4ec7-8a71-16018f4c3bd6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7694F837-368C-45D3-B303-BFE36B7C55C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3630</TotalTime>
  <Words>2998</Words>
  <Application>Microsoft Macintosh PowerPoint</Application>
  <PresentationFormat>Presentación en pantalla (4:3)</PresentationFormat>
  <Paragraphs>682</Paragraphs>
  <Slides>79</Slides>
  <Notes>35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79</vt:i4>
      </vt:variant>
    </vt:vector>
  </HeadingPairs>
  <TitlesOfParts>
    <vt:vector size="80" baseType="lpstr">
      <vt:lpstr>Tema de Office</vt:lpstr>
      <vt:lpstr>PROGRAMA DE LIDERAZGO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Comunicación asertiva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 sumisión se manifiesta en frases y señales no verbales como: </vt:lpstr>
      <vt:lpstr>LA AGRESIVIDAD !!!</vt:lpstr>
      <vt:lpstr>La asertividad : frases típicas.</vt:lpstr>
      <vt:lpstr>Presentación de PowerPoint</vt:lpstr>
      <vt:lpstr>Presentación de PowerPoint</vt:lpstr>
      <vt:lpstr>Presentación de PowerPoint</vt:lpstr>
      <vt:lpstr>  La acogida: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Irma Yenny Rojas Jovel</dc:creator>
  <cp:lastModifiedBy>Diana Salej</cp:lastModifiedBy>
  <cp:revision>262</cp:revision>
  <dcterms:created xsi:type="dcterms:W3CDTF">2015-03-05T23:11:40Z</dcterms:created>
  <dcterms:modified xsi:type="dcterms:W3CDTF">2016-10-23T20:36:00Z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0x010100131B3377C8487B48A17A9672A5ECED80</vt:lpwstr>
  </property>
</Properties>
</file>