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417" r:id="rId2"/>
    <p:sldId id="436" r:id="rId3"/>
    <p:sldId id="421" r:id="rId4"/>
    <p:sldId id="312" r:id="rId5"/>
    <p:sldId id="310" r:id="rId6"/>
    <p:sldId id="423" r:id="rId7"/>
    <p:sldId id="414" r:id="rId8"/>
    <p:sldId id="277" r:id="rId9"/>
    <p:sldId id="313" r:id="rId10"/>
    <p:sldId id="311" r:id="rId11"/>
    <p:sldId id="418" r:id="rId12"/>
    <p:sldId id="398" r:id="rId13"/>
    <p:sldId id="420" r:id="rId14"/>
    <p:sldId id="428" r:id="rId15"/>
    <p:sldId id="427" r:id="rId16"/>
    <p:sldId id="429" r:id="rId17"/>
    <p:sldId id="280" r:id="rId18"/>
    <p:sldId id="413" r:id="rId19"/>
    <p:sldId id="433" r:id="rId20"/>
    <p:sldId id="434" r:id="rId21"/>
    <p:sldId id="425" r:id="rId22"/>
    <p:sldId id="265" r:id="rId23"/>
    <p:sldId id="289" r:id="rId24"/>
    <p:sldId id="392" r:id="rId25"/>
    <p:sldId id="267" r:id="rId26"/>
    <p:sldId id="290" r:id="rId27"/>
    <p:sldId id="415" r:id="rId28"/>
    <p:sldId id="432" r:id="rId29"/>
    <p:sldId id="430" r:id="rId30"/>
    <p:sldId id="395" r:id="rId31"/>
    <p:sldId id="396" r:id="rId32"/>
    <p:sldId id="401" r:id="rId33"/>
    <p:sldId id="402" r:id="rId34"/>
    <p:sldId id="403" r:id="rId35"/>
    <p:sldId id="404" r:id="rId36"/>
    <p:sldId id="405" r:id="rId37"/>
    <p:sldId id="426" r:id="rId38"/>
  </p:sldIdLst>
  <p:sldSz cx="9144000" cy="6858000" type="letter"/>
  <p:notesSz cx="9083675" cy="6858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EA"/>
    <a:srgbClr val="0000CC"/>
    <a:srgbClr val="A50021"/>
    <a:srgbClr val="0000F6"/>
    <a:srgbClr val="800000"/>
    <a:srgbClr val="3333FF"/>
    <a:srgbClr val="004C00"/>
    <a:srgbClr val="0000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164" autoAdjust="0"/>
  </p:normalViewPr>
  <p:slideViewPr>
    <p:cSldViewPr>
      <p:cViewPr varScale="1">
        <p:scale>
          <a:sx n="74" d="100"/>
          <a:sy n="74" d="100"/>
        </p:scale>
        <p:origin x="1296" y="72"/>
      </p:cViewPr>
      <p:guideLst>
        <p:guide orient="horz" pos="13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A27DA-63D7-4E17-8EE2-82C40D5402B3}" type="doc">
      <dgm:prSet loTypeId="urn:diagrams.loki3.com/TabbedArc+Icon" loCatId="officeonline" qsTypeId="urn:microsoft.com/office/officeart/2005/8/quickstyle/3d2" qsCatId="3D" csTypeId="urn:microsoft.com/office/officeart/2005/8/colors/colorful5" csCatId="colorful" phldr="1"/>
      <dgm:spPr/>
    </dgm:pt>
    <dgm:pt modelId="{798690B9-BE1B-4B4B-BB7B-411F943433B7}">
      <dgm:prSet phldrT="[Texto]" custT="1"/>
      <dgm:spPr>
        <a:gradFill rotWithShape="0">
          <a:gsLst>
            <a:gs pos="0">
              <a:srgbClr val="0000EA"/>
            </a:gs>
            <a:gs pos="9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400" b="1" dirty="0" smtClean="0"/>
            <a:t>Niveles de  Interpretación en la</a:t>
          </a:r>
          <a:endParaRPr lang="es-CO" sz="2400" b="1" dirty="0"/>
        </a:p>
      </dgm:t>
    </dgm:pt>
    <dgm:pt modelId="{F2CA35CE-8EB3-4F1A-A5B7-30EECB6E7B49}" type="parTrans" cxnId="{E86C7DA3-1798-43C2-8259-D9C51E0907DF}">
      <dgm:prSet/>
      <dgm:spPr/>
      <dgm:t>
        <a:bodyPr/>
        <a:lstStyle/>
        <a:p>
          <a:endParaRPr lang="es-CO" sz="1800" b="1"/>
        </a:p>
      </dgm:t>
    </dgm:pt>
    <dgm:pt modelId="{7E355C8B-4CB2-4927-967F-E91815E94070}" type="sibTrans" cxnId="{E86C7DA3-1798-43C2-8259-D9C51E0907DF}">
      <dgm:prSet/>
      <dgm:spPr/>
      <dgm:t>
        <a:bodyPr/>
        <a:lstStyle/>
        <a:p>
          <a:endParaRPr lang="es-CO" sz="1800" b="1"/>
        </a:p>
      </dgm:t>
    </dgm:pt>
    <dgm:pt modelId="{44C97295-71E7-4025-81B3-5697C73F55ED}">
      <dgm:prSet phldrT="[Texto]" custT="1"/>
      <dgm:spPr>
        <a:gradFill rotWithShape="0">
          <a:gsLst>
            <a:gs pos="0">
              <a:srgbClr val="C00000"/>
            </a:gs>
            <a:gs pos="51000">
              <a:srgbClr val="FF0000"/>
            </a:gs>
            <a:gs pos="56000">
              <a:srgbClr val="C0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s-CO" sz="2400" b="1" dirty="0" smtClean="0"/>
            <a:t>Competencias </a:t>
          </a:r>
        </a:p>
        <a:p>
          <a:r>
            <a:rPr lang="es-CO" sz="2400" b="1" dirty="0" smtClean="0"/>
            <a:t>Básicas en la </a:t>
          </a:r>
        </a:p>
        <a:p>
          <a:endParaRPr lang="es-CO" sz="2400" b="1" dirty="0"/>
        </a:p>
      </dgm:t>
    </dgm:pt>
    <dgm:pt modelId="{C63F9E48-47A1-4DE2-8836-DF14979D44D9}" type="parTrans" cxnId="{2591ADF8-02A1-4602-A778-C8E516406F3E}">
      <dgm:prSet/>
      <dgm:spPr/>
      <dgm:t>
        <a:bodyPr/>
        <a:lstStyle/>
        <a:p>
          <a:endParaRPr lang="es-CO" sz="1800" b="1"/>
        </a:p>
      </dgm:t>
    </dgm:pt>
    <dgm:pt modelId="{E4AC4DA9-AD2B-4808-88DD-B8E9F00B6C46}" type="sibTrans" cxnId="{2591ADF8-02A1-4602-A778-C8E516406F3E}">
      <dgm:prSet/>
      <dgm:spPr/>
      <dgm:t>
        <a:bodyPr/>
        <a:lstStyle/>
        <a:p>
          <a:endParaRPr lang="es-CO" sz="1800" b="1"/>
        </a:p>
      </dgm:t>
    </dgm:pt>
    <dgm:pt modelId="{F3D1F8B8-998A-45D0-96FB-7EF7A0A8746B}">
      <dgm:prSet phldrT="[Texto]" custT="1"/>
      <dgm:spPr>
        <a:gradFill rotWithShape="0">
          <a:gsLst>
            <a:gs pos="0">
              <a:schemeClr val="bg2">
                <a:lumMod val="50000"/>
              </a:schemeClr>
            </a:gs>
            <a:gs pos="7000">
              <a:schemeClr val="accent5">
                <a:hueOff val="-3010874"/>
                <a:satOff val="15631"/>
                <a:lumOff val="11372"/>
                <a:alphaOff val="0"/>
                <a:shade val="58000"/>
                <a:satMod val="165000"/>
              </a:schemeClr>
            </a:gs>
            <a:gs pos="11000">
              <a:schemeClr val="accent5">
                <a:hueOff val="-3010874"/>
                <a:satOff val="15631"/>
                <a:lumOff val="11372"/>
                <a:alphaOff val="0"/>
                <a:shade val="30000"/>
                <a:satMod val="175000"/>
              </a:schemeClr>
            </a:gs>
            <a:gs pos="100000">
              <a:srgbClr val="1810C3"/>
            </a:gs>
            <a:gs pos="100000">
              <a:srgbClr val="0000CC"/>
            </a:gs>
          </a:gsLst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400" b="1" dirty="0" smtClean="0"/>
            <a:t>Clases de  </a:t>
          </a:r>
          <a:endParaRPr lang="es-CO" sz="2400" b="1" dirty="0"/>
        </a:p>
      </dgm:t>
    </dgm:pt>
    <dgm:pt modelId="{1242ACB6-E389-431A-BABF-F12B2F3E75EF}" type="parTrans" cxnId="{EB0A7BA5-D036-4374-A3E3-1DFD219101CF}">
      <dgm:prSet/>
      <dgm:spPr/>
      <dgm:t>
        <a:bodyPr/>
        <a:lstStyle/>
        <a:p>
          <a:endParaRPr lang="es-CO" sz="1800" b="1"/>
        </a:p>
      </dgm:t>
    </dgm:pt>
    <dgm:pt modelId="{68F26A25-DBCD-4FE9-87A7-DD77C4947296}" type="sibTrans" cxnId="{EB0A7BA5-D036-4374-A3E3-1DFD219101CF}">
      <dgm:prSet/>
      <dgm:spPr/>
      <dgm:t>
        <a:bodyPr/>
        <a:lstStyle/>
        <a:p>
          <a:endParaRPr lang="es-CO" sz="1800" b="1"/>
        </a:p>
      </dgm:t>
    </dgm:pt>
    <dgm:pt modelId="{22D74A02-3FA0-4347-843C-297808B2D48E}" type="pres">
      <dgm:prSet presAssocID="{513A27DA-63D7-4E17-8EE2-82C40D5402B3}" presName="Name0" presStyleCnt="0">
        <dgm:presLayoutVars>
          <dgm:dir/>
          <dgm:resizeHandles val="exact"/>
        </dgm:presLayoutVars>
      </dgm:prSet>
      <dgm:spPr/>
    </dgm:pt>
    <dgm:pt modelId="{A325DA3B-6DAF-4EA1-8B21-570767B557EF}" type="pres">
      <dgm:prSet presAssocID="{798690B9-BE1B-4B4B-BB7B-411F943433B7}" presName="twoplus" presStyleLbl="node1" presStyleIdx="0" presStyleCnt="3" custScaleX="1197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EFAF7A-C17B-492D-8BB6-1531864A5368}" type="pres">
      <dgm:prSet presAssocID="{44C97295-71E7-4025-81B3-5697C73F55ED}" presName="twoplus" presStyleLbl="node1" presStyleIdx="1" presStyleCnt="3" custScaleX="120460" custScaleY="1082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188181-274E-4E53-99BD-8C55FBAB4DAE}" type="pres">
      <dgm:prSet presAssocID="{F3D1F8B8-998A-45D0-96FB-7EF7A0A8746B}" presName="twoplus" presStyleLbl="node1" presStyleIdx="2" presStyleCnt="3" custScaleX="97280" custRadScaleRad="96400" custRadScaleInc="-218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591ADF8-02A1-4602-A778-C8E516406F3E}" srcId="{513A27DA-63D7-4E17-8EE2-82C40D5402B3}" destId="{44C97295-71E7-4025-81B3-5697C73F55ED}" srcOrd="1" destOrd="0" parTransId="{C63F9E48-47A1-4DE2-8836-DF14979D44D9}" sibTransId="{E4AC4DA9-AD2B-4808-88DD-B8E9F00B6C46}"/>
    <dgm:cxn modelId="{8FED801B-621D-4C12-83C1-E3AF076C2F90}" type="presOf" srcId="{513A27DA-63D7-4E17-8EE2-82C40D5402B3}" destId="{22D74A02-3FA0-4347-843C-297808B2D48E}" srcOrd="0" destOrd="0" presId="urn:diagrams.loki3.com/TabbedArc+Icon"/>
    <dgm:cxn modelId="{EB0A7BA5-D036-4374-A3E3-1DFD219101CF}" srcId="{513A27DA-63D7-4E17-8EE2-82C40D5402B3}" destId="{F3D1F8B8-998A-45D0-96FB-7EF7A0A8746B}" srcOrd="2" destOrd="0" parTransId="{1242ACB6-E389-431A-BABF-F12B2F3E75EF}" sibTransId="{68F26A25-DBCD-4FE9-87A7-DD77C4947296}"/>
    <dgm:cxn modelId="{2CB26CD5-BFA5-4990-8AC1-97B14768CC95}" type="presOf" srcId="{44C97295-71E7-4025-81B3-5697C73F55ED}" destId="{02EFAF7A-C17B-492D-8BB6-1531864A5368}" srcOrd="0" destOrd="0" presId="urn:diagrams.loki3.com/TabbedArc+Icon"/>
    <dgm:cxn modelId="{980DF49E-4431-45BC-9246-497ADE049B2E}" type="presOf" srcId="{798690B9-BE1B-4B4B-BB7B-411F943433B7}" destId="{A325DA3B-6DAF-4EA1-8B21-570767B557EF}" srcOrd="0" destOrd="0" presId="urn:diagrams.loki3.com/TabbedArc+Icon"/>
    <dgm:cxn modelId="{C27BB4F4-3E66-4F11-883F-70A13807A9E4}" type="presOf" srcId="{F3D1F8B8-998A-45D0-96FB-7EF7A0A8746B}" destId="{B3188181-274E-4E53-99BD-8C55FBAB4DAE}" srcOrd="0" destOrd="0" presId="urn:diagrams.loki3.com/TabbedArc+Icon"/>
    <dgm:cxn modelId="{E86C7DA3-1798-43C2-8259-D9C51E0907DF}" srcId="{513A27DA-63D7-4E17-8EE2-82C40D5402B3}" destId="{798690B9-BE1B-4B4B-BB7B-411F943433B7}" srcOrd="0" destOrd="0" parTransId="{F2CA35CE-8EB3-4F1A-A5B7-30EECB6E7B49}" sibTransId="{7E355C8B-4CB2-4927-967F-E91815E94070}"/>
    <dgm:cxn modelId="{131D19AE-C751-4C0D-BAA2-F8644CBC85F9}" type="presParOf" srcId="{22D74A02-3FA0-4347-843C-297808B2D48E}" destId="{A325DA3B-6DAF-4EA1-8B21-570767B557EF}" srcOrd="0" destOrd="0" presId="urn:diagrams.loki3.com/TabbedArc+Icon"/>
    <dgm:cxn modelId="{0DE40D6C-D086-4C4C-B783-48409D68F53C}" type="presParOf" srcId="{22D74A02-3FA0-4347-843C-297808B2D48E}" destId="{02EFAF7A-C17B-492D-8BB6-1531864A5368}" srcOrd="1" destOrd="0" presId="urn:diagrams.loki3.com/TabbedArc+Icon"/>
    <dgm:cxn modelId="{10AF40D6-A8B1-44B0-AF41-255FD354585B}" type="presParOf" srcId="{22D74A02-3FA0-4347-843C-297808B2D48E}" destId="{B3188181-274E-4E53-99BD-8C55FBAB4DAE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3A27DA-63D7-4E17-8EE2-82C40D5402B3}" type="doc">
      <dgm:prSet loTypeId="urn:diagrams.loki3.com/TabbedArc+Icon" loCatId="officeonline" qsTypeId="urn:microsoft.com/office/officeart/2005/8/quickstyle/3d2" qsCatId="3D" csTypeId="urn:microsoft.com/office/officeart/2005/8/colors/colorful5" csCatId="colorful" phldr="1"/>
      <dgm:spPr/>
    </dgm:pt>
    <dgm:pt modelId="{798690B9-BE1B-4B4B-BB7B-411F943433B7}">
      <dgm:prSet phldrT="[Texto]" custT="1"/>
      <dgm:spPr>
        <a:gradFill rotWithShape="0">
          <a:gsLst>
            <a:gs pos="0">
              <a:srgbClr val="0000EA"/>
            </a:gs>
            <a:gs pos="9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400" b="1" dirty="0" smtClean="0"/>
            <a:t>Manejo espacial</a:t>
          </a:r>
          <a:endParaRPr lang="es-CO" sz="2400" b="1" dirty="0"/>
        </a:p>
      </dgm:t>
    </dgm:pt>
    <dgm:pt modelId="{F2CA35CE-8EB3-4F1A-A5B7-30EECB6E7B49}" type="parTrans" cxnId="{E86C7DA3-1798-43C2-8259-D9C51E0907DF}">
      <dgm:prSet/>
      <dgm:spPr/>
      <dgm:t>
        <a:bodyPr/>
        <a:lstStyle/>
        <a:p>
          <a:endParaRPr lang="es-CO" sz="1800" b="1"/>
        </a:p>
      </dgm:t>
    </dgm:pt>
    <dgm:pt modelId="{7E355C8B-4CB2-4927-967F-E91815E94070}" type="sibTrans" cxnId="{E86C7DA3-1798-43C2-8259-D9C51E0907DF}">
      <dgm:prSet/>
      <dgm:spPr/>
      <dgm:t>
        <a:bodyPr/>
        <a:lstStyle/>
        <a:p>
          <a:endParaRPr lang="es-CO" sz="1800" b="1"/>
        </a:p>
      </dgm:t>
    </dgm:pt>
    <dgm:pt modelId="{44C97295-71E7-4025-81B3-5697C73F55ED}">
      <dgm:prSet phldrT="[Texto]" custT="1"/>
      <dgm:spPr>
        <a:gradFill rotWithShape="0">
          <a:gsLst>
            <a:gs pos="0">
              <a:srgbClr val="C00000"/>
            </a:gs>
            <a:gs pos="51000">
              <a:srgbClr val="FF0000"/>
            </a:gs>
            <a:gs pos="56000">
              <a:srgbClr val="C0000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s-CO" sz="2400" b="1" dirty="0" smtClean="0"/>
            <a:t>Manejo corporal</a:t>
          </a:r>
        </a:p>
        <a:p>
          <a:endParaRPr lang="es-CO" sz="2400" b="1" dirty="0"/>
        </a:p>
      </dgm:t>
    </dgm:pt>
    <dgm:pt modelId="{C63F9E48-47A1-4DE2-8836-DF14979D44D9}" type="parTrans" cxnId="{2591ADF8-02A1-4602-A778-C8E516406F3E}">
      <dgm:prSet/>
      <dgm:spPr/>
      <dgm:t>
        <a:bodyPr/>
        <a:lstStyle/>
        <a:p>
          <a:endParaRPr lang="es-CO" sz="1800" b="1"/>
        </a:p>
      </dgm:t>
    </dgm:pt>
    <dgm:pt modelId="{E4AC4DA9-AD2B-4808-88DD-B8E9F00B6C46}" type="sibTrans" cxnId="{2591ADF8-02A1-4602-A778-C8E516406F3E}">
      <dgm:prSet/>
      <dgm:spPr/>
      <dgm:t>
        <a:bodyPr/>
        <a:lstStyle/>
        <a:p>
          <a:endParaRPr lang="es-CO" sz="1800" b="1"/>
        </a:p>
      </dgm:t>
    </dgm:pt>
    <dgm:pt modelId="{F3D1F8B8-998A-45D0-96FB-7EF7A0A8746B}">
      <dgm:prSet phldrT="[Texto]" custT="1"/>
      <dgm:spPr>
        <a:gradFill rotWithShape="0">
          <a:gsLst>
            <a:gs pos="0">
              <a:schemeClr val="bg2">
                <a:lumMod val="50000"/>
              </a:schemeClr>
            </a:gs>
            <a:gs pos="7000">
              <a:schemeClr val="accent5">
                <a:hueOff val="-3010874"/>
                <a:satOff val="15631"/>
                <a:lumOff val="11372"/>
                <a:alphaOff val="0"/>
                <a:shade val="58000"/>
                <a:satMod val="165000"/>
              </a:schemeClr>
            </a:gs>
            <a:gs pos="11000">
              <a:schemeClr val="accent5">
                <a:hueOff val="-3010874"/>
                <a:satOff val="15631"/>
                <a:lumOff val="11372"/>
                <a:alphaOff val="0"/>
                <a:shade val="30000"/>
                <a:satMod val="175000"/>
              </a:schemeClr>
            </a:gs>
            <a:gs pos="100000">
              <a:srgbClr val="1810C3"/>
            </a:gs>
            <a:gs pos="100000">
              <a:srgbClr val="0000CC"/>
            </a:gs>
          </a:gsLst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400" b="1" dirty="0" smtClean="0"/>
            <a:t>Manejo </a:t>
          </a:r>
          <a:r>
            <a:rPr lang="es-CO" sz="2400" b="1" dirty="0" err="1" smtClean="0"/>
            <a:t>temàtico</a:t>
          </a:r>
          <a:endParaRPr lang="es-CO" sz="2400" b="1" dirty="0"/>
        </a:p>
      </dgm:t>
    </dgm:pt>
    <dgm:pt modelId="{1242ACB6-E389-431A-BABF-F12B2F3E75EF}" type="parTrans" cxnId="{EB0A7BA5-D036-4374-A3E3-1DFD219101CF}">
      <dgm:prSet/>
      <dgm:spPr/>
      <dgm:t>
        <a:bodyPr/>
        <a:lstStyle/>
        <a:p>
          <a:endParaRPr lang="es-CO" sz="1800" b="1"/>
        </a:p>
      </dgm:t>
    </dgm:pt>
    <dgm:pt modelId="{68F26A25-DBCD-4FE9-87A7-DD77C4947296}" type="sibTrans" cxnId="{EB0A7BA5-D036-4374-A3E3-1DFD219101CF}">
      <dgm:prSet/>
      <dgm:spPr/>
      <dgm:t>
        <a:bodyPr/>
        <a:lstStyle/>
        <a:p>
          <a:endParaRPr lang="es-CO" sz="1800" b="1"/>
        </a:p>
      </dgm:t>
    </dgm:pt>
    <dgm:pt modelId="{22D74A02-3FA0-4347-843C-297808B2D48E}" type="pres">
      <dgm:prSet presAssocID="{513A27DA-63D7-4E17-8EE2-82C40D5402B3}" presName="Name0" presStyleCnt="0">
        <dgm:presLayoutVars>
          <dgm:dir/>
          <dgm:resizeHandles val="exact"/>
        </dgm:presLayoutVars>
      </dgm:prSet>
      <dgm:spPr/>
    </dgm:pt>
    <dgm:pt modelId="{A325DA3B-6DAF-4EA1-8B21-570767B557EF}" type="pres">
      <dgm:prSet presAssocID="{798690B9-BE1B-4B4B-BB7B-411F943433B7}" presName="twoplus" presStyleLbl="node1" presStyleIdx="0" presStyleCnt="3" custScaleX="1197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EFAF7A-C17B-492D-8BB6-1531864A5368}" type="pres">
      <dgm:prSet presAssocID="{44C97295-71E7-4025-81B3-5697C73F55ED}" presName="twoplus" presStyleLbl="node1" presStyleIdx="1" presStyleCnt="3" custScaleX="120460" custScaleY="1082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188181-274E-4E53-99BD-8C55FBAB4DAE}" type="pres">
      <dgm:prSet presAssocID="{F3D1F8B8-998A-45D0-96FB-7EF7A0A8746B}" presName="twoplus" presStyleLbl="node1" presStyleIdx="2" presStyleCnt="3" custScaleX="97280" custRadScaleRad="96400" custRadScaleInc="-218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591ADF8-02A1-4602-A778-C8E516406F3E}" srcId="{513A27DA-63D7-4E17-8EE2-82C40D5402B3}" destId="{44C97295-71E7-4025-81B3-5697C73F55ED}" srcOrd="1" destOrd="0" parTransId="{C63F9E48-47A1-4DE2-8836-DF14979D44D9}" sibTransId="{E4AC4DA9-AD2B-4808-88DD-B8E9F00B6C46}"/>
    <dgm:cxn modelId="{E322FEF4-A951-4B52-ACC6-21EDD03B7206}" type="presOf" srcId="{F3D1F8B8-998A-45D0-96FB-7EF7A0A8746B}" destId="{B3188181-274E-4E53-99BD-8C55FBAB4DAE}" srcOrd="0" destOrd="0" presId="urn:diagrams.loki3.com/TabbedArc+Icon"/>
    <dgm:cxn modelId="{B34FC867-B1D3-4477-898F-473B9A367154}" type="presOf" srcId="{44C97295-71E7-4025-81B3-5697C73F55ED}" destId="{02EFAF7A-C17B-492D-8BB6-1531864A5368}" srcOrd="0" destOrd="0" presId="urn:diagrams.loki3.com/TabbedArc+Icon"/>
    <dgm:cxn modelId="{EB0A7BA5-D036-4374-A3E3-1DFD219101CF}" srcId="{513A27DA-63D7-4E17-8EE2-82C40D5402B3}" destId="{F3D1F8B8-998A-45D0-96FB-7EF7A0A8746B}" srcOrd="2" destOrd="0" parTransId="{1242ACB6-E389-431A-BABF-F12B2F3E75EF}" sibTransId="{68F26A25-DBCD-4FE9-87A7-DD77C4947296}"/>
    <dgm:cxn modelId="{0478928C-6617-416A-8A40-5633C4177862}" type="presOf" srcId="{513A27DA-63D7-4E17-8EE2-82C40D5402B3}" destId="{22D74A02-3FA0-4347-843C-297808B2D48E}" srcOrd="0" destOrd="0" presId="urn:diagrams.loki3.com/TabbedArc+Icon"/>
    <dgm:cxn modelId="{1437C231-3E73-4EC4-9851-2EEAFBFF6622}" type="presOf" srcId="{798690B9-BE1B-4B4B-BB7B-411F943433B7}" destId="{A325DA3B-6DAF-4EA1-8B21-570767B557EF}" srcOrd="0" destOrd="0" presId="urn:diagrams.loki3.com/TabbedArc+Icon"/>
    <dgm:cxn modelId="{E86C7DA3-1798-43C2-8259-D9C51E0907DF}" srcId="{513A27DA-63D7-4E17-8EE2-82C40D5402B3}" destId="{798690B9-BE1B-4B4B-BB7B-411F943433B7}" srcOrd="0" destOrd="0" parTransId="{F2CA35CE-8EB3-4F1A-A5B7-30EECB6E7B49}" sibTransId="{7E355C8B-4CB2-4927-967F-E91815E94070}"/>
    <dgm:cxn modelId="{F36EB615-1961-4955-9765-92414BDE9CF3}" type="presParOf" srcId="{22D74A02-3FA0-4347-843C-297808B2D48E}" destId="{A325DA3B-6DAF-4EA1-8B21-570767B557EF}" srcOrd="0" destOrd="0" presId="urn:diagrams.loki3.com/TabbedArc+Icon"/>
    <dgm:cxn modelId="{08A55282-32F5-43FC-96D5-A461D223BAF5}" type="presParOf" srcId="{22D74A02-3FA0-4347-843C-297808B2D48E}" destId="{02EFAF7A-C17B-492D-8BB6-1531864A5368}" srcOrd="1" destOrd="0" presId="urn:diagrams.loki3.com/TabbedArc+Icon"/>
    <dgm:cxn modelId="{25DA7DAF-AAFF-4069-ABAA-29F35A0B877F}" type="presParOf" srcId="{22D74A02-3FA0-4347-843C-297808B2D48E}" destId="{B3188181-274E-4E53-99BD-8C55FBAB4DAE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5DA3B-6DAF-4EA1-8B21-570767B557EF}">
      <dsp:nvSpPr>
        <dsp:cNvPr id="0" name=""/>
        <dsp:cNvSpPr/>
      </dsp:nvSpPr>
      <dsp:spPr>
        <a:xfrm rot="19200000">
          <a:off x="-93504" y="1960297"/>
          <a:ext cx="2675835" cy="1452910"/>
        </a:xfrm>
        <a:prstGeom prst="round2SameRect">
          <a:avLst/>
        </a:prstGeom>
        <a:gradFill rotWithShape="0">
          <a:gsLst>
            <a:gs pos="0">
              <a:srgbClr val="0000EA"/>
            </a:gs>
            <a:gs pos="9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400" b="1" kern="1200" dirty="0" smtClean="0"/>
            <a:t>Niveles de  Interpretación en la</a:t>
          </a:r>
          <a:endParaRPr lang="es-CO" sz="2400" b="1" kern="1200" dirty="0"/>
        </a:p>
      </dsp:txBody>
      <dsp:txXfrm>
        <a:off x="216" y="2022925"/>
        <a:ext cx="2533985" cy="1381985"/>
      </dsp:txXfrm>
    </dsp:sp>
    <dsp:sp modelId="{02EFAF7A-C17B-492D-8BB6-1531864A5368}">
      <dsp:nvSpPr>
        <dsp:cNvPr id="0" name=""/>
        <dsp:cNvSpPr/>
      </dsp:nvSpPr>
      <dsp:spPr>
        <a:xfrm>
          <a:off x="2429604" y="978792"/>
          <a:ext cx="2692577" cy="1573153"/>
        </a:xfrm>
        <a:prstGeom prst="round2SameRect">
          <a:avLst/>
        </a:prstGeom>
        <a:gradFill rotWithShape="0">
          <a:gsLst>
            <a:gs pos="0">
              <a:srgbClr val="C00000"/>
            </a:gs>
            <a:gs pos="51000">
              <a:srgbClr val="FF0000"/>
            </a:gs>
            <a:gs pos="56000">
              <a:srgbClr val="C00000"/>
            </a:gs>
            <a:gs pos="100000">
              <a:srgbClr val="FF0000"/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Competencias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Básicas en la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b="1" kern="1200" dirty="0"/>
        </a:p>
      </dsp:txBody>
      <dsp:txXfrm>
        <a:off x="2506399" y="1055587"/>
        <a:ext cx="2538987" cy="1496358"/>
      </dsp:txXfrm>
    </dsp:sp>
    <dsp:sp modelId="{B3188181-274E-4E53-99BD-8C55FBAB4DAE}">
      <dsp:nvSpPr>
        <dsp:cNvPr id="0" name=""/>
        <dsp:cNvSpPr/>
      </dsp:nvSpPr>
      <dsp:spPr>
        <a:xfrm rot="2400000">
          <a:off x="4993416" y="1960312"/>
          <a:ext cx="2174447" cy="1452910"/>
        </a:xfrm>
        <a:prstGeom prst="round2SameRect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7000">
              <a:schemeClr val="accent5">
                <a:hueOff val="-3010874"/>
                <a:satOff val="15631"/>
                <a:lumOff val="11372"/>
                <a:alphaOff val="0"/>
                <a:shade val="58000"/>
                <a:satMod val="165000"/>
              </a:schemeClr>
            </a:gs>
            <a:gs pos="11000">
              <a:schemeClr val="accent5">
                <a:hueOff val="-3010874"/>
                <a:satOff val="15631"/>
                <a:lumOff val="11372"/>
                <a:alphaOff val="0"/>
                <a:shade val="30000"/>
                <a:satMod val="175000"/>
              </a:schemeClr>
            </a:gs>
            <a:gs pos="100000">
              <a:srgbClr val="1810C3"/>
            </a:gs>
            <a:gs pos="100000">
              <a:srgbClr val="0000CC"/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400" b="1" kern="1200" dirty="0" smtClean="0"/>
            <a:t>Clases de  </a:t>
          </a:r>
          <a:endParaRPr lang="es-CO" sz="2400" b="1" kern="1200" dirty="0"/>
        </a:p>
      </dsp:txBody>
      <dsp:txXfrm>
        <a:off x="5041546" y="2022940"/>
        <a:ext cx="2032597" cy="1381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5DA3B-6DAF-4EA1-8B21-570767B557EF}">
      <dsp:nvSpPr>
        <dsp:cNvPr id="0" name=""/>
        <dsp:cNvSpPr/>
      </dsp:nvSpPr>
      <dsp:spPr>
        <a:xfrm rot="19200000">
          <a:off x="-93504" y="1960297"/>
          <a:ext cx="2675835" cy="1452910"/>
        </a:xfrm>
        <a:prstGeom prst="round2SameRect">
          <a:avLst/>
        </a:prstGeom>
        <a:gradFill rotWithShape="0">
          <a:gsLst>
            <a:gs pos="0">
              <a:srgbClr val="0000EA"/>
            </a:gs>
            <a:gs pos="9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400" b="1" kern="1200" dirty="0" smtClean="0"/>
            <a:t>Manejo espacial</a:t>
          </a:r>
          <a:endParaRPr lang="es-CO" sz="2400" b="1" kern="1200" dirty="0"/>
        </a:p>
      </dsp:txBody>
      <dsp:txXfrm>
        <a:off x="216" y="2022925"/>
        <a:ext cx="2533985" cy="1381985"/>
      </dsp:txXfrm>
    </dsp:sp>
    <dsp:sp modelId="{02EFAF7A-C17B-492D-8BB6-1531864A5368}">
      <dsp:nvSpPr>
        <dsp:cNvPr id="0" name=""/>
        <dsp:cNvSpPr/>
      </dsp:nvSpPr>
      <dsp:spPr>
        <a:xfrm>
          <a:off x="2429604" y="978792"/>
          <a:ext cx="2692577" cy="1573153"/>
        </a:xfrm>
        <a:prstGeom prst="round2SameRect">
          <a:avLst/>
        </a:prstGeom>
        <a:gradFill rotWithShape="0">
          <a:gsLst>
            <a:gs pos="0">
              <a:srgbClr val="C00000"/>
            </a:gs>
            <a:gs pos="51000">
              <a:srgbClr val="FF0000"/>
            </a:gs>
            <a:gs pos="56000">
              <a:srgbClr val="C00000"/>
            </a:gs>
            <a:gs pos="100000">
              <a:srgbClr val="FF0000"/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Manejo corporal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b="1" kern="1200" dirty="0"/>
        </a:p>
      </dsp:txBody>
      <dsp:txXfrm>
        <a:off x="2506399" y="1055587"/>
        <a:ext cx="2538987" cy="1496358"/>
      </dsp:txXfrm>
    </dsp:sp>
    <dsp:sp modelId="{B3188181-274E-4E53-99BD-8C55FBAB4DAE}">
      <dsp:nvSpPr>
        <dsp:cNvPr id="0" name=""/>
        <dsp:cNvSpPr/>
      </dsp:nvSpPr>
      <dsp:spPr>
        <a:xfrm rot="2400000">
          <a:off x="4993416" y="1960312"/>
          <a:ext cx="2174447" cy="1452910"/>
        </a:xfrm>
        <a:prstGeom prst="round2SameRect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7000">
              <a:schemeClr val="accent5">
                <a:hueOff val="-3010874"/>
                <a:satOff val="15631"/>
                <a:lumOff val="11372"/>
                <a:alphaOff val="0"/>
                <a:shade val="58000"/>
                <a:satMod val="165000"/>
              </a:schemeClr>
            </a:gs>
            <a:gs pos="11000">
              <a:schemeClr val="accent5">
                <a:hueOff val="-3010874"/>
                <a:satOff val="15631"/>
                <a:lumOff val="11372"/>
                <a:alphaOff val="0"/>
                <a:shade val="30000"/>
                <a:satMod val="175000"/>
              </a:schemeClr>
            </a:gs>
            <a:gs pos="100000">
              <a:srgbClr val="1810C3"/>
            </a:gs>
            <a:gs pos="100000">
              <a:srgbClr val="0000CC"/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2400" b="1" kern="1200" dirty="0" smtClean="0"/>
            <a:t>Manejo </a:t>
          </a:r>
          <a:r>
            <a:rPr lang="es-CO" sz="2400" b="1" kern="1200" dirty="0" err="1" smtClean="0"/>
            <a:t>temàtico</a:t>
          </a:r>
          <a:endParaRPr lang="es-CO" sz="2400" b="1" kern="1200" dirty="0"/>
        </a:p>
      </dsp:txBody>
      <dsp:txXfrm>
        <a:off x="5041546" y="2022940"/>
        <a:ext cx="2032597" cy="138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Arco de fichas"/>
  <dgm:desc val="Se usa para mostrar un conjunto de elementos relacionados dispuestos en arco sobre un área común. Mejor con pequeñas c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Arco de fichas"/>
  <dgm:desc val="Se usa para mostrar un conjunto de elementos relacionados dispuestos en arco sobre un área común. Mejor con pequeñas c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37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45088" y="0"/>
            <a:ext cx="3937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27338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3257550"/>
            <a:ext cx="72675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 smtClean="0"/>
              <a:t>Haga clic para modificar el estilo de texto del patrón</a:t>
            </a:r>
          </a:p>
          <a:p>
            <a:pPr lvl="1"/>
            <a:r>
              <a:rPr lang="es-MX" noProof="0" smtClean="0"/>
              <a:t>Segundo nivel</a:t>
            </a:r>
          </a:p>
          <a:p>
            <a:pPr lvl="2"/>
            <a:r>
              <a:rPr lang="es-MX" noProof="0" smtClean="0"/>
              <a:t>Tercer nivel</a:t>
            </a:r>
          </a:p>
          <a:p>
            <a:pPr lvl="3"/>
            <a:r>
              <a:rPr lang="es-MX" noProof="0" smtClean="0"/>
              <a:t>Cuarto nivel</a:t>
            </a:r>
          </a:p>
          <a:p>
            <a:pPr lvl="4"/>
            <a:r>
              <a:rPr lang="es-MX" noProof="0" smtClean="0"/>
              <a:t>Quinto nivel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37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45088" y="6513513"/>
            <a:ext cx="3937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1B516B5-DB3E-4FA3-AAF2-9F35A7797E0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837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212279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107504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821879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972692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74567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68535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898079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Rectángulo"/>
          <p:cNvSpPr/>
          <p:nvPr/>
        </p:nvSpPr>
        <p:spPr bwMode="auto">
          <a:xfrm>
            <a:off x="1050479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11/16/2007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30752" y="630932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E9EC4-A10C-4D81-85DE-510A40ADCB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11/16/2007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30752" y="630932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27664-3FF4-4574-807E-B4AFC56543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Procalcul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8841" y="227970"/>
            <a:ext cx="866775" cy="536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099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11/16/2007</a:t>
            </a:r>
            <a:endParaRPr lang="en-US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130752" y="6309320"/>
            <a:ext cx="6096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D8557C-D651-471E-98EC-FF0EB456938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12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13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14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15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11/16/2007</a:t>
            </a:r>
            <a:endParaRPr lang="en-US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2D3D9-335A-4670-AEB6-E31A6A7220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11/16/2007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30752" y="630932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BF86-2AF1-4F5E-87AB-461CBE237A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11/16/2007</a:t>
            </a: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30752" y="630932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26B5-B49A-4148-BACB-F5919C83C34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11/16/2007</a:t>
            </a:r>
            <a:endParaRPr lang="en-U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130752" y="6309320"/>
            <a:ext cx="6096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20E44F-FE54-4006-BECA-FCBD7FE376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11/16/2007</a:t>
            </a:r>
            <a:endParaRPr lang="en-U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" name="5 Imagen" descr="Logo Secom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43834" y="6549020"/>
            <a:ext cx="1260000" cy="308980"/>
          </a:xfrm>
          <a:prstGeom prst="rect">
            <a:avLst/>
          </a:prstGeom>
        </p:spPr>
      </p:pic>
      <p:pic>
        <p:nvPicPr>
          <p:cNvPr id="7" name="Picture 4" descr="C:\Documents and Settings\gramirez\Mis documentos\GABRIEL RAMÍREZ\LOGOS\Logo Desarrollo 2012.jpg"/>
          <p:cNvPicPr>
            <a:picLocks noChangeAspect="1" noChangeArrowheads="1"/>
          </p:cNvPicPr>
          <p:nvPr userDrawn="1"/>
        </p:nvPicPr>
        <p:blipFill>
          <a:blip r:embed="rId3" cstate="print"/>
          <a:srcRect l="7749" r="7741" b="31642"/>
          <a:stretch>
            <a:fillRect/>
          </a:stretch>
        </p:blipFill>
        <p:spPr bwMode="auto">
          <a:xfrm>
            <a:off x="0" y="0"/>
            <a:ext cx="827584" cy="7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11/16/2007</a:t>
            </a:r>
            <a:endParaRPr lang="en-U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s-CO" smtClean="0"/>
              <a:t>11/16/2007</a:t>
            </a:r>
            <a:endParaRPr lang="en-US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130752" y="6309320"/>
            <a:ext cx="6096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80E071-B2BA-4CD6-93E5-7AC2EAF18E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395536" y="-2738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467544" y="-27384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0" y="-27384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28 Marcador de número de diapositiva"/>
          <p:cNvSpPr txBox="1">
            <a:spLocks/>
          </p:cNvSpPr>
          <p:nvPr/>
        </p:nvSpPr>
        <p:spPr bwMode="auto">
          <a:xfrm>
            <a:off x="-17264" y="6375400"/>
            <a:ext cx="720080" cy="360040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Book Antiqua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91" y="0"/>
            <a:ext cx="68482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14438" y="511175"/>
            <a:ext cx="7429500" cy="925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COMPETENCIAS A DESARROLLAR PARA SER UN EXCELENTE COMUNICADOR</a:t>
            </a:r>
            <a:endParaRPr lang="es-C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Disco magnético"/>
          <p:cNvSpPr/>
          <p:nvPr/>
        </p:nvSpPr>
        <p:spPr>
          <a:xfrm>
            <a:off x="2772593" y="2638890"/>
            <a:ext cx="4103688" cy="720725"/>
          </a:xfrm>
          <a:prstGeom prst="flowChartMagneticDisk">
            <a:avLst/>
          </a:prstGeom>
          <a:solidFill>
            <a:srgbClr val="E5F6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300" b="1" dirty="0">
                <a:solidFill>
                  <a:srgbClr val="FF0000"/>
                </a:solidFill>
                <a:latin typeface="Georgia" pitchFamily="18" charset="0"/>
              </a:rPr>
              <a:t>Competencia propositiva</a:t>
            </a:r>
          </a:p>
        </p:txBody>
      </p:sp>
      <p:sp>
        <p:nvSpPr>
          <p:cNvPr id="10" name="9 Disco magnético"/>
          <p:cNvSpPr/>
          <p:nvPr/>
        </p:nvSpPr>
        <p:spPr>
          <a:xfrm>
            <a:off x="2772593" y="1917775"/>
            <a:ext cx="4103688" cy="719137"/>
          </a:xfrm>
          <a:prstGeom prst="flowChartMagneticDisk">
            <a:avLst/>
          </a:prstGeom>
          <a:solidFill>
            <a:srgbClr val="E5F6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300" b="1" dirty="0">
                <a:solidFill>
                  <a:srgbClr val="FF0000"/>
                </a:solidFill>
                <a:latin typeface="Georgia" pitchFamily="18" charset="0"/>
              </a:rPr>
              <a:t>Competencia pragmática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2771800" y="4734272"/>
            <a:ext cx="4105275" cy="1143000"/>
            <a:chOff x="2805129" y="4429125"/>
            <a:chExt cx="4105275" cy="1143000"/>
          </a:xfrm>
        </p:grpSpPr>
        <p:sp>
          <p:nvSpPr>
            <p:cNvPr id="5" name="4 Disco magnético"/>
            <p:cNvSpPr/>
            <p:nvPr/>
          </p:nvSpPr>
          <p:spPr>
            <a:xfrm>
              <a:off x="2805129" y="4429125"/>
              <a:ext cx="4105275" cy="1116013"/>
            </a:xfrm>
            <a:prstGeom prst="flowChartMagneticDisk">
              <a:avLst/>
            </a:prstGeom>
            <a:solidFill>
              <a:srgbClr val="E5F6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anchorCtr="1"/>
            <a:lstStyle/>
            <a:p>
              <a:pPr algn="ctr">
                <a:defRPr/>
              </a:pPr>
              <a:endParaRPr lang="es-CO" sz="2300" b="1" dirty="0">
                <a:solidFill>
                  <a:srgbClr val="0000FF"/>
                </a:solidFill>
                <a:latin typeface="Georgia" pitchFamily="18" charset="0"/>
              </a:endParaRPr>
            </a:p>
          </p:txBody>
        </p:sp>
        <p:sp>
          <p:nvSpPr>
            <p:cNvPr id="18441" name="10 CuadroTexto"/>
            <p:cNvSpPr txBox="1">
              <a:spLocks noChangeArrowheads="1"/>
            </p:cNvSpPr>
            <p:nvPr/>
          </p:nvSpPr>
          <p:spPr bwMode="auto">
            <a:xfrm>
              <a:off x="3000391" y="4802188"/>
              <a:ext cx="3643313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2200" b="1" dirty="0">
                  <a:solidFill>
                    <a:srgbClr val="0000FF"/>
                  </a:solidFill>
                  <a:latin typeface="Georgia" pitchFamily="18" charset="0"/>
                </a:rPr>
                <a:t>Competencia cultural e ideológica</a:t>
              </a:r>
              <a:endParaRPr lang="es-CO" sz="2200" dirty="0"/>
            </a:p>
          </p:txBody>
        </p:sp>
      </p:grpSp>
      <p:sp>
        <p:nvSpPr>
          <p:cNvPr id="7" name="6 Disco magnético"/>
          <p:cNvSpPr/>
          <p:nvPr/>
        </p:nvSpPr>
        <p:spPr>
          <a:xfrm>
            <a:off x="2772593" y="4084295"/>
            <a:ext cx="4103688" cy="648000"/>
          </a:xfrm>
          <a:prstGeom prst="flowChartMagneticDisk">
            <a:avLst/>
          </a:prstGeom>
          <a:solidFill>
            <a:srgbClr val="E5F6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300" b="1" dirty="0">
                <a:solidFill>
                  <a:srgbClr val="0000FF"/>
                </a:solidFill>
                <a:latin typeface="Georgia" pitchFamily="18" charset="0"/>
              </a:rPr>
              <a:t>Competencia lingüística</a:t>
            </a:r>
          </a:p>
        </p:txBody>
      </p:sp>
      <p:sp>
        <p:nvSpPr>
          <p:cNvPr id="8" name="7 Disco magnético"/>
          <p:cNvSpPr/>
          <p:nvPr/>
        </p:nvSpPr>
        <p:spPr>
          <a:xfrm>
            <a:off x="2772593" y="3361593"/>
            <a:ext cx="4103688" cy="720725"/>
          </a:xfrm>
          <a:prstGeom prst="flowChartMagneticDisk">
            <a:avLst/>
          </a:prstGeom>
          <a:solidFill>
            <a:srgbClr val="E5F6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300" b="1" dirty="0">
                <a:solidFill>
                  <a:srgbClr val="FF0000"/>
                </a:solidFill>
                <a:latin typeface="Georgia" pitchFamily="18" charset="0"/>
              </a:rPr>
              <a:t>Competencia </a:t>
            </a:r>
            <a:r>
              <a:rPr lang="es-ES_tradnl" sz="2300" b="1" dirty="0" err="1">
                <a:solidFill>
                  <a:srgbClr val="FF0000"/>
                </a:solidFill>
                <a:latin typeface="Georgia" pitchFamily="18" charset="0"/>
              </a:rPr>
              <a:t>tímica</a:t>
            </a:r>
            <a:endParaRPr lang="es-ES_tradnl" sz="23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749175" y="980728"/>
            <a:ext cx="8215313" cy="42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ES" sz="2600" b="1" dirty="0">
                <a:solidFill>
                  <a:srgbClr val="FF0000"/>
                </a:solidFill>
                <a:latin typeface="Georgia" pitchFamily="18" charset="0"/>
              </a:rPr>
              <a:t>Pragmática: </a:t>
            </a:r>
            <a:r>
              <a:rPr lang="es-CO" sz="2600" dirty="0">
                <a:solidFill>
                  <a:srgbClr val="0000EA"/>
                </a:solidFill>
                <a:latin typeface="Georgia" pitchFamily="18" charset="0"/>
              </a:rPr>
              <a:t>Es el desarrollo de capacidades para </a:t>
            </a:r>
            <a:r>
              <a:rPr lang="es-CO" sz="2600" b="1" dirty="0">
                <a:solidFill>
                  <a:srgbClr val="FF0000"/>
                </a:solidFill>
                <a:latin typeface="Georgia" pitchFamily="18" charset="0"/>
              </a:rPr>
              <a:t>convencer y persuadir a los </a:t>
            </a:r>
            <a:r>
              <a:rPr lang="es-CO" sz="2600" b="1" dirty="0" smtClean="0">
                <a:solidFill>
                  <a:srgbClr val="FF0000"/>
                </a:solidFill>
                <a:latin typeface="Georgia" pitchFamily="18" charset="0"/>
              </a:rPr>
              <a:t>demás. </a:t>
            </a:r>
            <a:r>
              <a:rPr lang="es-CO" sz="2600" dirty="0" smtClean="0">
                <a:solidFill>
                  <a:srgbClr val="0000FF"/>
                </a:solidFill>
                <a:latin typeface="Georgia" pitchFamily="18" charset="0"/>
              </a:rPr>
              <a:t>N</a:t>
            </a:r>
            <a:r>
              <a:rPr lang="es-CO" sz="2600" dirty="0" smtClean="0">
                <a:solidFill>
                  <a:srgbClr val="0000EA"/>
                </a:solidFill>
                <a:latin typeface="Georgia" pitchFamily="18" charset="0"/>
              </a:rPr>
              <a:t>uestra </a:t>
            </a:r>
            <a:r>
              <a:rPr lang="es-CO" sz="2600" dirty="0">
                <a:solidFill>
                  <a:srgbClr val="0000EA"/>
                </a:solidFill>
                <a:latin typeface="Georgia" pitchFamily="18" charset="0"/>
              </a:rPr>
              <a:t>comunicación </a:t>
            </a:r>
            <a:r>
              <a:rPr lang="es-CO" sz="2600" dirty="0" smtClean="0">
                <a:solidFill>
                  <a:srgbClr val="0000EA"/>
                </a:solidFill>
                <a:latin typeface="Georgia" pitchFamily="18" charset="0"/>
              </a:rPr>
              <a:t>siempre busca</a:t>
            </a:r>
            <a:r>
              <a:rPr lang="es-CO" sz="2600" dirty="0">
                <a:solidFill>
                  <a:srgbClr val="0000EA"/>
                </a:solidFill>
                <a:latin typeface="Georgia" pitchFamily="18" charset="0"/>
              </a:rPr>
              <a:t>, como fin último, lograr algo de alguien. Esta competencia permite que nuestra comunicación o mensaje tenga:</a:t>
            </a:r>
          </a:p>
          <a:p>
            <a:pPr algn="just">
              <a:lnSpc>
                <a:spcPct val="130000"/>
              </a:lnSpc>
              <a:buFont typeface="Wingdings 3" pitchFamily="18" charset="2"/>
              <a:buChar char=""/>
            </a:pPr>
            <a:r>
              <a:rPr lang="es-CO" sz="2600" dirty="0">
                <a:solidFill>
                  <a:srgbClr val="0000EA"/>
                </a:solidFill>
                <a:latin typeface="Georgia" pitchFamily="18" charset="0"/>
              </a:rPr>
              <a:t>  Un </a:t>
            </a:r>
            <a:r>
              <a:rPr lang="es-CO" sz="2600" dirty="0" smtClean="0">
                <a:solidFill>
                  <a:srgbClr val="0000EA"/>
                </a:solidFill>
                <a:latin typeface="Georgia" pitchFamily="18" charset="0"/>
              </a:rPr>
              <a:t>objetivo </a:t>
            </a:r>
            <a:r>
              <a:rPr lang="es-CO" sz="2600" dirty="0">
                <a:solidFill>
                  <a:srgbClr val="0000EA"/>
                </a:solidFill>
                <a:latin typeface="Georgia" pitchFamily="18" charset="0"/>
              </a:rPr>
              <a:t>o propósito claro y definido </a:t>
            </a:r>
          </a:p>
          <a:p>
            <a:pPr algn="just">
              <a:lnSpc>
                <a:spcPct val="130000"/>
              </a:lnSpc>
              <a:buFont typeface="Wingdings 3" pitchFamily="18" charset="2"/>
              <a:buChar char=""/>
            </a:pPr>
            <a:r>
              <a:rPr lang="es-ES_tradnl" sz="2600" dirty="0">
                <a:solidFill>
                  <a:srgbClr val="0000EA"/>
                </a:solidFill>
                <a:latin typeface="Georgia" pitchFamily="18" charset="0"/>
              </a:rPr>
              <a:t>  Una actitud coherente con el  propósito</a:t>
            </a:r>
          </a:p>
          <a:p>
            <a:pPr algn="just">
              <a:lnSpc>
                <a:spcPct val="130000"/>
              </a:lnSpc>
              <a:buFont typeface="Wingdings 3" pitchFamily="18" charset="2"/>
              <a:buChar char=""/>
            </a:pPr>
            <a:r>
              <a:rPr lang="es-ES_tradnl" sz="2600" dirty="0">
                <a:solidFill>
                  <a:srgbClr val="0000EA"/>
                </a:solidFill>
                <a:latin typeface="Georgia" pitchFamily="18" charset="0"/>
              </a:rPr>
              <a:t> Una posibilidad de retroalimentación </a:t>
            </a:r>
            <a:endParaRPr lang="es-CO" sz="2600" dirty="0">
              <a:solidFill>
                <a:srgbClr val="0000E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23728" y="1052736"/>
            <a:ext cx="6120680" cy="357476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Clases de </a:t>
            </a:r>
            <a:endParaRPr lang="es-ES_tradnl" sz="44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5B3D7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s-ES_tradnl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Comunicación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88640"/>
            <a:ext cx="8261015" cy="313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s-ES_tradnl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latin typeface="Arial Black" pitchFamily="34" charset="0"/>
              </a:rPr>
              <a:t>Comunicación </a:t>
            </a:r>
            <a:r>
              <a:rPr lang="es-ES_tradnl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latin typeface="Arial Black" pitchFamily="34" charset="0"/>
              </a:rPr>
              <a:t>Sinérgica</a:t>
            </a:r>
            <a:endParaRPr lang="es-ES_tradnl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50021"/>
              </a:solidFill>
              <a:latin typeface="Arial Black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s-CO" sz="3600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Del griego:  </a:t>
            </a:r>
            <a:r>
              <a:rPr lang="el-GR" sz="3600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συνεργία</a:t>
            </a:r>
            <a:endParaRPr lang="es-CO" sz="3600" b="1" dirty="0" smtClean="0">
              <a:ln w="1778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latin typeface="Script MT Bold" pitchFamily="66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s-CO" sz="3600" b="1" dirty="0" err="1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syn</a:t>
            </a:r>
            <a:r>
              <a:rPr lang="es-CO" sz="3600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 significa simultaneidad, y </a:t>
            </a:r>
            <a:r>
              <a:rPr lang="es-CO" sz="3600" b="1" dirty="0" err="1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ergon</a:t>
            </a:r>
            <a:r>
              <a:rPr lang="es-CO" sz="3600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 que significa obra)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568" y="3782016"/>
            <a:ext cx="7920880" cy="19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Acción de coordinación de dos o más causas o partes (elementos) cuyo efecto es superior a la suma de efectos individuales</a:t>
            </a:r>
            <a:endParaRPr lang="es-CO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736112"/>
            <a:ext cx="8044991" cy="241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s-ES_tradnl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latin typeface="Arial Black" pitchFamily="34" charset="0"/>
              </a:rPr>
              <a:t>Comunicación Empática</a:t>
            </a:r>
            <a:endParaRPr lang="es-ES_tradnl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50021"/>
              </a:solidFill>
              <a:latin typeface="Arial Black" pitchFamily="34" charset="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s-CO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cript MT Bold" pitchFamily="66" charset="0"/>
              </a:rPr>
              <a:t>	</a:t>
            </a:r>
            <a:r>
              <a:rPr lang="es-CO" sz="3600" b="1" dirty="0" err="1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ἐμπάθεια</a:t>
            </a:r>
            <a:r>
              <a:rPr lang="es-CO" sz="3600" b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 (</a:t>
            </a:r>
            <a:r>
              <a:rPr lang="es-CO" sz="3600" b="1" dirty="0" err="1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empátheia</a:t>
            </a:r>
            <a:r>
              <a:rPr lang="es-CO" sz="3600" b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), "pasión", </a:t>
            </a:r>
          </a:p>
          <a:p>
            <a:pPr algn="just">
              <a:lnSpc>
                <a:spcPct val="130000"/>
              </a:lnSpc>
              <a:defRPr/>
            </a:pPr>
            <a:r>
              <a:rPr lang="es-CO" sz="3600" b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	</a:t>
            </a:r>
            <a:r>
              <a:rPr lang="es-CO" sz="3600" b="1" dirty="0" err="1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ἐν</a:t>
            </a:r>
            <a:r>
              <a:rPr lang="es-CO" sz="3600" b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 y </a:t>
            </a:r>
            <a:r>
              <a:rPr lang="es-CO" sz="3600" b="1" dirty="0" err="1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πάθος</a:t>
            </a:r>
            <a:r>
              <a:rPr lang="es-CO" sz="3600" b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 (</a:t>
            </a:r>
            <a:r>
              <a:rPr lang="es-CO" sz="3600" b="1" dirty="0" err="1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páthos</a:t>
            </a:r>
            <a:r>
              <a:rPr lang="es-CO" sz="3600" b="1" dirty="0" smtClean="0">
                <a:ln w="1778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), "sentimiento". </a:t>
            </a:r>
            <a:endParaRPr lang="es-ES_tradnl" sz="3600" b="1" dirty="0" smtClean="0">
              <a:ln w="17780" cmpd="sng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https://encrypted-tbn3.gstatic.com/images?q=tbn:ANd9GcTiRhWWaQrliu0-YuoCXXEDfO4PQAp6S8sDqLyXjng2Zza2fFTP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005" y="404664"/>
            <a:ext cx="6003339" cy="224103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83568" y="306896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CO" sz="2800" dirty="0" smtClean="0">
                <a:solidFill>
                  <a:srgbClr val="000099"/>
                </a:solidFill>
                <a:latin typeface="Georgia" pitchFamily="18" charset="0"/>
              </a:rPr>
              <a:t>La empatía es la capacidad para ponerse en el lugar del otro y saber lo que siente o incluso lo que puede estar pensando, para percibir de la manera mas objetiva posible, el sentir del “otro”. Es escuchar tres veces</a:t>
            </a:r>
            <a:endParaRPr lang="es-CO" sz="2800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20688"/>
            <a:ext cx="8261015" cy="2613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s-ES_tradn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50021"/>
                </a:solidFill>
                <a:latin typeface="Arial Black" pitchFamily="34" charset="0"/>
              </a:rPr>
              <a:t>Comunicación Asertiva</a:t>
            </a:r>
          </a:p>
          <a:p>
            <a:pPr algn="ctr">
              <a:lnSpc>
                <a:spcPct val="130000"/>
              </a:lnSpc>
              <a:defRPr/>
            </a:pPr>
            <a:r>
              <a:rPr lang="es-ES_tradnl" sz="4800" b="1" dirty="0" err="1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Assertum</a:t>
            </a:r>
            <a:r>
              <a:rPr lang="es-ES_tradnl" sz="4800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 = afirmar </a:t>
            </a:r>
          </a:p>
          <a:p>
            <a:pPr algn="ctr">
              <a:lnSpc>
                <a:spcPct val="130000"/>
              </a:lnSpc>
              <a:defRPr/>
            </a:pPr>
            <a:r>
              <a:rPr lang="es-ES_tradnl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latin typeface="Script MT Bold" pitchFamily="66" charset="0"/>
              </a:rPr>
              <a:t>(la certeza de algo)</a:t>
            </a:r>
          </a:p>
          <a:p>
            <a:pPr algn="ctr">
              <a:lnSpc>
                <a:spcPct val="130000"/>
              </a:lnSpc>
              <a:defRPr/>
            </a:pPr>
            <a:endParaRPr lang="es-ES_tradnl" sz="1200" b="1" dirty="0" smtClean="0">
              <a:ln w="1778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50800" algn="tl" rotWithShape="0">
                  <a:srgbClr val="000000"/>
                </a:outerShdw>
              </a:effectLst>
              <a:latin typeface="Script MT Bold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334363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Es un modelo de relación interpersonal que consiste en conocer los propios derechos y defenderlos, respetando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los  de los demás.</a:t>
            </a:r>
            <a:endParaRPr lang="es-CO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8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28178" y="1459731"/>
            <a:ext cx="2879725" cy="1225550"/>
            <a:chOff x="476" y="935"/>
            <a:chExt cx="1814" cy="772"/>
          </a:xfrm>
        </p:grpSpPr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476" y="1374"/>
              <a:ext cx="862" cy="33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CO" sz="2800" b="1">
                  <a:solidFill>
                    <a:srgbClr val="0000FF"/>
                  </a:solidFill>
                  <a:latin typeface="Tahoma" pitchFamily="34" charset="0"/>
                </a:rPr>
                <a:t>Qué</a:t>
              </a:r>
            </a:p>
          </p:txBody>
        </p:sp>
        <p:sp>
          <p:nvSpPr>
            <p:cNvPr id="27664" name="AutoShape 20"/>
            <p:cNvSpPr>
              <a:spLocks noChangeArrowheads="1"/>
            </p:cNvSpPr>
            <p:nvPr/>
          </p:nvSpPr>
          <p:spPr bwMode="auto">
            <a:xfrm flipH="1">
              <a:off x="839" y="935"/>
              <a:ext cx="1451" cy="273"/>
            </a:xfrm>
            <a:prstGeom prst="curvedDownArrow">
              <a:avLst>
                <a:gd name="adj1" fmla="val 106300"/>
                <a:gd name="adj2" fmla="val 21260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509716" y="1388293"/>
            <a:ext cx="2806700" cy="1296988"/>
            <a:chOff x="3425" y="890"/>
            <a:chExt cx="1768" cy="817"/>
          </a:xfrm>
        </p:grpSpPr>
        <p:sp>
          <p:nvSpPr>
            <p:cNvPr id="27661" name="Text Box 17"/>
            <p:cNvSpPr txBox="1">
              <a:spLocks noChangeArrowheads="1"/>
            </p:cNvSpPr>
            <p:nvPr/>
          </p:nvSpPr>
          <p:spPr bwMode="auto">
            <a:xfrm>
              <a:off x="4244" y="1374"/>
              <a:ext cx="949" cy="33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CO" sz="2800" b="1">
                  <a:solidFill>
                    <a:srgbClr val="0000FF"/>
                  </a:solidFill>
                  <a:latin typeface="Tahoma" pitchFamily="34" charset="0"/>
                </a:rPr>
                <a:t>Cómo</a:t>
              </a:r>
            </a:p>
          </p:txBody>
        </p:sp>
        <p:sp>
          <p:nvSpPr>
            <p:cNvPr id="27662" name="AutoShape 21"/>
            <p:cNvSpPr>
              <a:spLocks noChangeArrowheads="1"/>
            </p:cNvSpPr>
            <p:nvPr/>
          </p:nvSpPr>
          <p:spPr bwMode="auto">
            <a:xfrm>
              <a:off x="3425" y="890"/>
              <a:ext cx="1451" cy="273"/>
            </a:xfrm>
            <a:prstGeom prst="curvedDownArrow">
              <a:avLst>
                <a:gd name="adj1" fmla="val 106300"/>
                <a:gd name="adj2" fmla="val 21260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764803" y="2683693"/>
            <a:ext cx="1920875" cy="1754188"/>
            <a:chOff x="1066" y="1706"/>
            <a:chExt cx="1210" cy="1105"/>
          </a:xfrm>
        </p:grpSpPr>
        <p:sp>
          <p:nvSpPr>
            <p:cNvPr id="27659" name="Text Box 16"/>
            <p:cNvSpPr txBox="1">
              <a:spLocks noChangeArrowheads="1"/>
            </p:cNvSpPr>
            <p:nvPr/>
          </p:nvSpPr>
          <p:spPr bwMode="auto">
            <a:xfrm>
              <a:off x="1066" y="2478"/>
              <a:ext cx="1210" cy="33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CO" sz="2800" b="1">
                  <a:solidFill>
                    <a:srgbClr val="0000FF"/>
                  </a:solidFill>
                  <a:latin typeface="Tahoma" pitchFamily="34" charset="0"/>
                </a:rPr>
                <a:t>Para qué</a:t>
              </a:r>
            </a:p>
          </p:txBody>
        </p:sp>
        <p:sp>
          <p:nvSpPr>
            <p:cNvPr id="27660" name="AutoShape 29"/>
            <p:cNvSpPr>
              <a:spLocks noChangeArrowheads="1"/>
            </p:cNvSpPr>
            <p:nvPr/>
          </p:nvSpPr>
          <p:spPr bwMode="auto">
            <a:xfrm>
              <a:off x="1383" y="1706"/>
              <a:ext cx="453" cy="817"/>
            </a:xfrm>
            <a:prstGeom prst="curvedRightArrow">
              <a:avLst>
                <a:gd name="adj1" fmla="val 36071"/>
                <a:gd name="adj2" fmla="val 7214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5507259" y="2683693"/>
            <a:ext cx="2233613" cy="1825626"/>
            <a:chOff x="5434731" y="2708275"/>
            <a:chExt cx="2233613" cy="1825626"/>
          </a:xfrm>
        </p:grpSpPr>
        <p:sp>
          <p:nvSpPr>
            <p:cNvPr id="27657" name="Text Box 18"/>
            <p:cNvSpPr txBox="1">
              <a:spLocks noChangeArrowheads="1"/>
            </p:cNvSpPr>
            <p:nvPr/>
          </p:nvSpPr>
          <p:spPr bwMode="auto">
            <a:xfrm>
              <a:off x="5434731" y="4005263"/>
              <a:ext cx="2233613" cy="5286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CO" sz="2800" b="1" dirty="0">
                  <a:solidFill>
                    <a:srgbClr val="0000FF"/>
                  </a:solidFill>
                  <a:latin typeface="Tahoma" pitchFamily="34" charset="0"/>
                </a:rPr>
                <a:t>Para quién</a:t>
              </a:r>
            </a:p>
          </p:txBody>
        </p:sp>
        <p:sp>
          <p:nvSpPr>
            <p:cNvPr id="27658" name="AutoShape 30"/>
            <p:cNvSpPr>
              <a:spLocks noChangeArrowheads="1"/>
            </p:cNvSpPr>
            <p:nvPr/>
          </p:nvSpPr>
          <p:spPr bwMode="auto">
            <a:xfrm flipH="1">
              <a:off x="6227340" y="2708275"/>
              <a:ext cx="719138" cy="1296988"/>
            </a:xfrm>
            <a:prstGeom prst="curvedRightArrow">
              <a:avLst>
                <a:gd name="adj1" fmla="val 36071"/>
                <a:gd name="adj2" fmla="val 7214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2556296" y="2900362"/>
            <a:ext cx="1920875" cy="2472854"/>
            <a:chOff x="2483768" y="2924944"/>
            <a:chExt cx="1920875" cy="2472854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483768" y="4869160"/>
              <a:ext cx="1920875" cy="5286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CO" sz="2800" b="1" dirty="0" smtClean="0">
                  <a:solidFill>
                    <a:srgbClr val="0000FF"/>
                  </a:solidFill>
                  <a:latin typeface="Tahoma" pitchFamily="34" charset="0"/>
                </a:rPr>
                <a:t>Dónde</a:t>
              </a:r>
              <a:endParaRPr lang="es-CO" sz="2800" b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22" name="21 Flecha derecha"/>
            <p:cNvSpPr/>
            <p:nvPr/>
          </p:nvSpPr>
          <p:spPr>
            <a:xfrm rot="5400000">
              <a:off x="3149920" y="3626944"/>
              <a:ext cx="1872000" cy="468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4860552" y="2900362"/>
            <a:ext cx="1944216" cy="2472854"/>
            <a:chOff x="4788024" y="2924944"/>
            <a:chExt cx="1944216" cy="2472854"/>
          </a:xfrm>
        </p:grpSpPr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811365" y="4869160"/>
              <a:ext cx="1920875" cy="5286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CO" sz="2800" b="1" dirty="0" smtClean="0">
                  <a:solidFill>
                    <a:srgbClr val="0000FF"/>
                  </a:solidFill>
                  <a:latin typeface="Tahoma" pitchFamily="34" charset="0"/>
                </a:rPr>
                <a:t>Cuándo</a:t>
              </a:r>
              <a:endParaRPr lang="es-CO" sz="2800" b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23" name="22 Flecha derecha"/>
            <p:cNvSpPr/>
            <p:nvPr/>
          </p:nvSpPr>
          <p:spPr>
            <a:xfrm rot="5400000">
              <a:off x="4086024" y="3626944"/>
              <a:ext cx="1872000" cy="468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7651" name="Text Box 19"/>
          <p:cNvSpPr txBox="1">
            <a:spLocks noChangeArrowheads="1"/>
          </p:cNvSpPr>
          <p:nvPr/>
        </p:nvSpPr>
        <p:spPr bwMode="auto">
          <a:xfrm>
            <a:off x="2988765" y="2066156"/>
            <a:ext cx="3312000" cy="833437"/>
          </a:xfrm>
          <a:prstGeom prst="rect">
            <a:avLst/>
          </a:prstGeom>
          <a:gradFill rotWithShape="1">
            <a:gsLst>
              <a:gs pos="0">
                <a:srgbClr val="00BCB8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s-CO" sz="1000" b="1" dirty="0">
              <a:solidFill>
                <a:srgbClr val="0000FF"/>
              </a:solidFill>
              <a:latin typeface="Tahoma" pitchFamily="34" charset="0"/>
            </a:endParaRPr>
          </a:p>
          <a:p>
            <a:pPr algn="ctr" eaLnBrk="0" hangingPunct="0"/>
            <a:r>
              <a:rPr lang="es-CO" sz="2800" b="1" dirty="0" smtClean="0">
                <a:solidFill>
                  <a:srgbClr val="0000FF"/>
                </a:solidFill>
                <a:latin typeface="Tahoma" pitchFamily="34" charset="0"/>
              </a:rPr>
              <a:t>ASERTIVIDAD</a:t>
            </a:r>
            <a:endParaRPr lang="es-CO" sz="2800" b="1" dirty="0">
              <a:solidFill>
                <a:srgbClr val="0000FF"/>
              </a:solidFill>
              <a:latin typeface="Tahoma" pitchFamily="34" charset="0"/>
            </a:endParaRPr>
          </a:p>
          <a:p>
            <a:pPr eaLnBrk="0" hangingPunct="0"/>
            <a:endParaRPr lang="es-CO" sz="10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3688" y="332656"/>
            <a:ext cx="563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>
                <a:solidFill>
                  <a:srgbClr val="0000CC"/>
                </a:solidFill>
                <a:latin typeface="Georgia" pitchFamily="18" charset="0"/>
              </a:rPr>
              <a:t>Comunicación asertiva</a:t>
            </a:r>
            <a:endParaRPr lang="es-CO" sz="36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295888" y="908872"/>
            <a:ext cx="5256080" cy="1368000"/>
            <a:chOff x="1079864" y="404664"/>
            <a:chExt cx="5256080" cy="1368000"/>
          </a:xfrm>
        </p:grpSpPr>
        <p:sp>
          <p:nvSpPr>
            <p:cNvPr id="2" name="1 CuadroTexto"/>
            <p:cNvSpPr txBox="1"/>
            <p:nvPr/>
          </p:nvSpPr>
          <p:spPr>
            <a:xfrm>
              <a:off x="1079864" y="548681"/>
              <a:ext cx="280831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5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Niveles de interpretación</a:t>
              </a:r>
              <a:endParaRPr lang="es-CO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067944" y="476673"/>
              <a:ext cx="22680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500" dirty="0" smtClean="0">
                  <a:solidFill>
                    <a:srgbClr val="0000EA"/>
                  </a:solidFill>
                  <a:latin typeface="Georgia" pitchFamily="18" charset="0"/>
                </a:rPr>
                <a:t>Denotativo</a:t>
              </a:r>
              <a:endParaRPr lang="es-CO" sz="2500" dirty="0">
                <a:solidFill>
                  <a:srgbClr val="0000EA"/>
                </a:solidFill>
                <a:latin typeface="Georgia" pitchFamily="18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067944" y="980729"/>
              <a:ext cx="22680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500" dirty="0" smtClean="0">
                  <a:solidFill>
                    <a:srgbClr val="0000EA"/>
                  </a:solidFill>
                  <a:latin typeface="Georgia" pitchFamily="18" charset="0"/>
                </a:rPr>
                <a:t>   Connotativo</a:t>
              </a:r>
              <a:endParaRPr lang="es-CO" sz="2500" dirty="0">
                <a:solidFill>
                  <a:srgbClr val="0000EA"/>
                </a:solidFill>
                <a:latin typeface="Georgia" pitchFamily="18" charset="0"/>
              </a:endParaRPr>
            </a:p>
          </p:txBody>
        </p:sp>
        <p:sp>
          <p:nvSpPr>
            <p:cNvPr id="2049" name="WordArt 1"/>
            <p:cNvSpPr>
              <a:spLocks noChangeArrowheads="1" noChangeShapeType="1" noTextEdit="1"/>
            </p:cNvSpPr>
            <p:nvPr/>
          </p:nvSpPr>
          <p:spPr bwMode="auto">
            <a:xfrm>
              <a:off x="3959952" y="404664"/>
              <a:ext cx="180000" cy="1368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s-CO" sz="36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{</a:t>
              </a:r>
              <a:endParaRPr lang="es-CO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475656" y="5121360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Clases</a:t>
            </a:r>
            <a:endParaRPr lang="es-CO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499992" y="4689312"/>
            <a:ext cx="151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0000EA"/>
                </a:solidFill>
                <a:latin typeface="Georgia" pitchFamily="18" charset="0"/>
              </a:rPr>
              <a:t>Asertiva</a:t>
            </a:r>
            <a:endParaRPr lang="es-CO" sz="2500" dirty="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99992" y="5170865"/>
            <a:ext cx="16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0000EA"/>
                </a:solidFill>
                <a:latin typeface="Georgia" pitchFamily="18" charset="0"/>
              </a:rPr>
              <a:t>Empática</a:t>
            </a:r>
            <a:endParaRPr lang="es-CO" sz="2500" dirty="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21" name="WordArt 1"/>
          <p:cNvSpPr>
            <a:spLocks noChangeArrowheads="1" noChangeShapeType="1" noTextEdit="1"/>
          </p:cNvSpPr>
          <p:nvPr/>
        </p:nvSpPr>
        <p:spPr bwMode="auto">
          <a:xfrm>
            <a:off x="4175976" y="4761320"/>
            <a:ext cx="180000" cy="15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CO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{</a:t>
            </a:r>
            <a:endParaRPr lang="es-CO" sz="3600" kern="10" spc="0" dirty="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59632" y="3107546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Competencias básicas</a:t>
            </a:r>
            <a:endParaRPr lang="es-CO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427984" y="3177232"/>
            <a:ext cx="1944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0000EA"/>
                </a:solidFill>
                <a:latin typeface="Georgia" pitchFamily="18" charset="0"/>
              </a:rPr>
              <a:t>Lingüística</a:t>
            </a:r>
            <a:endParaRPr lang="es-CO" sz="2500" dirty="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27984" y="2723581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>
                <a:solidFill>
                  <a:srgbClr val="0000EA"/>
                </a:solidFill>
                <a:latin typeface="Georgia" pitchFamily="18" charset="0"/>
              </a:rPr>
              <a:t>Tímica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499992" y="2268130"/>
            <a:ext cx="3240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0000EA"/>
                </a:solidFill>
                <a:latin typeface="Georgia" pitchFamily="18" charset="0"/>
              </a:rPr>
              <a:t>Cultural e ideológica</a:t>
            </a:r>
            <a:endParaRPr lang="es-CO" sz="2500" dirty="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427984" y="363268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0000EA"/>
                </a:solidFill>
                <a:latin typeface="Georgia" pitchFamily="18" charset="0"/>
              </a:rPr>
              <a:t>Propositiva</a:t>
            </a:r>
            <a:endParaRPr lang="es-CO" sz="2500" dirty="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27984" y="408813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0000EA"/>
                </a:solidFill>
                <a:latin typeface="Georgia" pitchFamily="18" charset="0"/>
              </a:rPr>
              <a:t>Pragmática</a:t>
            </a:r>
            <a:endParaRPr lang="es-CO" sz="2500" dirty="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15" name="WordArt 1"/>
          <p:cNvSpPr>
            <a:spLocks noChangeArrowheads="1" noChangeShapeType="1" noTextEdit="1"/>
          </p:cNvSpPr>
          <p:nvPr/>
        </p:nvSpPr>
        <p:spPr bwMode="auto">
          <a:xfrm>
            <a:off x="4175976" y="2313136"/>
            <a:ext cx="180000" cy="234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CO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{</a:t>
            </a:r>
            <a:endParaRPr lang="es-CO" sz="3600" kern="10" spc="0" dirty="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499992" y="5652418"/>
            <a:ext cx="16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 smtClean="0">
                <a:solidFill>
                  <a:srgbClr val="0000EA"/>
                </a:solidFill>
                <a:latin typeface="Georgia" pitchFamily="18" charset="0"/>
              </a:rPr>
              <a:t>Sinérgica</a:t>
            </a:r>
            <a:endParaRPr lang="es-CO" sz="2500" dirty="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94927" y="122729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solidFill>
                  <a:srgbClr val="006600"/>
                </a:solidFill>
                <a:latin typeface="Georgia" pitchFamily="18" charset="0"/>
              </a:rPr>
              <a:t>Resumen</a:t>
            </a:r>
            <a:endParaRPr lang="es-CO" b="1" dirty="0">
              <a:solidFill>
                <a:srgbClr val="0066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51156383"/>
              </p:ext>
            </p:extLst>
          </p:nvPr>
        </p:nvGraphicFramePr>
        <p:xfrm>
          <a:off x="1303356" y="260648"/>
          <a:ext cx="7301092" cy="43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2232344" y="3933056"/>
            <a:ext cx="543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Comunicación efectiva</a:t>
            </a:r>
            <a:endParaRPr lang="es-CO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4" descr="C:\Documents and Settings\gramirez\Mis documentos\GABRIEL RAMÍREZ\LOGOS\Logo Desarrollo 2012.jpg"/>
          <p:cNvPicPr>
            <a:picLocks noChangeAspect="1" noChangeArrowheads="1"/>
          </p:cNvPicPr>
          <p:nvPr/>
        </p:nvPicPr>
        <p:blipFill>
          <a:blip r:embed="rId7" cstate="print"/>
          <a:srcRect l="7749" r="7741" b="31642"/>
          <a:stretch>
            <a:fillRect/>
          </a:stretch>
        </p:blipFill>
        <p:spPr bwMode="auto">
          <a:xfrm>
            <a:off x="0" y="0"/>
            <a:ext cx="827584" cy="7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1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Logo Seco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5842" y="6237312"/>
            <a:ext cx="2572662" cy="63087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971600" y="2996952"/>
            <a:ext cx="706956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CO" sz="6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Comunicaciones </a:t>
            </a:r>
          </a:p>
          <a:p>
            <a:pPr algn="ctr"/>
            <a:r>
              <a:rPr lang="es-CO" sz="6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altamente efectivas</a:t>
            </a:r>
            <a:endParaRPr lang="es-CO" sz="54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61" y="692696"/>
            <a:ext cx="6168642" cy="1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807100" cy="253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72620" y="4726885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Los espacios de dominio</a:t>
            </a:r>
            <a:endParaRPr lang="es-CO" sz="36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64691" y="404664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>
                <a:solidFill>
                  <a:srgbClr val="0000EA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Manejo  Espacial</a:t>
            </a:r>
            <a:endParaRPr lang="es-CO" sz="3600" b="1" dirty="0">
              <a:solidFill>
                <a:srgbClr val="0000EA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971550" y="2814091"/>
            <a:ext cx="7200900" cy="16398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MX" sz="2800" b="1" dirty="0">
                <a:solidFill>
                  <a:srgbClr val="0000FF"/>
                </a:solidFill>
              </a:rPr>
              <a:t>VERBAL      </a:t>
            </a:r>
          </a:p>
          <a:p>
            <a:pPr algn="ctr">
              <a:lnSpc>
                <a:spcPct val="120000"/>
              </a:lnSpc>
            </a:pPr>
            <a:r>
              <a:rPr lang="es-MX" sz="2800" b="1" dirty="0">
                <a:solidFill>
                  <a:srgbClr val="0000FF"/>
                </a:solidFill>
              </a:rPr>
              <a:t>el qué   </a:t>
            </a:r>
            <a:r>
              <a:rPr lang="es-MX" sz="2800" b="1" dirty="0">
                <a:solidFill>
                  <a:srgbClr val="0000FF"/>
                </a:solidFill>
                <a:sym typeface="Wingdings" pitchFamily="2" charset="2"/>
              </a:rPr>
              <a:t>  </a:t>
            </a:r>
            <a:r>
              <a:rPr lang="es-MX" sz="2800" b="1" dirty="0">
                <a:solidFill>
                  <a:srgbClr val="0000FF"/>
                </a:solidFill>
              </a:rPr>
              <a:t>la palabra </a:t>
            </a:r>
            <a:r>
              <a:rPr lang="es-MX" sz="2800" b="1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s-MX" sz="2800" b="1" dirty="0">
                <a:solidFill>
                  <a:srgbClr val="0000FF"/>
                </a:solidFill>
              </a:rPr>
              <a:t>el mensaje  </a:t>
            </a:r>
            <a:endParaRPr lang="es-MX" sz="2800" b="1" dirty="0">
              <a:solidFill>
                <a:srgbClr val="0000FF"/>
              </a:solidFill>
              <a:sym typeface="Wingdings" pitchFamily="2" charset="2"/>
            </a:endParaRPr>
          </a:p>
          <a:p>
            <a:pPr algn="ctr">
              <a:lnSpc>
                <a:spcPct val="120000"/>
              </a:lnSpc>
            </a:pPr>
            <a:r>
              <a:rPr lang="es-MX" sz="2800" b="1" dirty="0">
                <a:solidFill>
                  <a:srgbClr val="0000FF"/>
                </a:solidFill>
                <a:sym typeface="Wingdings" pitchFamily="2" charset="2"/>
              </a:rPr>
              <a:t>LO RACIONAL </a:t>
            </a:r>
            <a:endParaRPr lang="es-CO" sz="2800" b="1" dirty="0">
              <a:solidFill>
                <a:srgbClr val="0000FF"/>
              </a:solidFill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66725" y="4525416"/>
            <a:ext cx="8208963" cy="16398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MX" sz="2800" b="1">
                <a:solidFill>
                  <a:srgbClr val="0000FF"/>
                </a:solidFill>
              </a:rPr>
              <a:t>NO VERBAL </a:t>
            </a:r>
          </a:p>
          <a:p>
            <a:pPr algn="ctr">
              <a:lnSpc>
                <a:spcPct val="120000"/>
              </a:lnSpc>
            </a:pPr>
            <a:r>
              <a:rPr lang="es-MX" sz="2800" b="1">
                <a:solidFill>
                  <a:srgbClr val="0000FF"/>
                </a:solidFill>
              </a:rPr>
              <a:t>el cómo  </a:t>
            </a:r>
            <a:r>
              <a:rPr lang="es-MX" sz="2800" b="1">
                <a:solidFill>
                  <a:srgbClr val="0000FF"/>
                </a:solidFill>
                <a:sym typeface="Wingdings" pitchFamily="2" charset="2"/>
              </a:rPr>
              <a:t>  </a:t>
            </a:r>
            <a:r>
              <a:rPr lang="es-MX" sz="2800" b="1">
                <a:solidFill>
                  <a:srgbClr val="0000FF"/>
                </a:solidFill>
              </a:rPr>
              <a:t>la actitud  </a:t>
            </a:r>
            <a:r>
              <a:rPr lang="es-MX" sz="2800" b="1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s-MX" sz="2800" b="1">
                <a:solidFill>
                  <a:srgbClr val="0000FF"/>
                </a:solidFill>
              </a:rPr>
              <a:t>el propósito </a:t>
            </a:r>
            <a:r>
              <a:rPr lang="es-MX" sz="2800" b="1">
                <a:solidFill>
                  <a:srgbClr val="0000FF"/>
                </a:solidFill>
                <a:sym typeface="Wingdings" pitchFamily="2" charset="2"/>
              </a:rPr>
              <a:t> </a:t>
            </a:r>
          </a:p>
          <a:p>
            <a:pPr algn="ctr">
              <a:lnSpc>
                <a:spcPct val="120000"/>
              </a:lnSpc>
            </a:pPr>
            <a:r>
              <a:rPr lang="es-MX" sz="2800" b="1">
                <a:solidFill>
                  <a:srgbClr val="0000FF"/>
                </a:solidFill>
                <a:sym typeface="Wingdings" pitchFamily="2" charset="2"/>
              </a:rPr>
              <a:t>LO EMOCIONAL </a:t>
            </a:r>
            <a:endParaRPr lang="es-CO" sz="2800" b="1">
              <a:solidFill>
                <a:srgbClr val="0000FF"/>
              </a:solidFill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1549400" y="1617116"/>
            <a:ext cx="3062288" cy="430213"/>
          </a:xfrm>
          <a:prstGeom prst="wedgeRoundRectCallout">
            <a:avLst>
              <a:gd name="adj1" fmla="val -36523"/>
              <a:gd name="adj2" fmla="val 100556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rgbClr val="0000FF"/>
                </a:solidFill>
              </a:rPr>
              <a:t>La expresión oral</a:t>
            </a:r>
            <a:r>
              <a:rPr lang="es-MX" sz="1800" b="1">
                <a:solidFill>
                  <a:srgbClr val="0000FF"/>
                </a:solidFill>
              </a:rPr>
              <a:t> </a:t>
            </a:r>
            <a:endParaRPr lang="es-CO" sz="1800" b="1">
              <a:solidFill>
                <a:srgbClr val="0000FF"/>
              </a:solidFill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808413" y="1963191"/>
            <a:ext cx="2924175" cy="715963"/>
            <a:chOff x="2399" y="1301"/>
            <a:chExt cx="1842" cy="451"/>
          </a:xfrm>
        </p:grpSpPr>
        <p:sp>
          <p:nvSpPr>
            <p:cNvPr id="26635" name="AutoShape 16"/>
            <p:cNvSpPr>
              <a:spLocks noChangeArrowheads="1"/>
            </p:cNvSpPr>
            <p:nvPr/>
          </p:nvSpPr>
          <p:spPr bwMode="auto">
            <a:xfrm>
              <a:off x="2975" y="1301"/>
              <a:ext cx="1266" cy="1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2000" b="1">
                  <a:solidFill>
                    <a:srgbClr val="0000FF"/>
                  </a:solidFill>
                </a:rPr>
                <a:t>No Verbal</a:t>
              </a:r>
              <a:endParaRPr lang="es-CO" sz="2000" b="1">
                <a:solidFill>
                  <a:srgbClr val="0000FF"/>
                </a:solidFill>
              </a:endParaRPr>
            </a:p>
          </p:txBody>
        </p:sp>
        <p:sp>
          <p:nvSpPr>
            <p:cNvPr id="26636" name="AutoShape 33"/>
            <p:cNvSpPr>
              <a:spLocks noChangeArrowheads="1"/>
            </p:cNvSpPr>
            <p:nvPr/>
          </p:nvSpPr>
          <p:spPr bwMode="auto">
            <a:xfrm rot="10800000" flipH="1">
              <a:off x="2399" y="1552"/>
              <a:ext cx="1059" cy="200"/>
            </a:xfrm>
            <a:prstGeom prst="curvedDownArrow">
              <a:avLst>
                <a:gd name="adj1" fmla="val 105900"/>
                <a:gd name="adj2" fmla="val 211800"/>
                <a:gd name="adj3" fmla="val 42273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808413" y="1167854"/>
            <a:ext cx="2924175" cy="715962"/>
            <a:chOff x="2399" y="800"/>
            <a:chExt cx="1842" cy="451"/>
          </a:xfrm>
        </p:grpSpPr>
        <p:sp>
          <p:nvSpPr>
            <p:cNvPr id="26633" name="AutoShape 15"/>
            <p:cNvSpPr>
              <a:spLocks noChangeArrowheads="1"/>
            </p:cNvSpPr>
            <p:nvPr/>
          </p:nvSpPr>
          <p:spPr bwMode="auto">
            <a:xfrm>
              <a:off x="2975" y="1063"/>
              <a:ext cx="1266" cy="1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2000" b="1">
                  <a:solidFill>
                    <a:srgbClr val="0000FF"/>
                  </a:solidFill>
                </a:rPr>
                <a:t>Verbal</a:t>
              </a:r>
              <a:endParaRPr lang="es-CO" sz="2000" b="1">
                <a:solidFill>
                  <a:srgbClr val="0000FF"/>
                </a:solidFill>
              </a:endParaRPr>
            </a:p>
          </p:txBody>
        </p:sp>
        <p:sp>
          <p:nvSpPr>
            <p:cNvPr id="26634" name="AutoShape 34"/>
            <p:cNvSpPr>
              <a:spLocks noChangeArrowheads="1"/>
            </p:cNvSpPr>
            <p:nvPr/>
          </p:nvSpPr>
          <p:spPr bwMode="auto">
            <a:xfrm rot="10800000" flipH="1" flipV="1">
              <a:off x="2399" y="800"/>
              <a:ext cx="1059" cy="200"/>
            </a:xfrm>
            <a:prstGeom prst="curvedDownArrow">
              <a:avLst>
                <a:gd name="adj1" fmla="val 105900"/>
                <a:gd name="adj2" fmla="val 211800"/>
                <a:gd name="adj3" fmla="val 42273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6631" name="WordArt 42"/>
          <p:cNvSpPr>
            <a:spLocks noChangeArrowheads="1" noChangeShapeType="1" noTextEdit="1"/>
          </p:cNvSpPr>
          <p:nvPr/>
        </p:nvSpPr>
        <p:spPr bwMode="auto">
          <a:xfrm>
            <a:off x="2051720" y="188913"/>
            <a:ext cx="5330825" cy="5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</a:pPr>
            <a:r>
              <a:rPr lang="es-CO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   Comunicación:</a:t>
            </a:r>
          </a:p>
        </p:txBody>
      </p:sp>
    </p:spTree>
    <p:extLst>
      <p:ext uri="{BB962C8B-B14F-4D97-AF65-F5344CB8AC3E}">
        <p14:creationId xmlns:p14="http://schemas.microsoft.com/office/powerpoint/2010/main" val="132174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  <p:bldP spid="61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3"/>
          <p:cNvSpPr>
            <a:spLocks noChangeArrowheads="1"/>
          </p:cNvSpPr>
          <p:nvPr/>
        </p:nvSpPr>
        <p:spPr bwMode="auto">
          <a:xfrm>
            <a:off x="1328042" y="919832"/>
            <a:ext cx="973138" cy="908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1221680" y="1883445"/>
            <a:ext cx="1181100" cy="2386012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 flipV="1">
            <a:off x="661292" y="2451770"/>
            <a:ext cx="900113" cy="458787"/>
          </a:xfrm>
          <a:prstGeom prst="rtTriangl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 flipH="1" flipV="1">
            <a:off x="2018605" y="2451770"/>
            <a:ext cx="998537" cy="509587"/>
          </a:xfrm>
          <a:prstGeom prst="rtTriangl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dirty="0">
                <a:solidFill>
                  <a:srgbClr val="FF0000"/>
                </a:solidFill>
              </a:rPr>
              <a:t>..</a:t>
            </a:r>
          </a:p>
        </p:txBody>
      </p:sp>
      <p:sp>
        <p:nvSpPr>
          <p:cNvPr id="28678" name="AutoShape 7"/>
          <p:cNvSpPr>
            <a:spLocks noChangeArrowheads="1"/>
          </p:cNvSpPr>
          <p:nvPr/>
        </p:nvSpPr>
        <p:spPr bwMode="auto">
          <a:xfrm flipV="1">
            <a:off x="1221680" y="4394870"/>
            <a:ext cx="501650" cy="1122362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28679" name="AutoShape 8"/>
          <p:cNvSpPr>
            <a:spLocks noChangeArrowheads="1"/>
          </p:cNvSpPr>
          <p:nvPr/>
        </p:nvSpPr>
        <p:spPr bwMode="auto">
          <a:xfrm flipV="1">
            <a:off x="1847155" y="4394870"/>
            <a:ext cx="500062" cy="1122362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3472755" y="808707"/>
            <a:ext cx="4778375" cy="4365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200" b="1">
                <a:solidFill>
                  <a:srgbClr val="0000FF"/>
                </a:solidFill>
              </a:rPr>
              <a:t>La Cabeza: Cerebro - Rostro </a:t>
            </a:r>
            <a:endParaRPr lang="es-CO" sz="2200" b="1">
              <a:solidFill>
                <a:srgbClr val="0000FF"/>
              </a:solidFill>
            </a:endParaRPr>
          </a:p>
        </p:txBody>
      </p:sp>
      <p:sp>
        <p:nvSpPr>
          <p:cNvPr id="28681" name="AutoShape 10"/>
          <p:cNvSpPr>
            <a:spLocks noChangeArrowheads="1"/>
          </p:cNvSpPr>
          <p:nvPr/>
        </p:nvSpPr>
        <p:spPr bwMode="auto">
          <a:xfrm>
            <a:off x="2290067" y="857920"/>
            <a:ext cx="1023938" cy="4016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3263205" y="2429545"/>
            <a:ext cx="1022350" cy="4016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4804667" y="2331120"/>
            <a:ext cx="4087813" cy="482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500" b="1">
                <a:solidFill>
                  <a:srgbClr val="0000FF"/>
                </a:solidFill>
              </a:rPr>
              <a:t>Brazos, manos, dedos</a:t>
            </a:r>
            <a:endParaRPr lang="es-CO" sz="2500" b="1">
              <a:solidFill>
                <a:srgbClr val="0000FF"/>
              </a:solidFill>
            </a:endParaRPr>
          </a:p>
        </p:txBody>
      </p:sp>
      <p:sp>
        <p:nvSpPr>
          <p:cNvPr id="28684" name="Line 19"/>
          <p:cNvSpPr>
            <a:spLocks noChangeShapeType="1"/>
          </p:cNvSpPr>
          <p:nvPr/>
        </p:nvSpPr>
        <p:spPr bwMode="auto">
          <a:xfrm>
            <a:off x="1858267" y="1886620"/>
            <a:ext cx="26400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s-CO">
              <a:solidFill>
                <a:srgbClr val="FF0000"/>
              </a:solidFill>
            </a:endParaRPr>
          </a:p>
        </p:txBody>
      </p:sp>
      <p:sp>
        <p:nvSpPr>
          <p:cNvPr id="28685" name="Text Box 21"/>
          <p:cNvSpPr txBox="1">
            <a:spLocks noChangeArrowheads="1"/>
          </p:cNvSpPr>
          <p:nvPr/>
        </p:nvSpPr>
        <p:spPr bwMode="auto">
          <a:xfrm>
            <a:off x="4804667" y="1624682"/>
            <a:ext cx="1412875" cy="43656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200" b="1">
                <a:solidFill>
                  <a:srgbClr val="0000FF"/>
                </a:solidFill>
              </a:rPr>
              <a:t>LA VOZ</a:t>
            </a:r>
            <a:endParaRPr lang="es-CO" sz="2200" b="1">
              <a:solidFill>
                <a:srgbClr val="0000FF"/>
              </a:solidFill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804667" y="3070895"/>
            <a:ext cx="3014663" cy="482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500" b="1">
                <a:solidFill>
                  <a:srgbClr val="0000FF"/>
                </a:solidFill>
              </a:rPr>
              <a:t>Tronco, espalda</a:t>
            </a:r>
            <a:endParaRPr lang="es-CO" sz="2500" b="1">
              <a:solidFill>
                <a:srgbClr val="0000FF"/>
              </a:solidFill>
            </a:endParaRPr>
          </a:p>
        </p:txBody>
      </p:sp>
      <p:sp>
        <p:nvSpPr>
          <p:cNvPr id="28687" name="AutoShape 28"/>
          <p:cNvSpPr>
            <a:spLocks noChangeArrowheads="1"/>
          </p:cNvSpPr>
          <p:nvPr/>
        </p:nvSpPr>
        <p:spPr bwMode="auto">
          <a:xfrm>
            <a:off x="3263205" y="3212182"/>
            <a:ext cx="1023937" cy="4016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FF0000"/>
              </a:solidFill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804667" y="4566320"/>
            <a:ext cx="2597150" cy="482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500" b="1">
                <a:solidFill>
                  <a:srgbClr val="0000FF"/>
                </a:solidFill>
              </a:rPr>
              <a:t>Pies, caminar</a:t>
            </a:r>
            <a:endParaRPr lang="es-CO" sz="2500" b="1">
              <a:solidFill>
                <a:srgbClr val="0000FF"/>
              </a:solidFill>
            </a:endParaRPr>
          </a:p>
        </p:txBody>
      </p:sp>
      <p:sp>
        <p:nvSpPr>
          <p:cNvPr id="28689" name="AutoShape 29"/>
          <p:cNvSpPr>
            <a:spLocks noChangeArrowheads="1"/>
          </p:cNvSpPr>
          <p:nvPr/>
        </p:nvSpPr>
        <p:spPr bwMode="auto">
          <a:xfrm>
            <a:off x="3263205" y="4642520"/>
            <a:ext cx="1023937" cy="4016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20925" y="285728"/>
            <a:ext cx="4870244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CO"/>
            </a:defPPr>
            <a:lvl1pPr algn="ctr">
              <a:lnSpc>
                <a:spcPts val="4000"/>
              </a:lnSpc>
              <a:defRPr sz="2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es-CO" dirty="0"/>
              <a:t>La respiración y el estrés 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704850" y="1266825"/>
            <a:ext cx="32303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Clr>
                <a:srgbClr val="0000FF"/>
              </a:buClr>
              <a:buSzPct val="95000"/>
              <a:buFontTx/>
              <a:buAutoNum type="arabicPeriod"/>
            </a:pPr>
            <a:r>
              <a:rPr lang="es-CO" sz="2800" dirty="0">
                <a:solidFill>
                  <a:srgbClr val="0000FF"/>
                </a:solidFill>
                <a:latin typeface="Georgia" pitchFamily="18" charset="0"/>
              </a:rPr>
              <a:t>Respirar es vivir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704850" y="2007463"/>
            <a:ext cx="8043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FF"/>
              </a:buClr>
              <a:buSzPct val="95000"/>
              <a:buFontTx/>
              <a:buAutoNum type="arabicPeriod" startAt="2"/>
            </a:pPr>
            <a:r>
              <a:rPr lang="es-CO" sz="2800">
                <a:solidFill>
                  <a:srgbClr val="0000FF"/>
                </a:solidFill>
                <a:latin typeface="Georgia" pitchFamily="18" charset="0"/>
              </a:rPr>
              <a:t>Es una función imprescindible para el buen funcionamiento orgánico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704850" y="3171031"/>
            <a:ext cx="8043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FF"/>
              </a:buClr>
              <a:buSzPct val="95000"/>
              <a:buFontTx/>
              <a:buAutoNum type="arabicPeriod" startAt="3"/>
            </a:pPr>
            <a:r>
              <a:rPr lang="es-CO" sz="2800">
                <a:solidFill>
                  <a:srgbClr val="0000FF"/>
                </a:solidFill>
                <a:latin typeface="Georgia" pitchFamily="18" charset="0"/>
              </a:rPr>
              <a:t>Es una función de nutrición tanto del reino vegetal como animal. 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704850" y="4334599"/>
            <a:ext cx="8043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FF"/>
              </a:buClr>
              <a:buSzPct val="95000"/>
            </a:pPr>
            <a:r>
              <a:rPr lang="es-CO" sz="2800" dirty="0">
                <a:solidFill>
                  <a:srgbClr val="0000FF"/>
                </a:solidFill>
                <a:latin typeface="Georgia" pitchFamily="18" charset="0"/>
              </a:rPr>
              <a:t>4.	La salud depende de una correcta respiración. 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704850" y="5075238"/>
            <a:ext cx="8043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FF"/>
              </a:buClr>
              <a:buSzPct val="95000"/>
            </a:pPr>
            <a:r>
              <a:rPr lang="es-CO" sz="2800">
                <a:solidFill>
                  <a:srgbClr val="0000FF"/>
                </a:solidFill>
                <a:latin typeface="Georgia" pitchFamily="18" charset="0"/>
              </a:rPr>
              <a:t>5.	La respiración es física, mental y espiritual.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85852" y="1428736"/>
            <a:ext cx="6572296" cy="25209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CO" sz="44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Construcciones </a:t>
            </a:r>
          </a:p>
          <a:p>
            <a:pPr algn="ctr" rtl="0"/>
            <a:r>
              <a:rPr lang="es-CO" sz="44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temáticas</a:t>
            </a:r>
            <a:endParaRPr lang="es-CO" sz="4400" b="1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5B3D7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1147326" y="5172245"/>
            <a:ext cx="7816511" cy="90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es-ES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1152671" y="4113176"/>
            <a:ext cx="7740000" cy="90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es-ES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152670" y="3087273"/>
            <a:ext cx="7811167" cy="90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es-ES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147326" y="1969615"/>
            <a:ext cx="7740000" cy="90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es-E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390154" y="188913"/>
            <a:ext cx="7106493" cy="5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CO"/>
            </a:defPPr>
            <a:lvl1pPr algn="ctr">
              <a:lnSpc>
                <a:spcPts val="4000"/>
              </a:lnSpc>
              <a:defRPr sz="2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es-CO" sz="2000" dirty="0"/>
              <a:t>Metodologías para construcciones temáticas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288" y="908721"/>
            <a:ext cx="5143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voEngraved" pitchFamily="34" charset="0"/>
              </a:rPr>
              <a:t>COMUN</a:t>
            </a:r>
          </a:p>
          <a:p>
            <a:pPr algn="ctr">
              <a:defRPr/>
            </a:pPr>
            <a:r>
              <a:rPr lang="es-MX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voEngraved" pitchFamily="34" charset="0"/>
              </a:rPr>
              <a:t>I</a:t>
            </a:r>
          </a:p>
          <a:p>
            <a:pPr algn="ctr">
              <a:defRPr/>
            </a:pPr>
            <a:r>
              <a:rPr lang="es-MX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voEngraved" pitchFamily="34" charset="0"/>
              </a:rPr>
              <a:t>CAC</a:t>
            </a:r>
          </a:p>
          <a:p>
            <a:pPr algn="ctr">
              <a:defRPr/>
            </a:pPr>
            <a:r>
              <a:rPr lang="es-MX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voEngraved" pitchFamily="34" charset="0"/>
              </a:rPr>
              <a:t>I</a:t>
            </a:r>
          </a:p>
          <a:p>
            <a:pPr algn="ctr">
              <a:defRPr/>
            </a:pPr>
            <a:r>
              <a:rPr lang="es-MX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voEngraved" pitchFamily="34" charset="0"/>
              </a:rPr>
              <a:t>ON</a:t>
            </a:r>
            <a:endParaRPr lang="es-CO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voEngraved" pitchFamily="34" charset="0"/>
            </a:endParaRPr>
          </a:p>
        </p:txBody>
      </p:sp>
      <p:sp>
        <p:nvSpPr>
          <p:cNvPr id="37893" name="AutoShape 5"/>
          <p:cNvSpPr>
            <a:spLocks/>
          </p:cNvSpPr>
          <p:nvPr/>
        </p:nvSpPr>
        <p:spPr bwMode="auto">
          <a:xfrm flipH="1">
            <a:off x="755650" y="908720"/>
            <a:ext cx="360000" cy="5196805"/>
          </a:xfrm>
          <a:prstGeom prst="leftBrace">
            <a:avLst>
              <a:gd name="adj1" fmla="val 87007"/>
              <a:gd name="adj2" fmla="val 50000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s-MX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905" name="AutoShape 7"/>
          <p:cNvSpPr>
            <a:spLocks noChangeArrowheads="1"/>
          </p:cNvSpPr>
          <p:nvPr/>
        </p:nvSpPr>
        <p:spPr bwMode="auto">
          <a:xfrm>
            <a:off x="1223838" y="908720"/>
            <a:ext cx="7740000" cy="90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es-ES"/>
          </a:p>
        </p:txBody>
      </p:sp>
      <p:sp>
        <p:nvSpPr>
          <p:cNvPr id="37906" name="Text Box 8"/>
          <p:cNvSpPr txBox="1">
            <a:spLocks noChangeArrowheads="1"/>
          </p:cNvSpPr>
          <p:nvPr/>
        </p:nvSpPr>
        <p:spPr bwMode="auto">
          <a:xfrm>
            <a:off x="1332671" y="980728"/>
            <a:ext cx="7380000" cy="793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300" b="1" dirty="0">
                <a:solidFill>
                  <a:srgbClr val="0000EA"/>
                </a:solidFill>
                <a:latin typeface="Book Antiqua" pitchFamily="18" charset="0"/>
              </a:rPr>
              <a:t>QUE:  Se  refiere al tema </a:t>
            </a:r>
            <a:r>
              <a:rPr lang="es-MX" sz="2300" b="1" dirty="0" smtClean="0">
                <a:solidFill>
                  <a:srgbClr val="0000EA"/>
                </a:solidFill>
                <a:latin typeface="Book Antiqua" pitchFamily="18" charset="0"/>
              </a:rPr>
              <a:t>central y la definición </a:t>
            </a:r>
            <a:r>
              <a:rPr lang="es-MX" sz="2300" b="1" dirty="0">
                <a:solidFill>
                  <a:srgbClr val="0000EA"/>
                </a:solidFill>
                <a:latin typeface="Book Antiqua" pitchFamily="18" charset="0"/>
              </a:rPr>
              <a:t>de su estructura (sub-temas)</a:t>
            </a:r>
            <a:endParaRPr lang="es-CO" sz="2300" b="1" dirty="0">
              <a:solidFill>
                <a:srgbClr val="0000EA"/>
              </a:solidFill>
              <a:latin typeface="Book Antiqua" pitchFamily="18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1223838" y="1988840"/>
            <a:ext cx="7488833" cy="863674"/>
            <a:chOff x="1187623" y="1988840"/>
            <a:chExt cx="7740000" cy="863674"/>
          </a:xfrm>
        </p:grpSpPr>
        <p:sp>
          <p:nvSpPr>
            <p:cNvPr id="37903" name="AutoShape 10"/>
            <p:cNvSpPr>
              <a:spLocks noChangeArrowheads="1"/>
            </p:cNvSpPr>
            <p:nvPr/>
          </p:nvSpPr>
          <p:spPr bwMode="auto">
            <a:xfrm>
              <a:off x="1187623" y="1988840"/>
              <a:ext cx="7740000" cy="4937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endParaRPr lang="es-ES" sz="2300" b="1">
                <a:solidFill>
                  <a:srgbClr val="0000EA"/>
                </a:solidFill>
                <a:latin typeface="Book Antiqua" pitchFamily="18" charset="0"/>
              </a:endParaRPr>
            </a:p>
          </p:txBody>
        </p:sp>
        <p:sp>
          <p:nvSpPr>
            <p:cNvPr id="37904" name="Text Box 11"/>
            <p:cNvSpPr txBox="1">
              <a:spLocks noChangeArrowheads="1"/>
            </p:cNvSpPr>
            <p:nvPr/>
          </p:nvSpPr>
          <p:spPr bwMode="auto">
            <a:xfrm>
              <a:off x="1333674" y="2058764"/>
              <a:ext cx="7090990" cy="7937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2300" b="1">
                  <a:solidFill>
                    <a:srgbClr val="0000EA"/>
                  </a:solidFill>
                  <a:latin typeface="Book Antiqua" pitchFamily="18" charset="0"/>
                </a:defRPr>
              </a:lvl1pPr>
            </a:lstStyle>
            <a:p>
              <a:r>
                <a:rPr lang="es-MX" dirty="0"/>
                <a:t>PARA QUE:  Se refiere a la definición de objetivos, generales y específicos</a:t>
              </a:r>
              <a:endParaRPr lang="es-CO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1223838" y="4149080"/>
            <a:ext cx="7306876" cy="873244"/>
            <a:chOff x="1187623" y="4149080"/>
            <a:chExt cx="7740000" cy="873244"/>
          </a:xfrm>
        </p:grpSpPr>
        <p:sp>
          <p:nvSpPr>
            <p:cNvPr id="37901" name="AutoShape 19"/>
            <p:cNvSpPr>
              <a:spLocks noChangeArrowheads="1"/>
            </p:cNvSpPr>
            <p:nvPr/>
          </p:nvSpPr>
          <p:spPr bwMode="auto">
            <a:xfrm>
              <a:off x="1187623" y="4149080"/>
              <a:ext cx="7740000" cy="4937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endParaRPr lang="es-ES" sz="2300" b="1">
                <a:solidFill>
                  <a:srgbClr val="0000EA"/>
                </a:solidFill>
                <a:latin typeface="Book Antiqua" pitchFamily="18" charset="0"/>
              </a:endParaRPr>
            </a:p>
          </p:txBody>
        </p:sp>
        <p:sp>
          <p:nvSpPr>
            <p:cNvPr id="37902" name="Text Box 13"/>
            <p:cNvSpPr txBox="1">
              <a:spLocks noChangeArrowheads="1"/>
            </p:cNvSpPr>
            <p:nvPr/>
          </p:nvSpPr>
          <p:spPr bwMode="auto">
            <a:xfrm>
              <a:off x="1330499" y="4222105"/>
              <a:ext cx="7164000" cy="8002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2300" b="1">
                  <a:solidFill>
                    <a:srgbClr val="0000EA"/>
                  </a:solidFill>
                  <a:latin typeface="Book Antiqua" pitchFamily="18" charset="0"/>
                </a:defRPr>
              </a:lvl1pPr>
            </a:lstStyle>
            <a:p>
              <a:r>
                <a:rPr lang="es-MX" dirty="0"/>
                <a:t>CÓMO:  Se refiere a los recursos metodológicos  y formativos que apoyan el proceso.</a:t>
              </a:r>
              <a:endParaRPr lang="es-CO" dirty="0"/>
            </a:p>
          </p:txBody>
        </p:sp>
      </p:grp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1368302" y="3140398"/>
            <a:ext cx="7344369" cy="793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300" b="1">
                <a:solidFill>
                  <a:srgbClr val="0000EA"/>
                </a:solidFill>
                <a:latin typeface="Book Antiqua" pitchFamily="18" charset="0"/>
              </a:defRPr>
            </a:lvl1pPr>
          </a:lstStyle>
          <a:p>
            <a:r>
              <a:rPr lang="es-MX" dirty="0"/>
              <a:t>QUIÉN:  Se refiere a las características de los públicos a quienes nos dirigimos. </a:t>
            </a:r>
            <a:endParaRPr lang="es-CO" dirty="0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366714" y="5229200"/>
            <a:ext cx="7164000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300" b="1">
                <a:solidFill>
                  <a:srgbClr val="0000EA"/>
                </a:solidFill>
                <a:latin typeface="Book Antiqua" pitchFamily="18" charset="0"/>
              </a:defRPr>
            </a:lvl1pPr>
          </a:lstStyle>
          <a:p>
            <a:r>
              <a:rPr lang="es-MX" dirty="0"/>
              <a:t>LUGAR Y TIEMPO: El espacio a apropiarse y el tiempo para su adecuada distribución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4788024" y="0"/>
            <a:ext cx="3060000" cy="540000"/>
          </a:xfrm>
          <a:prstGeom prst="flowChartOnlineStorage">
            <a:avLst/>
          </a:prstGeom>
          <a:gradFill rotWithShape="0">
            <a:gsLst>
              <a:gs pos="0">
                <a:srgbClr val="6699FF"/>
              </a:gs>
              <a:gs pos="50000">
                <a:srgbClr val="8CE4E2"/>
              </a:gs>
              <a:gs pos="100000">
                <a:srgbClr val="6699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s-ES" sz="2000" b="1" dirty="0">
              <a:solidFill>
                <a:srgbClr val="0000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44243" y="689322"/>
            <a:ext cx="2941832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CO"/>
            </a:defPPr>
            <a:lvl1pPr algn="ctr">
              <a:lnSpc>
                <a:spcPts val="4000"/>
              </a:lnSpc>
              <a:defRPr sz="2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es-MX" dirty="0"/>
              <a:t>ESTRATEGIAS</a:t>
            </a:r>
            <a:endParaRPr lang="es-CO" dirty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62534" y="1435100"/>
            <a:ext cx="748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s-MX" sz="2600">
                <a:solidFill>
                  <a:srgbClr val="0000FF"/>
                </a:solidFill>
                <a:latin typeface="Georgia" pitchFamily="18" charset="0"/>
              </a:rPr>
              <a:t>Objetivos claros y compartidos. </a:t>
            </a:r>
            <a:endParaRPr lang="es-CO" sz="260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962534" y="2017713"/>
            <a:ext cx="748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s-MX" sz="2600">
                <a:solidFill>
                  <a:srgbClr val="0000FF"/>
                </a:solidFill>
                <a:latin typeface="Georgia" pitchFamily="18" charset="0"/>
              </a:rPr>
              <a:t>2.  Temas centrales - jerárquicos – definidos.</a:t>
            </a:r>
            <a:endParaRPr lang="es-CO" sz="260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962534" y="2598738"/>
            <a:ext cx="748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s-MX" sz="2600" dirty="0">
                <a:solidFill>
                  <a:srgbClr val="0000FF"/>
                </a:solidFill>
                <a:latin typeface="Georgia" pitchFamily="18" charset="0"/>
              </a:rPr>
              <a:t>3.  Sub-temas derivados, afines.</a:t>
            </a:r>
            <a:endParaRPr lang="es-CO" sz="260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962534" y="3181350"/>
            <a:ext cx="748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s-MX" sz="2600">
                <a:solidFill>
                  <a:srgbClr val="0000FF"/>
                </a:solidFill>
                <a:latin typeface="Georgia" pitchFamily="18" charset="0"/>
              </a:rPr>
              <a:t>4.  Tiempos establecidos y distribuidos.</a:t>
            </a:r>
            <a:endParaRPr lang="es-CO" sz="260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962534" y="3762375"/>
            <a:ext cx="748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s-MX" sz="2600">
                <a:solidFill>
                  <a:srgbClr val="0000FF"/>
                </a:solidFill>
                <a:latin typeface="Georgia" pitchFamily="18" charset="0"/>
              </a:rPr>
              <a:t>5.  Introducción: expectativas y alcance.</a:t>
            </a:r>
            <a:endParaRPr lang="es-CO" sz="260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962534" y="4926013"/>
            <a:ext cx="748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s-MX" sz="2600">
                <a:solidFill>
                  <a:srgbClr val="0000FF"/>
                </a:solidFill>
                <a:latin typeface="Georgia" pitchFamily="18" charset="0"/>
              </a:rPr>
              <a:t>7.  Evaluación:  Indicadores.</a:t>
            </a:r>
            <a:endParaRPr lang="es-CO" sz="260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962534" y="5508625"/>
            <a:ext cx="748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s-MX" sz="2600" dirty="0">
                <a:solidFill>
                  <a:srgbClr val="0000FF"/>
                </a:solidFill>
                <a:latin typeface="Georgia" pitchFamily="18" charset="0"/>
              </a:rPr>
              <a:t>8.  Apoyos pedagógicos recomendados y posibles.</a:t>
            </a:r>
            <a:endParaRPr lang="es-CO" sz="260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38925" name="Text Box 10"/>
          <p:cNvSpPr txBox="1">
            <a:spLocks noChangeArrowheads="1"/>
          </p:cNvSpPr>
          <p:nvPr/>
        </p:nvSpPr>
        <p:spPr bwMode="auto">
          <a:xfrm>
            <a:off x="962534" y="4344988"/>
            <a:ext cx="748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s-MX" sz="2600">
                <a:solidFill>
                  <a:srgbClr val="0000FF"/>
                </a:solidFill>
                <a:latin typeface="Georgia" pitchFamily="18" charset="0"/>
              </a:rPr>
              <a:t>6. Cierre: conclusión y despedida.</a:t>
            </a:r>
            <a:endParaRPr lang="es-CO" sz="260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22522" y="12700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00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Qué y para qué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704" y="44624"/>
            <a:ext cx="4945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4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es-CO" sz="4000" dirty="0" smtClean="0"/>
              <a:t>Segundo Ejercicio</a:t>
            </a:r>
            <a:endParaRPr lang="es-CO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764704"/>
            <a:ext cx="8424936" cy="537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CO" sz="2400" b="1" dirty="0">
                <a:solidFill>
                  <a:srgbClr val="006600"/>
                </a:solidFill>
                <a:latin typeface="Georgia" pitchFamily="18" charset="0"/>
              </a:rPr>
              <a:t>Elegir una temática y aplicar los parámetros  hasta ahora tratados.</a:t>
            </a:r>
          </a:p>
          <a:p>
            <a:pPr>
              <a:lnSpc>
                <a:spcPct val="120000"/>
              </a:lnSpc>
            </a:pPr>
            <a:endParaRPr lang="es-CO" sz="1500" b="1" dirty="0">
              <a:solidFill>
                <a:srgbClr val="006600"/>
              </a:solidFill>
              <a:latin typeface="Georgia" pitchFamily="18" charset="0"/>
            </a:endParaRPr>
          </a:p>
          <a:p>
            <a:pPr>
              <a:lnSpc>
                <a:spcPct val="120000"/>
              </a:lnSpc>
            </a:pPr>
            <a:r>
              <a:rPr lang="es-CO" sz="2400" b="1" dirty="0">
                <a:solidFill>
                  <a:srgbClr val="006600"/>
                </a:solidFill>
                <a:latin typeface="Georgia" pitchFamily="18" charset="0"/>
              </a:rPr>
              <a:t>Tener en cuenta: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s-CO" sz="2400" b="1" dirty="0">
                <a:solidFill>
                  <a:srgbClr val="006600"/>
                </a:solidFill>
                <a:latin typeface="Georgia" pitchFamily="18" charset="0"/>
              </a:rPr>
              <a:t>Quince minutos para:</a:t>
            </a:r>
          </a:p>
          <a:p>
            <a:pPr marL="1079500" lvl="1" indent="-355600">
              <a:lnSpc>
                <a:spcPct val="120000"/>
              </a:lnSpc>
              <a:buSzPct val="85000"/>
              <a:buFont typeface="Wingdings" pitchFamily="2" charset="2"/>
              <a:buChar char="ü"/>
            </a:pPr>
            <a:r>
              <a:rPr lang="es-CO" sz="2400" b="1" dirty="0">
                <a:solidFill>
                  <a:srgbClr val="006600"/>
                </a:solidFill>
                <a:latin typeface="Georgia" pitchFamily="18" charset="0"/>
              </a:rPr>
              <a:t>Definir sub-temas</a:t>
            </a:r>
          </a:p>
          <a:p>
            <a:pPr marL="1079500" lvl="1" indent="-355600">
              <a:lnSpc>
                <a:spcPct val="120000"/>
              </a:lnSpc>
              <a:buSzPct val="85000"/>
              <a:buFont typeface="Wingdings" pitchFamily="2" charset="2"/>
              <a:buChar char="ü"/>
            </a:pPr>
            <a:r>
              <a:rPr lang="es-CO" sz="2400" b="1" dirty="0">
                <a:solidFill>
                  <a:srgbClr val="006600"/>
                </a:solidFill>
                <a:latin typeface="Georgia" pitchFamily="18" charset="0"/>
              </a:rPr>
              <a:t>Ensayar la presentación</a:t>
            </a:r>
          </a:p>
          <a:p>
            <a:pPr marL="514350" lvl="1" indent="-514350">
              <a:lnSpc>
                <a:spcPct val="120000"/>
              </a:lnSpc>
              <a:buSzPct val="85000"/>
              <a:buFont typeface="+mj-lt"/>
              <a:buAutoNum type="arabicPeriod" startAt="2"/>
            </a:pPr>
            <a:r>
              <a:rPr lang="es-CO" sz="2400" b="1" dirty="0">
                <a:solidFill>
                  <a:srgbClr val="006600"/>
                </a:solidFill>
                <a:latin typeface="Georgia" pitchFamily="18" charset="0"/>
              </a:rPr>
              <a:t>Tres minutos de presentación así:</a:t>
            </a:r>
          </a:p>
          <a:p>
            <a:pPr marL="1079500" lvl="2" indent="-355600">
              <a:lnSpc>
                <a:spcPct val="120000"/>
              </a:lnSpc>
              <a:buClr>
                <a:srgbClr val="A50021"/>
              </a:buClr>
              <a:buSzPct val="85000"/>
              <a:buFont typeface="Wingdings" pitchFamily="2" charset="2"/>
              <a:buChar char="ü"/>
            </a:pPr>
            <a:r>
              <a:rPr lang="es-CO" sz="2400" b="1" dirty="0">
                <a:solidFill>
                  <a:srgbClr val="006600"/>
                </a:solidFill>
                <a:latin typeface="Georgia" pitchFamily="18" charset="0"/>
              </a:rPr>
              <a:t>Saludo</a:t>
            </a:r>
          </a:p>
          <a:p>
            <a:pPr marL="1079500" lvl="2" indent="-355600">
              <a:lnSpc>
                <a:spcPct val="120000"/>
              </a:lnSpc>
              <a:buClr>
                <a:srgbClr val="A50021"/>
              </a:buClr>
              <a:buSzPct val="85000"/>
              <a:buFont typeface="Wingdings" pitchFamily="2" charset="2"/>
              <a:buChar char="ü"/>
            </a:pPr>
            <a:r>
              <a:rPr lang="es-CO" sz="2400" b="1" dirty="0">
                <a:solidFill>
                  <a:srgbClr val="006600"/>
                </a:solidFill>
                <a:latin typeface="Georgia" pitchFamily="18" charset="0"/>
              </a:rPr>
              <a:t>Expectativas</a:t>
            </a:r>
          </a:p>
          <a:p>
            <a:pPr marL="1079500" lvl="2" indent="-355600">
              <a:lnSpc>
                <a:spcPct val="120000"/>
              </a:lnSpc>
              <a:buClr>
                <a:srgbClr val="A50021"/>
              </a:buClr>
              <a:buSzPct val="85000"/>
              <a:buFont typeface="Wingdings" pitchFamily="2" charset="2"/>
              <a:buChar char="ü"/>
            </a:pPr>
            <a:r>
              <a:rPr lang="es-CO" sz="2400" b="1" dirty="0">
                <a:solidFill>
                  <a:srgbClr val="006600"/>
                </a:solidFill>
                <a:latin typeface="Georgia" pitchFamily="18" charset="0"/>
              </a:rPr>
              <a:t>Desarrollo</a:t>
            </a:r>
          </a:p>
          <a:p>
            <a:pPr marL="1079500" lvl="2" indent="-355600">
              <a:lnSpc>
                <a:spcPct val="120000"/>
              </a:lnSpc>
              <a:buClr>
                <a:srgbClr val="A50021"/>
              </a:buClr>
              <a:buSzPct val="85000"/>
              <a:buFont typeface="Wingdings" pitchFamily="2" charset="2"/>
              <a:buChar char="ü"/>
            </a:pPr>
            <a:r>
              <a:rPr lang="es-CO" sz="2400" b="1" dirty="0">
                <a:solidFill>
                  <a:srgbClr val="006600"/>
                </a:solidFill>
                <a:latin typeface="Georgia" pitchFamily="18" charset="0"/>
              </a:rPr>
              <a:t>Cierre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23728" y="1052736"/>
            <a:ext cx="6120680" cy="357476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Escucha </a:t>
            </a:r>
          </a:p>
          <a:p>
            <a:pPr algn="ctr"/>
            <a:r>
              <a:rPr lang="es-ES_tradnl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Activa</a:t>
            </a:r>
            <a:endParaRPr lang="es-ES_tradnl" sz="44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5B3D7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36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.bp.blogspot.com/-qEB6mzOkyD8/TZcIAVyCCxI/AAAAAAAATUs/foHpw4tHzxU/s1600/SILENCIO.jpg"/>
          <p:cNvPicPr>
            <a:picLocks noChangeAspect="1" noChangeArrowheads="1"/>
          </p:cNvPicPr>
          <p:nvPr/>
        </p:nvPicPr>
        <p:blipFill>
          <a:blip r:embed="rId2" cstate="print"/>
          <a:srcRect r="23724"/>
          <a:stretch>
            <a:fillRect/>
          </a:stretch>
        </p:blipFill>
        <p:spPr bwMode="auto">
          <a:xfrm>
            <a:off x="7524328" y="5229200"/>
            <a:ext cx="1619672" cy="159258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971600" y="3356992"/>
            <a:ext cx="4846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sz="2800" b="1" dirty="0" smtClean="0">
                <a:solidFill>
                  <a:srgbClr val="0000CC"/>
                </a:solidFill>
                <a:latin typeface="Georgia" pitchFamily="18" charset="0"/>
              </a:rPr>
              <a:t>Silencio verbal - Acepta</a:t>
            </a:r>
            <a:endParaRPr lang="es-CO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75656" y="3995482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s-CO" sz="2800" b="1" dirty="0" smtClean="0">
                <a:solidFill>
                  <a:srgbClr val="0000CC"/>
                </a:solidFill>
                <a:latin typeface="Georgia" pitchFamily="18" charset="0"/>
              </a:rPr>
              <a:t>Silencio mental - Reconoce</a:t>
            </a:r>
            <a:endParaRPr lang="es-CO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79712" y="4633972"/>
            <a:ext cx="663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s-CO" sz="2800" b="1" dirty="0" smtClean="0">
                <a:solidFill>
                  <a:srgbClr val="0000CC"/>
                </a:solidFill>
                <a:latin typeface="Georgia" pitchFamily="18" charset="0"/>
              </a:rPr>
              <a:t>Silencio emocional - Comprende</a:t>
            </a:r>
            <a:endParaRPr lang="es-CO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683568" y="50056"/>
            <a:ext cx="8198738" cy="32349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spc="-5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 importancia del silencio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b="1" spc="-50" dirty="0" smtClean="0">
                <a:solidFill>
                  <a:srgbClr val="003399"/>
                </a:solidFill>
                <a:latin typeface="Georgia" pitchFamily="18" charset="0"/>
              </a:rPr>
              <a:t>Deténgase antes de responder. </a:t>
            </a:r>
            <a:endParaRPr lang="es-CO" sz="2400" spc="-50" dirty="0" smtClean="0">
              <a:latin typeface="Georgia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400" b="1" spc="-50" dirty="0" smtClean="0">
                <a:solidFill>
                  <a:srgbClr val="003399"/>
                </a:solidFill>
                <a:latin typeface="Georgia" pitchFamily="18" charset="0"/>
              </a:rPr>
              <a:t>Muchas veces, si espera antes de responder, el interlocutor posiblemente continuará hablando y brindará más información que puede resultar útil o interesante. </a:t>
            </a:r>
            <a:endParaRPr lang="es-CO" sz="24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ama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390757315"/>
              </p:ext>
            </p:extLst>
          </p:nvPr>
        </p:nvGraphicFramePr>
        <p:xfrm>
          <a:off x="1303356" y="548680"/>
          <a:ext cx="7301092" cy="43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2895297" y="4593322"/>
            <a:ext cx="4196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</a:t>
            </a:r>
            <a:endParaRPr lang="es-CO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4" descr="C:\Documents and Settings\gramirez\Mis documentos\GABRIEL RAMÍREZ\LOGOS\Logo Desarrollo 2012.jpg"/>
          <p:cNvPicPr>
            <a:picLocks noChangeAspect="1" noChangeArrowheads="1"/>
          </p:cNvPicPr>
          <p:nvPr/>
        </p:nvPicPr>
        <p:blipFill>
          <a:blip r:embed="rId7" cstate="print"/>
          <a:srcRect l="7749" r="7741" b="31642"/>
          <a:stretch>
            <a:fillRect/>
          </a:stretch>
        </p:blipFill>
        <p:spPr bwMode="auto">
          <a:xfrm>
            <a:off x="0" y="0"/>
            <a:ext cx="827584" cy="7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79712" y="548680"/>
            <a:ext cx="4680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VALORES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Char char="Ø"/>
            </a:pPr>
            <a:r>
              <a:rPr lang="es-CO" b="1" dirty="0" smtClean="0">
                <a:solidFill>
                  <a:srgbClr val="0000EA"/>
                </a:solidFill>
                <a:latin typeface="Georgia" pitchFamily="18" charset="0"/>
              </a:rPr>
              <a:t>Ética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Char char="Ø"/>
            </a:pPr>
            <a:r>
              <a:rPr lang="es-CO" b="1" dirty="0" smtClean="0">
                <a:solidFill>
                  <a:srgbClr val="0000EA"/>
                </a:solidFill>
                <a:latin typeface="Georgia" pitchFamily="18" charset="0"/>
              </a:rPr>
              <a:t>Responsabilidad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Char char="Ø"/>
            </a:pPr>
            <a:r>
              <a:rPr lang="es-CO" b="1" dirty="0" smtClean="0">
                <a:solidFill>
                  <a:srgbClr val="0000EA"/>
                </a:solidFill>
                <a:latin typeface="Georgia" pitchFamily="18" charset="0"/>
              </a:rPr>
              <a:t>Respeto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Char char="Ø"/>
            </a:pPr>
            <a:r>
              <a:rPr lang="es-CO" b="1" dirty="0" smtClean="0">
                <a:solidFill>
                  <a:srgbClr val="0000EA"/>
                </a:solidFill>
                <a:latin typeface="Georgia" pitchFamily="18" charset="0"/>
              </a:rPr>
              <a:t>Compromiso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Char char="Ø"/>
            </a:pPr>
            <a:r>
              <a:rPr lang="es-CO" b="1" dirty="0" smtClean="0">
                <a:solidFill>
                  <a:srgbClr val="0000EA"/>
                </a:solidFill>
                <a:latin typeface="Georgia" pitchFamily="18" charset="0"/>
              </a:rPr>
              <a:t>Discreción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Char char="Ø"/>
            </a:pPr>
            <a:r>
              <a:rPr lang="es-CO" b="1" dirty="0" smtClean="0">
                <a:solidFill>
                  <a:srgbClr val="0000EA"/>
                </a:solidFill>
                <a:latin typeface="Georgia" pitchFamily="18" charset="0"/>
              </a:rPr>
              <a:t>Confidencialidad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98103" y="260648"/>
            <a:ext cx="526618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PRINCIPIOS</a:t>
            </a:r>
          </a:p>
          <a:p>
            <a:pPr marL="53340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s-CO" sz="2600" dirty="0" smtClean="0">
                <a:solidFill>
                  <a:srgbClr val="0000EA"/>
                </a:solidFill>
                <a:latin typeface="Georgia" pitchFamily="18" charset="0"/>
              </a:rPr>
              <a:t>Autocontrol	</a:t>
            </a:r>
          </a:p>
          <a:p>
            <a:pPr marL="53340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s-CO" sz="2600" dirty="0" smtClean="0">
                <a:solidFill>
                  <a:srgbClr val="0000EA"/>
                </a:solidFill>
                <a:latin typeface="Georgia" pitchFamily="18" charset="0"/>
              </a:rPr>
              <a:t>Presentación personal</a:t>
            </a:r>
          </a:p>
          <a:p>
            <a:pPr marL="53340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s-CO" sz="2600" dirty="0" smtClean="0">
                <a:solidFill>
                  <a:srgbClr val="0000EA"/>
                </a:solidFill>
                <a:latin typeface="Georgia" pitchFamily="18" charset="0"/>
              </a:rPr>
              <a:t>Oportunidad</a:t>
            </a:r>
          </a:p>
          <a:p>
            <a:pPr marL="53340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s-CO" sz="2600" dirty="0" smtClean="0">
                <a:solidFill>
                  <a:srgbClr val="0000EA"/>
                </a:solidFill>
                <a:latin typeface="Georgia" pitchFamily="18" charset="0"/>
              </a:rPr>
              <a:t>Relaciones interpersonales</a:t>
            </a:r>
          </a:p>
          <a:p>
            <a:pPr marL="53340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s-CO" sz="2600" dirty="0" smtClean="0">
                <a:solidFill>
                  <a:srgbClr val="0000EA"/>
                </a:solidFill>
                <a:latin typeface="Georgia" pitchFamily="18" charset="0"/>
              </a:rPr>
              <a:t>Comunicaciones transparentes</a:t>
            </a:r>
          </a:p>
          <a:p>
            <a:pPr marL="53340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s-CO" sz="2600" dirty="0" smtClean="0">
                <a:solidFill>
                  <a:srgbClr val="0000EA"/>
                </a:solidFill>
                <a:latin typeface="Georgia" pitchFamily="18" charset="0"/>
              </a:rPr>
              <a:t>Valorar la diversidad</a:t>
            </a:r>
          </a:p>
          <a:p>
            <a:pPr marL="53340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s-CO" sz="2600" dirty="0" smtClean="0">
                <a:solidFill>
                  <a:srgbClr val="0000EA"/>
                </a:solidFill>
                <a:latin typeface="Georgia" pitchFamily="18" charset="0"/>
              </a:rPr>
              <a:t>Escuchar      </a:t>
            </a:r>
            <a:r>
              <a:rPr lang="es-CO" sz="2600" dirty="0" smtClean="0">
                <a:solidFill>
                  <a:srgbClr val="FF0000"/>
                </a:solidFill>
                <a:latin typeface="Georgia" pitchFamily="18" charset="0"/>
                <a:sym typeface="Wingdings"/>
              </a:rPr>
              <a:t></a:t>
            </a:r>
            <a:r>
              <a:rPr lang="es-CO" sz="2600" dirty="0" smtClean="0">
                <a:solidFill>
                  <a:srgbClr val="0000EA"/>
                </a:solidFill>
                <a:latin typeface="Georgia" pitchFamily="18" charset="0"/>
                <a:sym typeface="Wingdings"/>
              </a:rPr>
              <a:t>  </a:t>
            </a:r>
            <a:r>
              <a:rPr lang="es-CO" sz="2600" dirty="0">
                <a:solidFill>
                  <a:srgbClr val="0000EA"/>
                </a:solidFill>
                <a:latin typeface="Georgia" pitchFamily="18" charset="0"/>
              </a:rPr>
              <a:t>Cordialidad </a:t>
            </a:r>
            <a:endParaRPr lang="es-CO" sz="2600" dirty="0" smtClean="0">
              <a:solidFill>
                <a:srgbClr val="0000EA"/>
              </a:solidFill>
              <a:latin typeface="Georgia" pitchFamily="18" charset="0"/>
            </a:endParaRPr>
          </a:p>
          <a:p>
            <a:pPr marL="53340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s-CO" sz="2600" dirty="0" smtClean="0">
                <a:solidFill>
                  <a:srgbClr val="0000EA"/>
                </a:solidFill>
                <a:latin typeface="Georgia" pitchFamily="18" charset="0"/>
              </a:rPr>
              <a:t>Ser  Equipo</a:t>
            </a:r>
          </a:p>
          <a:p>
            <a:pPr marL="53340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s-CO" sz="2600" dirty="0" err="1" smtClean="0">
                <a:solidFill>
                  <a:srgbClr val="0000EA"/>
                </a:solidFill>
                <a:latin typeface="Georgia" pitchFamily="18" charset="0"/>
              </a:rPr>
              <a:t>Autogestionar</a:t>
            </a:r>
            <a:endParaRPr lang="es-CO" sz="2600" dirty="0">
              <a:solidFill>
                <a:srgbClr val="0000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899294" y="2278063"/>
            <a:ext cx="7777162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rgbClr val="FFFF66"/>
                  </a:prstShdw>
                </a:effectLst>
                <a:latin typeface="Arial Black"/>
              </a:rPr>
              <a:t>Manejo de objeciones</a:t>
            </a:r>
          </a:p>
        </p:txBody>
      </p:sp>
      <p:sp>
        <p:nvSpPr>
          <p:cNvPr id="33795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4775" y="6215063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8B6E69E-715C-4306-8F7E-D1EF237C7B1C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20472" y="1556792"/>
            <a:ext cx="8100000" cy="283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MX" sz="2800" b="1" dirty="0">
                <a:solidFill>
                  <a:srgbClr val="0000FF"/>
                </a:solidFill>
                <a:latin typeface="Georgia" pitchFamily="18" charset="0"/>
              </a:rPr>
              <a:t>Las objeciones aparecen como ese monstruo que lanza por el abismo de las dudas nuestro tesoro de fe y confianza.  No se preocupe suelen ser sólo fantasmas, fáciles de eliminar  y olvidar.</a:t>
            </a:r>
            <a:endParaRPr lang="es-CO" sz="28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418952" y="4725144"/>
            <a:ext cx="481734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8100000" algn="ctr" rotWithShape="0">
              <a:srgbClr val="66FFFF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¿Por qué ocurren?</a:t>
            </a: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7694613" y="6604000"/>
            <a:ext cx="504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CO" sz="900">
                <a:solidFill>
                  <a:schemeClr val="accent2"/>
                </a:solidFill>
                <a:latin typeface="Georgia" pitchFamily="18" charset="0"/>
              </a:rPr>
              <a:t>Pág. 4</a:t>
            </a:r>
          </a:p>
        </p:txBody>
      </p:sp>
      <p:sp>
        <p:nvSpPr>
          <p:cNvPr id="34821" name="6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4775" y="628650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EA235BD-07FD-4031-80C8-E84AB5A7FCBC}" type="slidenum">
              <a:rPr lang="en-US" smtClean="0">
                <a:latin typeface="Georgia" pitchFamily="18" charset="0"/>
              </a:rPr>
              <a:pPr/>
              <a:t>33</a:t>
            </a:fld>
            <a:endParaRPr lang="en-US" smtClean="0">
              <a:latin typeface="Georgi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41495" y="142852"/>
            <a:ext cx="4025461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</a:pPr>
            <a:r>
              <a:rPr lang="es-CO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El temible momento </a:t>
            </a:r>
          </a:p>
          <a:p>
            <a:pPr algn="ctr">
              <a:lnSpc>
                <a:spcPts val="4000"/>
              </a:lnSpc>
            </a:pPr>
            <a:r>
              <a:rPr lang="es-CO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 las objeciones</a:t>
            </a:r>
            <a:endParaRPr lang="es-ES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8" grpId="1"/>
      <p:bldP spid="604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55972" y="620713"/>
            <a:ext cx="73565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 algn="just">
              <a:buFont typeface="Wingdings" pitchFamily="2" charset="2"/>
              <a:buChar char="ü"/>
            </a:pPr>
            <a:r>
              <a:rPr lang="es-MX" sz="2600" b="1" dirty="0">
                <a:solidFill>
                  <a:srgbClr val="0000EA"/>
                </a:solidFill>
                <a:latin typeface="Georgia" pitchFamily="18" charset="0"/>
              </a:rPr>
              <a:t> No se despierta el interés del auditorio </a:t>
            </a:r>
            <a:endParaRPr lang="es-CO" sz="2600" b="1" dirty="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55972" y="1223963"/>
            <a:ext cx="79200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just">
              <a:buFont typeface="Wingdings" pitchFamily="2" charset="2"/>
              <a:buChar char="ü"/>
              <a:tabLst>
                <a:tab pos="381000" algn="l"/>
              </a:tabLst>
            </a:pPr>
            <a:r>
              <a:rPr lang="es-MX" sz="2600" b="1">
                <a:solidFill>
                  <a:srgbClr val="0000EA"/>
                </a:solidFill>
                <a:latin typeface="Georgia" pitchFamily="18" charset="0"/>
              </a:rPr>
              <a:t>Necesitan información más clara y comprensible</a:t>
            </a:r>
            <a:endParaRPr lang="es-CO" sz="2600" b="1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55972" y="2224088"/>
            <a:ext cx="806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just">
              <a:buFont typeface="Wingdings" pitchFamily="2" charset="2"/>
              <a:buChar char="ü"/>
              <a:tabLst>
                <a:tab pos="381000" algn="l"/>
              </a:tabLst>
            </a:pPr>
            <a:r>
              <a:rPr lang="es-MX" sz="2600" b="1">
                <a:solidFill>
                  <a:srgbClr val="0000EA"/>
                </a:solidFill>
                <a:latin typeface="Georgia" pitchFamily="18" charset="0"/>
              </a:rPr>
              <a:t>Tienen dudas y no se atreven a pedir explicación</a:t>
            </a:r>
            <a:endParaRPr lang="es-CO" sz="2600" b="1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55972" y="3224213"/>
            <a:ext cx="59442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81000" indent="-381000" algn="just">
              <a:buFont typeface="Wingdings" pitchFamily="2" charset="2"/>
              <a:buChar char="ü"/>
              <a:tabLst>
                <a:tab pos="381000" algn="l"/>
              </a:tabLst>
            </a:pPr>
            <a:r>
              <a:rPr lang="es-MX" sz="2600" b="1">
                <a:solidFill>
                  <a:srgbClr val="0000EA"/>
                </a:solidFill>
                <a:latin typeface="Georgia" pitchFamily="18" charset="0"/>
              </a:rPr>
              <a:t>Quieren reafirmar lo estudiado</a:t>
            </a:r>
            <a:endParaRPr lang="es-CO" sz="2600" b="1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755972" y="3827463"/>
            <a:ext cx="72330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81000" indent="-381000" algn="just">
              <a:buFont typeface="Wingdings" pitchFamily="2" charset="2"/>
              <a:buChar char="ü"/>
              <a:tabLst>
                <a:tab pos="381000" algn="l"/>
              </a:tabLst>
            </a:pPr>
            <a:r>
              <a:rPr lang="es-MX" sz="2600" b="1">
                <a:solidFill>
                  <a:srgbClr val="0000EA"/>
                </a:solidFill>
                <a:latin typeface="Georgia" pitchFamily="18" charset="0"/>
              </a:rPr>
              <a:t>El tema no responde a sus expectativas</a:t>
            </a:r>
            <a:endParaRPr lang="es-CO" sz="2600" b="1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755972" y="4432300"/>
            <a:ext cx="77041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just">
              <a:buFont typeface="Wingdings" pitchFamily="2" charset="2"/>
              <a:buChar char="ü"/>
              <a:tabLst>
                <a:tab pos="381000" algn="l"/>
              </a:tabLst>
            </a:pPr>
            <a:r>
              <a:rPr lang="es-MX" sz="2600" b="1">
                <a:solidFill>
                  <a:srgbClr val="0000EA"/>
                </a:solidFill>
                <a:latin typeface="Georgia" pitchFamily="18" charset="0"/>
              </a:rPr>
              <a:t>El instructor o acompañante no ha desarrollado empatía.</a:t>
            </a:r>
            <a:endParaRPr lang="es-CO" sz="2600" b="1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35848" name="Text Box 13"/>
          <p:cNvSpPr txBox="1">
            <a:spLocks noChangeArrowheads="1"/>
          </p:cNvSpPr>
          <p:nvPr/>
        </p:nvSpPr>
        <p:spPr bwMode="auto">
          <a:xfrm>
            <a:off x="7694613" y="6604000"/>
            <a:ext cx="504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CO" sz="900">
                <a:solidFill>
                  <a:schemeClr val="accent2"/>
                </a:solidFill>
                <a:latin typeface="Tahoma" pitchFamily="34" charset="0"/>
              </a:rPr>
              <a:t>Pág. 4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676296" y="5516563"/>
            <a:ext cx="3789820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CO"/>
            </a:defPPr>
            <a:lvl1pPr algn="ctr">
              <a:lnSpc>
                <a:spcPts val="4000"/>
              </a:lnSpc>
              <a:defRPr sz="2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es-CO" dirty="0"/>
              <a:t>¿Cómo resolverlas?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utoUpdateAnimBg="0"/>
      <p:bldP spid="63493" grpId="0" autoUpdateAnimBg="0"/>
      <p:bldP spid="63494" grpId="0" autoUpdateAnimBg="0"/>
      <p:bldP spid="63495" grpId="0" autoUpdateAnimBg="0"/>
      <p:bldP spid="63496" grpId="0" autoUpdateAnimBg="0"/>
      <p:bldP spid="63497" grpId="0" autoUpdateAnimBg="0"/>
      <p:bldP spid="634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39552" y="723317"/>
            <a:ext cx="8352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just">
              <a:lnSpc>
                <a:spcPts val="4000"/>
              </a:lnSpc>
              <a:buFont typeface="Wingdings" pitchFamily="2" charset="2"/>
              <a:buChar char="ü"/>
            </a:pPr>
            <a:r>
              <a:rPr lang="es-MX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ESCUCHE:</a:t>
            </a:r>
            <a:r>
              <a:rPr lang="es-MX" sz="2700" b="1" dirty="0">
                <a:solidFill>
                  <a:srgbClr val="0000EA"/>
                </a:solidFill>
                <a:latin typeface="Georgia" pitchFamily="18" charset="0"/>
              </a:rPr>
              <a:t> Responda sólo cuando haya escuchado TODA la inquietud</a:t>
            </a:r>
            <a:endParaRPr lang="es-CO" sz="2700" b="1" dirty="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39551" y="2196517"/>
            <a:ext cx="8352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just">
              <a:lnSpc>
                <a:spcPts val="4000"/>
              </a:lnSpc>
              <a:buFont typeface="Wingdings" pitchFamily="2" charset="2"/>
              <a:buChar char="ü"/>
              <a:tabLst>
                <a:tab pos="381000" algn="l"/>
              </a:tabLst>
            </a:pPr>
            <a:r>
              <a:rPr lang="es-MX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 TRATE DE DEFENDERSE</a:t>
            </a:r>
            <a:r>
              <a:rPr lang="es-MX" sz="2700" b="1" u="sng" dirty="0" smtClean="0">
                <a:solidFill>
                  <a:srgbClr val="0000EA"/>
                </a:solidFill>
                <a:latin typeface="Georgia" pitchFamily="18" charset="0"/>
              </a:rPr>
              <a:t>,</a:t>
            </a:r>
            <a:r>
              <a:rPr lang="es-MX" sz="2700" b="1" dirty="0" smtClean="0">
                <a:solidFill>
                  <a:srgbClr val="0000EA"/>
                </a:solidFill>
                <a:latin typeface="Georgia" pitchFamily="18" charset="0"/>
              </a:rPr>
              <a:t> </a:t>
            </a:r>
            <a:r>
              <a:rPr lang="es-MX" sz="2700" b="1" dirty="0">
                <a:solidFill>
                  <a:srgbClr val="0000EA"/>
                </a:solidFill>
                <a:latin typeface="Georgia" pitchFamily="18" charset="0"/>
              </a:rPr>
              <a:t>pocas veces la objeción es contra usted, y cuando sea así simplemente sea humilde</a:t>
            </a:r>
            <a:endParaRPr lang="es-CO" sz="2700" b="1" dirty="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39552" y="4041192"/>
            <a:ext cx="8352000" cy="16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just">
              <a:lnSpc>
                <a:spcPts val="4000"/>
              </a:lnSpc>
              <a:buFont typeface="Wingdings" pitchFamily="2" charset="2"/>
              <a:buChar char="ü"/>
              <a:tabLst>
                <a:tab pos="381000" algn="l"/>
              </a:tabLst>
            </a:pPr>
            <a:r>
              <a:rPr lang="es-MX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REPITA LA OBJECIÓN</a:t>
            </a:r>
            <a:r>
              <a:rPr lang="es-MX" sz="2700" b="1" u="sng" dirty="0" smtClean="0">
                <a:solidFill>
                  <a:srgbClr val="0000EA"/>
                </a:solidFill>
                <a:latin typeface="Georgia" pitchFamily="18" charset="0"/>
              </a:rPr>
              <a:t>:</a:t>
            </a:r>
            <a:r>
              <a:rPr lang="es-MX" sz="2700" b="1" dirty="0" smtClean="0">
                <a:solidFill>
                  <a:srgbClr val="0000EA"/>
                </a:solidFill>
                <a:latin typeface="Georgia" pitchFamily="18" charset="0"/>
              </a:rPr>
              <a:t> manifieste comprensión</a:t>
            </a:r>
            <a:r>
              <a:rPr lang="es-MX" sz="2700" b="1" dirty="0">
                <a:solidFill>
                  <a:srgbClr val="0000EA"/>
                </a:solidFill>
                <a:latin typeface="Georgia" pitchFamily="18" charset="0"/>
              </a:rPr>
              <a:t>, paciencia y sobre todo interés.</a:t>
            </a:r>
            <a:endParaRPr lang="es-CO" sz="2700" b="1" dirty="0">
              <a:solidFill>
                <a:srgbClr val="0000E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autoUpdateAnimBg="0"/>
      <p:bldP spid="6144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11560" y="331789"/>
            <a:ext cx="8280920" cy="144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just">
              <a:lnSpc>
                <a:spcPts val="3400"/>
              </a:lnSpc>
              <a:buFont typeface="Wingdings" pitchFamily="2" charset="2"/>
              <a:buChar char="ü"/>
              <a:tabLst>
                <a:tab pos="381000" algn="l"/>
              </a:tabLst>
            </a:pPr>
            <a:r>
              <a:rPr lang="es-MX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FORMULE PREGUNTAS </a:t>
            </a:r>
            <a:r>
              <a:rPr lang="es-MX" sz="2400" b="1" dirty="0" smtClean="0">
                <a:solidFill>
                  <a:srgbClr val="0000EA"/>
                </a:solidFill>
                <a:latin typeface="Georgia" pitchFamily="18" charset="0"/>
              </a:rPr>
              <a:t>que </a:t>
            </a:r>
            <a:r>
              <a:rPr lang="es-MX" sz="2400" b="1" dirty="0">
                <a:solidFill>
                  <a:srgbClr val="0000EA"/>
                </a:solidFill>
                <a:latin typeface="Georgia" pitchFamily="18" charset="0"/>
              </a:rPr>
              <a:t>le ayuden a concretar la objeción.  Así su respuesta se podrá aproximar a la duda de su oyente.</a:t>
            </a:r>
            <a:endParaRPr lang="es-CO" sz="2400" b="1" dirty="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15255" y="2060848"/>
            <a:ext cx="8277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just">
              <a:lnSpc>
                <a:spcPts val="3400"/>
              </a:lnSpc>
              <a:buFont typeface="Wingdings" pitchFamily="2" charset="2"/>
              <a:buChar char="ü"/>
              <a:tabLst>
                <a:tab pos="381000" algn="l"/>
              </a:tabLst>
            </a:pPr>
            <a:r>
              <a:rPr lang="es-MX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HAGA EMPATÍA CON LA DIFICULTAD</a:t>
            </a:r>
            <a:r>
              <a:rPr lang="es-MX" sz="2400" b="1" dirty="0" smtClean="0">
                <a:solidFill>
                  <a:srgbClr val="0000EA"/>
                </a:solidFill>
                <a:latin typeface="Georgia" pitchFamily="18" charset="0"/>
              </a:rPr>
              <a:t>, logrará </a:t>
            </a:r>
            <a:r>
              <a:rPr lang="es-MX" sz="2400" b="1" dirty="0">
                <a:solidFill>
                  <a:srgbClr val="0000EA"/>
                </a:solidFill>
                <a:latin typeface="Georgia" pitchFamily="18" charset="0"/>
              </a:rPr>
              <a:t>que las respuestas y soluciones sean más asertivas e independientes de sus emociones, </a:t>
            </a:r>
            <a:r>
              <a:rPr lang="es-MX" sz="2400" b="1" i="1" dirty="0">
                <a:solidFill>
                  <a:srgbClr val="0000EA"/>
                </a:solidFill>
                <a:latin typeface="Georgia" pitchFamily="18" charset="0"/>
              </a:rPr>
              <a:t>aunque usted crea que tiene la razón y tal vez -  sólo tal vez - la tenga.</a:t>
            </a:r>
            <a:r>
              <a:rPr lang="es-MX" sz="2400" b="1" dirty="0">
                <a:solidFill>
                  <a:srgbClr val="0000EA"/>
                </a:solidFill>
                <a:latin typeface="Georgia" pitchFamily="18" charset="0"/>
              </a:rPr>
              <a:t> </a:t>
            </a:r>
            <a:endParaRPr lang="es-CO" sz="2400" b="1" dirty="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615255" y="4643090"/>
            <a:ext cx="8277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just">
              <a:lnSpc>
                <a:spcPts val="3400"/>
              </a:lnSpc>
              <a:buFont typeface="Wingdings" pitchFamily="2" charset="2"/>
              <a:buChar char="ü"/>
              <a:tabLst>
                <a:tab pos="381000" algn="l"/>
              </a:tabLst>
            </a:pPr>
            <a:r>
              <a:rPr lang="es-MX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OFREZCA ALTERNATIVAS </a:t>
            </a:r>
            <a:r>
              <a:rPr lang="es-MX" sz="2400" b="1" dirty="0" smtClean="0">
                <a:solidFill>
                  <a:srgbClr val="0000EA"/>
                </a:solidFill>
                <a:latin typeface="Georgia" pitchFamily="18" charset="0"/>
              </a:rPr>
              <a:t>que </a:t>
            </a:r>
            <a:r>
              <a:rPr lang="es-MX" sz="2400" b="1" dirty="0">
                <a:solidFill>
                  <a:srgbClr val="0000EA"/>
                </a:solidFill>
                <a:latin typeface="Georgia" pitchFamily="18" charset="0"/>
              </a:rPr>
              <a:t>le ayuden a “llegar a un acuerdo” de ganar-ganar</a:t>
            </a:r>
            <a:endParaRPr lang="es-CO" sz="2400" b="1" dirty="0">
              <a:solidFill>
                <a:srgbClr val="0000EA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utoUpdateAnimBg="0"/>
      <p:bldP spid="64518" grpId="0" autoUpdateAnimBg="0"/>
      <p:bldP spid="6451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116632"/>
            <a:ext cx="4733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4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es-CO" dirty="0"/>
              <a:t>Tercer ejercicio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119675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2400" b="1" dirty="0">
                <a:solidFill>
                  <a:srgbClr val="006600"/>
                </a:solidFill>
                <a:latin typeface="Georgia" pitchFamily="18" charset="0"/>
              </a:rPr>
              <a:t>Con la historia seleccionada el grupo debe preparar una presentación de tres minutos, para exponer sus conclusiones respecto al análisis realizado.</a:t>
            </a:r>
          </a:p>
          <a:p>
            <a:pPr algn="just">
              <a:lnSpc>
                <a:spcPct val="150000"/>
              </a:lnSpc>
            </a:pPr>
            <a:endParaRPr lang="es-CO" sz="2400" b="1" dirty="0">
              <a:solidFill>
                <a:srgbClr val="006600"/>
              </a:solidFill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CO" sz="2400" b="1" dirty="0">
                <a:solidFill>
                  <a:srgbClr val="006600"/>
                </a:solidFill>
                <a:latin typeface="Georgia" pitchFamily="18" charset="0"/>
              </a:rPr>
              <a:t>En la presentación DEBEN PARTICIPAR TODOS LOS MIEMBROS DEL GRUPO y se debe mantener la metodología  aprendida.</a:t>
            </a:r>
          </a:p>
        </p:txBody>
      </p:sp>
    </p:spTree>
    <p:extLst>
      <p:ext uri="{BB962C8B-B14F-4D97-AF65-F5344CB8AC3E}">
        <p14:creationId xmlns:p14="http://schemas.microsoft.com/office/powerpoint/2010/main" val="38704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23728" y="1000678"/>
            <a:ext cx="5907183" cy="401249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Niveles de </a:t>
            </a:r>
          </a:p>
          <a:p>
            <a:pPr algn="ctr"/>
            <a:r>
              <a:rPr lang="es-ES_tradnl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Interpretación</a:t>
            </a:r>
            <a:endParaRPr lang="es-ES_tradnl" sz="44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5B3D7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s-ES_tradnl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de </a:t>
            </a:r>
            <a:r>
              <a:rPr lang="es-ES_tradnl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la </a:t>
            </a:r>
          </a:p>
          <a:p>
            <a:pPr algn="ctr"/>
            <a:r>
              <a:rPr lang="es-ES_tradnl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Comunicación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1260392" y="188640"/>
            <a:ext cx="6840000" cy="106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  <a:defRPr/>
            </a:pPr>
            <a:r>
              <a:rPr lang="es-E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Toda comunicación tiene dos niveles de interpretación: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34988" y="1628800"/>
            <a:ext cx="83931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3200"/>
              </a:lnSpc>
              <a:buFont typeface="Century Schoolbook" pitchFamily="18" charset="0"/>
              <a:buAutoNum type="arabicPeriod"/>
            </a:pPr>
            <a:r>
              <a:rPr lang="es-CO" sz="2800" b="1" dirty="0" smtClean="0">
                <a:solidFill>
                  <a:srgbClr val="FF0000"/>
                </a:solidFill>
                <a:latin typeface="Georgia" pitchFamily="18" charset="0"/>
              </a:rPr>
              <a:t>DENOTATIVO (Objetivo)</a:t>
            </a:r>
          </a:p>
          <a:p>
            <a:pPr marL="457200" indent="-457200" algn="just">
              <a:lnSpc>
                <a:spcPts val="3200"/>
              </a:lnSpc>
            </a:pPr>
            <a:r>
              <a:rPr lang="es-CO" sz="2200" b="1" dirty="0" smtClean="0">
                <a:solidFill>
                  <a:srgbClr val="0000FF"/>
                </a:solidFill>
                <a:latin typeface="Georgia" pitchFamily="18" charset="0"/>
              </a:rPr>
              <a:t>	</a:t>
            </a: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Es el significado literal y descriptivo de algo. </a:t>
            </a:r>
          </a:p>
          <a:p>
            <a:pPr marL="457200" indent="-457200" algn="just">
              <a:lnSpc>
                <a:spcPts val="3200"/>
              </a:lnSpc>
            </a:pP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	LO QUE ES, (relacionar palabra: </a:t>
            </a:r>
            <a:r>
              <a:rPr lang="es-CO" sz="2400" dirty="0" err="1" smtClean="0">
                <a:solidFill>
                  <a:srgbClr val="0000FF"/>
                </a:solidFill>
                <a:latin typeface="Georgia" pitchFamily="18" charset="0"/>
              </a:rPr>
              <a:t>DEnotar</a:t>
            </a: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=</a:t>
            </a:r>
            <a:r>
              <a:rPr lang="es-CO" sz="2400" dirty="0" err="1" smtClean="0">
                <a:solidFill>
                  <a:srgbClr val="0000FF"/>
                </a:solidFill>
                <a:latin typeface="Georgia" pitchFamily="18" charset="0"/>
              </a:rPr>
              <a:t>DEfinir</a:t>
            </a: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)</a:t>
            </a:r>
          </a:p>
          <a:p>
            <a:pPr marL="457200" indent="-457200" algn="just">
              <a:lnSpc>
                <a:spcPts val="3200"/>
              </a:lnSpc>
              <a:buFont typeface="Century Schoolbook" pitchFamily="18" charset="0"/>
              <a:buAutoNum type="arabicPeriod"/>
            </a:pPr>
            <a:endParaRPr lang="es-CO" sz="2200" b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457200" indent="-457200" algn="just">
              <a:lnSpc>
                <a:spcPts val="3200"/>
              </a:lnSpc>
              <a:buFont typeface="Century Schoolbook" pitchFamily="18" charset="0"/>
              <a:buAutoNum type="arabicPeriod"/>
            </a:pPr>
            <a:r>
              <a:rPr lang="es-CO" sz="2800" b="1" dirty="0" smtClean="0">
                <a:solidFill>
                  <a:srgbClr val="FF0000"/>
                </a:solidFill>
                <a:latin typeface="Georgia" pitchFamily="18" charset="0"/>
              </a:rPr>
              <a:t>CONNOTATIVO (Subjetivo)</a:t>
            </a:r>
          </a:p>
          <a:p>
            <a:pPr marL="457200" indent="-457200" algn="just">
              <a:lnSpc>
                <a:spcPts val="3200"/>
              </a:lnSpc>
            </a:pPr>
            <a:r>
              <a:rPr lang="es-CO" sz="2200" b="1" dirty="0" smtClean="0">
                <a:solidFill>
                  <a:srgbClr val="0000FF"/>
                </a:solidFill>
                <a:latin typeface="Georgia" pitchFamily="18" charset="0"/>
              </a:rPr>
              <a:t>	</a:t>
            </a: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Significado que lleva una carga emotiva u otro significado por asociación, compartida por miembros de una cultura en particular. </a:t>
            </a:r>
          </a:p>
          <a:p>
            <a:pPr marL="457200" indent="-457200" algn="just">
              <a:lnSpc>
                <a:spcPts val="3200"/>
              </a:lnSpc>
            </a:pP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	LO QUE SE, (relacionar palabra: </a:t>
            </a:r>
            <a:r>
              <a:rPr lang="es-CO" sz="2400" dirty="0" err="1" smtClean="0">
                <a:solidFill>
                  <a:srgbClr val="0000FF"/>
                </a:solidFill>
                <a:latin typeface="Georgia" pitchFamily="18" charset="0"/>
              </a:rPr>
              <a:t>CONnotar</a:t>
            </a: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=</a:t>
            </a:r>
            <a:r>
              <a:rPr lang="es-CO" sz="2400" dirty="0" err="1" smtClean="0">
                <a:solidFill>
                  <a:srgbClr val="0000FF"/>
                </a:solidFill>
                <a:latin typeface="Georgia" pitchFamily="18" charset="0"/>
              </a:rPr>
              <a:t>CONozco</a:t>
            </a: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)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1260392" y="188640"/>
            <a:ext cx="6840000" cy="106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  <a:defRPr/>
            </a:pPr>
            <a:r>
              <a:rPr lang="es-E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Toda comunicación tiene dos niveles de interpretación: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34988" y="1628800"/>
            <a:ext cx="83931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3200"/>
              </a:lnSpc>
              <a:buFont typeface="Century Schoolbook" pitchFamily="18" charset="0"/>
              <a:buAutoNum type="arabicPeriod"/>
            </a:pPr>
            <a:r>
              <a:rPr lang="es-CO" sz="2800" b="1" dirty="0" smtClean="0">
                <a:solidFill>
                  <a:srgbClr val="FF0000"/>
                </a:solidFill>
                <a:latin typeface="Georgia" pitchFamily="18" charset="0"/>
              </a:rPr>
              <a:t>DENOTATIVO (Objetivo)</a:t>
            </a:r>
          </a:p>
          <a:p>
            <a:pPr marL="457200" indent="-457200" algn="just">
              <a:lnSpc>
                <a:spcPts val="3200"/>
              </a:lnSpc>
            </a:pPr>
            <a:r>
              <a:rPr lang="es-CO" sz="2200" b="1" dirty="0" smtClean="0">
                <a:solidFill>
                  <a:srgbClr val="0000FF"/>
                </a:solidFill>
                <a:latin typeface="Georgia" pitchFamily="18" charset="0"/>
              </a:rPr>
              <a:t>	</a:t>
            </a: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Es el significado literal y descriptivo de algo. </a:t>
            </a:r>
          </a:p>
          <a:p>
            <a:pPr marL="457200" indent="-457200" algn="just">
              <a:lnSpc>
                <a:spcPts val="3200"/>
              </a:lnSpc>
            </a:pP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	LO QUE ES, (relacionar palabra: </a:t>
            </a:r>
            <a:r>
              <a:rPr lang="es-CO" sz="2400" dirty="0" err="1" smtClean="0">
                <a:solidFill>
                  <a:srgbClr val="0000FF"/>
                </a:solidFill>
                <a:latin typeface="Georgia" pitchFamily="18" charset="0"/>
              </a:rPr>
              <a:t>DEnotar</a:t>
            </a: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=</a:t>
            </a:r>
            <a:r>
              <a:rPr lang="es-CO" sz="2400" dirty="0" err="1" smtClean="0">
                <a:solidFill>
                  <a:srgbClr val="0000FF"/>
                </a:solidFill>
                <a:latin typeface="Georgia" pitchFamily="18" charset="0"/>
              </a:rPr>
              <a:t>DEfinir</a:t>
            </a: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)</a:t>
            </a:r>
          </a:p>
          <a:p>
            <a:pPr marL="457200" indent="-457200" algn="just">
              <a:lnSpc>
                <a:spcPts val="3200"/>
              </a:lnSpc>
              <a:buFont typeface="Century Schoolbook" pitchFamily="18" charset="0"/>
              <a:buAutoNum type="arabicPeriod"/>
            </a:pPr>
            <a:endParaRPr lang="es-CO" sz="2200" b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457200" indent="-457200" algn="just">
              <a:lnSpc>
                <a:spcPts val="3200"/>
              </a:lnSpc>
              <a:buFont typeface="Century Schoolbook" pitchFamily="18" charset="0"/>
              <a:buAutoNum type="arabicPeriod"/>
            </a:pPr>
            <a:r>
              <a:rPr lang="es-CO" sz="2800" b="1" dirty="0" smtClean="0">
                <a:solidFill>
                  <a:srgbClr val="FF0000"/>
                </a:solidFill>
                <a:latin typeface="Georgia" pitchFamily="18" charset="0"/>
              </a:rPr>
              <a:t>CONNOTATIVO (Subjetivo)</a:t>
            </a:r>
          </a:p>
          <a:p>
            <a:pPr marL="457200" indent="-457200" algn="just">
              <a:lnSpc>
                <a:spcPts val="3200"/>
              </a:lnSpc>
            </a:pPr>
            <a:r>
              <a:rPr lang="es-CO" sz="2200" b="1" dirty="0" smtClean="0">
                <a:solidFill>
                  <a:srgbClr val="0000FF"/>
                </a:solidFill>
                <a:latin typeface="Georgia" pitchFamily="18" charset="0"/>
              </a:rPr>
              <a:t>	</a:t>
            </a: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Significado que lleva una carga emotiva u otro significado por asociación, compartida por miembros de una cultura en particular. </a:t>
            </a:r>
          </a:p>
          <a:p>
            <a:pPr marL="457200" indent="-457200" algn="just">
              <a:lnSpc>
                <a:spcPts val="3200"/>
              </a:lnSpc>
            </a:pP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	LO QUE SE, (relacionar palabra: </a:t>
            </a:r>
            <a:r>
              <a:rPr lang="es-CO" sz="2400" dirty="0" err="1" smtClean="0">
                <a:solidFill>
                  <a:srgbClr val="0000FF"/>
                </a:solidFill>
                <a:latin typeface="Georgia" pitchFamily="18" charset="0"/>
              </a:rPr>
              <a:t>CONnotar</a:t>
            </a: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=</a:t>
            </a:r>
            <a:r>
              <a:rPr lang="es-CO" sz="2400" dirty="0" err="1" smtClean="0">
                <a:solidFill>
                  <a:srgbClr val="0000FF"/>
                </a:solidFill>
                <a:latin typeface="Georgia" pitchFamily="18" charset="0"/>
              </a:rPr>
              <a:t>CONozco</a:t>
            </a:r>
            <a:r>
              <a:rPr lang="es-CO" sz="2400" dirty="0" smtClean="0">
                <a:solidFill>
                  <a:srgbClr val="0000FF"/>
                </a:solidFill>
                <a:latin typeface="Georgia" pitchFamily="18" charset="0"/>
              </a:rPr>
              <a:t>)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1578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3768" y="116632"/>
            <a:ext cx="4894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Primer ejercicio</a:t>
            </a:r>
            <a:endParaRPr lang="es-CO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908720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s-CO" sz="3000" b="1" dirty="0" smtClean="0">
                <a:solidFill>
                  <a:srgbClr val="006600"/>
                </a:solidFill>
                <a:latin typeface="Georgia" pitchFamily="18" charset="0"/>
              </a:rPr>
              <a:t>Realizar una presentación personal, teniendo en cuenta que lo que va a decir, </a:t>
            </a:r>
            <a:r>
              <a:rPr lang="es-CO" sz="3000" b="1" u="sng" dirty="0" smtClean="0">
                <a:solidFill>
                  <a:srgbClr val="006600"/>
                </a:solidFill>
                <a:latin typeface="Georgia" pitchFamily="18" charset="0"/>
              </a:rPr>
              <a:t>es lo que quiere que quede en la mente de quienes le escuchan.</a:t>
            </a:r>
          </a:p>
          <a:p>
            <a:pPr algn="ctr">
              <a:lnSpc>
                <a:spcPct val="135000"/>
              </a:lnSpc>
            </a:pPr>
            <a:r>
              <a:rPr lang="es-CO" sz="3000" b="1" dirty="0" smtClean="0">
                <a:solidFill>
                  <a:srgbClr val="006600"/>
                </a:solidFill>
                <a:latin typeface="Georgia" pitchFamily="18" charset="0"/>
              </a:rPr>
              <a:t>Incluya, por favor:</a:t>
            </a:r>
          </a:p>
          <a:p>
            <a:pPr marL="723900" indent="-368300" algn="just">
              <a:lnSpc>
                <a:spcPct val="135000"/>
              </a:lnSpc>
              <a:buFont typeface="Wingdings" pitchFamily="2" charset="2"/>
              <a:buChar char="Ø"/>
            </a:pPr>
            <a:r>
              <a:rPr lang="es-CO" sz="3000" b="1" dirty="0" smtClean="0">
                <a:solidFill>
                  <a:srgbClr val="FF0000"/>
                </a:solidFill>
                <a:latin typeface="Georgia" pitchFamily="18" charset="0"/>
              </a:rPr>
              <a:t>Algo que le molesta cuando usted  habla en público</a:t>
            </a:r>
          </a:p>
          <a:p>
            <a:pPr marL="622300" indent="-266700" algn="just">
              <a:lnSpc>
                <a:spcPct val="135000"/>
              </a:lnSpc>
              <a:buFont typeface="Wingdings" pitchFamily="2" charset="2"/>
              <a:buChar char="Ø"/>
            </a:pPr>
            <a:r>
              <a:rPr lang="es-CO" sz="3000" b="1" dirty="0">
                <a:solidFill>
                  <a:srgbClr val="FF0000"/>
                </a:solidFill>
                <a:latin typeface="Georgia" pitchFamily="18" charset="0"/>
              </a:rPr>
              <a:t> A</a:t>
            </a:r>
            <a:r>
              <a:rPr lang="es-CO" sz="3000" b="1" dirty="0" smtClean="0">
                <a:solidFill>
                  <a:srgbClr val="FF0000"/>
                </a:solidFill>
                <a:latin typeface="Georgia" pitchFamily="18" charset="0"/>
              </a:rPr>
              <a:t>lgo que le gustaría que sucediera.</a:t>
            </a:r>
            <a:endParaRPr lang="es-CO" sz="3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92349" y="260648"/>
            <a:ext cx="6696075" cy="10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CO"/>
            </a:defPPr>
            <a:lvl1pPr algn="ctr">
              <a:lnSpc>
                <a:spcPts val="4000"/>
              </a:lnSpc>
              <a:defRPr sz="2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es-ES" dirty="0"/>
              <a:t>¿Qué nos preocupa de hablar en público?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2180505" y="1700808"/>
            <a:ext cx="5719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 dirty="0">
                <a:solidFill>
                  <a:srgbClr val="0000FF"/>
                </a:solidFill>
                <a:latin typeface="Georgia" pitchFamily="18" charset="0"/>
              </a:rPr>
              <a:t>¿Cuáles consideramos: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584325" y="2701925"/>
            <a:ext cx="6284913" cy="33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  <a:buFontTx/>
              <a:buChar char="•"/>
            </a:pPr>
            <a:r>
              <a:rPr lang="es-ES" b="1" dirty="0">
                <a:solidFill>
                  <a:srgbClr val="0000FF"/>
                </a:solidFill>
                <a:latin typeface="Georgia" pitchFamily="18" charset="0"/>
              </a:rPr>
              <a:t>Nuestras debilidades</a:t>
            </a:r>
          </a:p>
          <a:p>
            <a:pPr marL="355600" indent="-355600">
              <a:lnSpc>
                <a:spcPct val="150000"/>
              </a:lnSpc>
              <a:buFontTx/>
              <a:buChar char="•"/>
            </a:pPr>
            <a:r>
              <a:rPr lang="es-ES" b="1" dirty="0">
                <a:solidFill>
                  <a:srgbClr val="0000FF"/>
                </a:solidFill>
                <a:latin typeface="Georgia" pitchFamily="18" charset="0"/>
              </a:rPr>
              <a:t>Nuestras fortalezas </a:t>
            </a:r>
          </a:p>
          <a:p>
            <a:pPr marL="355600" indent="-355600" algn="ctr">
              <a:lnSpc>
                <a:spcPct val="150000"/>
              </a:lnSpc>
            </a:pPr>
            <a:endParaRPr lang="es-ES" sz="1100" b="1" dirty="0">
              <a:solidFill>
                <a:srgbClr val="0000FF"/>
              </a:solidFill>
              <a:latin typeface="Georgia" pitchFamily="18" charset="0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</a:pPr>
            <a:r>
              <a:rPr lang="es-ES" b="1" dirty="0">
                <a:solidFill>
                  <a:srgbClr val="0000FF"/>
                </a:solidFill>
                <a:latin typeface="Georgia" pitchFamily="18" charset="0"/>
              </a:rPr>
              <a:t>Nuestras amenazas</a:t>
            </a:r>
          </a:p>
          <a:p>
            <a:pPr marL="355600" indent="-355600">
              <a:lnSpc>
                <a:spcPct val="150000"/>
              </a:lnSpc>
              <a:buFontTx/>
              <a:buChar char="•"/>
            </a:pPr>
            <a:r>
              <a:rPr lang="es-ES" b="1" dirty="0">
                <a:solidFill>
                  <a:srgbClr val="0000FF"/>
                </a:solidFill>
                <a:latin typeface="Georgia" pitchFamily="18" charset="0"/>
              </a:rPr>
              <a:t>Nuestras oportunidades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836712"/>
            <a:ext cx="5835175" cy="451655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Competencias </a:t>
            </a:r>
          </a:p>
          <a:p>
            <a:pPr algn="ctr"/>
            <a:r>
              <a:rPr lang="es-ES_tradnl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Básicas </a:t>
            </a:r>
          </a:p>
          <a:p>
            <a:pPr algn="ctr"/>
            <a:r>
              <a:rPr lang="es-ES_tradnl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de </a:t>
            </a:r>
            <a:r>
              <a:rPr lang="es-ES_tradnl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la </a:t>
            </a:r>
          </a:p>
          <a:p>
            <a:pPr algn="ctr"/>
            <a:r>
              <a:rPr lang="es-ES_tradnl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5B3D7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Comunicación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ler de comunicación 1 - 2013 Version H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undición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Taller de comunicación 1 - 2013 Version H</Template>
  <TotalTime>782</TotalTime>
  <Words>969</Words>
  <Application>Microsoft Office PowerPoint</Application>
  <PresentationFormat>Carta (216 x 279 mm)</PresentationFormat>
  <Paragraphs>208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51" baseType="lpstr">
      <vt:lpstr>Arial Black</vt:lpstr>
      <vt:lpstr>Bahamas</vt:lpstr>
      <vt:lpstr>Book Antiqua</vt:lpstr>
      <vt:lpstr>BravoEngraved</vt:lpstr>
      <vt:lpstr>Century Schoolbook</vt:lpstr>
      <vt:lpstr>Georgia</vt:lpstr>
      <vt:lpstr>Script MT Bold</vt:lpstr>
      <vt:lpstr>Tahoma</vt:lpstr>
      <vt:lpstr>Times New Roman</vt:lpstr>
      <vt:lpstr>Verdana</vt:lpstr>
      <vt:lpstr>Wingdings</vt:lpstr>
      <vt:lpstr>Wingdings 2</vt:lpstr>
      <vt:lpstr>Wingdings 3</vt:lpstr>
      <vt:lpstr>Taller de comunicación 1 - 2013 Version 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MAFE</dc:creator>
  <cp:lastModifiedBy>Jessica Paola Upegui Maussa</cp:lastModifiedBy>
  <cp:revision>30</cp:revision>
  <dcterms:created xsi:type="dcterms:W3CDTF">2013-04-17T21:03:27Z</dcterms:created>
  <dcterms:modified xsi:type="dcterms:W3CDTF">2015-06-25T12:59:02Z</dcterms:modified>
</cp:coreProperties>
</file>