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93" r:id="rId3"/>
    <p:sldId id="306" r:id="rId4"/>
    <p:sldId id="264" r:id="rId5"/>
    <p:sldId id="292" r:id="rId6"/>
    <p:sldId id="308" r:id="rId7"/>
    <p:sldId id="309" r:id="rId8"/>
    <p:sldId id="310" r:id="rId9"/>
    <p:sldId id="291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5863-4C56-4AC1-86E9-29DCE4D096BE}" type="datetimeFigureOut">
              <a:rPr lang="es-ES" smtClean="0"/>
              <a:t>18/06/2015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6BE-35E7-4479-B5C0-C22411DA4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0084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5863-4C56-4AC1-86E9-29DCE4D096BE}" type="datetimeFigureOut">
              <a:rPr lang="es-ES" smtClean="0"/>
              <a:t>18/06/2015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6BE-35E7-4479-B5C0-C22411DA4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218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5863-4C56-4AC1-86E9-29DCE4D096BE}" type="datetimeFigureOut">
              <a:rPr lang="es-ES" smtClean="0"/>
              <a:t>18/06/2015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6BE-35E7-4479-B5C0-C22411DA4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7890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5863-4C56-4AC1-86E9-29DCE4D096BE}" type="datetimeFigureOut">
              <a:rPr lang="es-ES" smtClean="0"/>
              <a:t>18/06/2015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6BE-35E7-4479-B5C0-C22411DA4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6709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5863-4C56-4AC1-86E9-29DCE4D096BE}" type="datetimeFigureOut">
              <a:rPr lang="es-ES" smtClean="0"/>
              <a:t>18/06/2015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6BE-35E7-4479-B5C0-C22411DA4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016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5863-4C56-4AC1-86E9-29DCE4D096BE}" type="datetimeFigureOut">
              <a:rPr lang="es-ES" smtClean="0"/>
              <a:t>18/06/2015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6BE-35E7-4479-B5C0-C22411DA4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6253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5863-4C56-4AC1-86E9-29DCE4D096BE}" type="datetimeFigureOut">
              <a:rPr lang="es-ES" smtClean="0"/>
              <a:t>18/06/2015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6BE-35E7-4479-B5C0-C22411DA4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917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5863-4C56-4AC1-86E9-29DCE4D096BE}" type="datetimeFigureOut">
              <a:rPr lang="es-ES" smtClean="0"/>
              <a:t>18/06/2015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6BE-35E7-4479-B5C0-C22411DA4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020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5863-4C56-4AC1-86E9-29DCE4D096BE}" type="datetimeFigureOut">
              <a:rPr lang="es-ES" smtClean="0"/>
              <a:t>18/06/2015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6BE-35E7-4479-B5C0-C22411DA4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368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5863-4C56-4AC1-86E9-29DCE4D096BE}" type="datetimeFigureOut">
              <a:rPr lang="es-ES" smtClean="0"/>
              <a:t>18/06/2015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6BE-35E7-4479-B5C0-C22411DA4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0204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5863-4C56-4AC1-86E9-29DCE4D096BE}" type="datetimeFigureOut">
              <a:rPr lang="es-ES" smtClean="0"/>
              <a:t>18/06/2015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6BE-35E7-4479-B5C0-C22411DA4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4774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C5863-4C56-4AC1-86E9-29DCE4D096BE}" type="datetimeFigureOut">
              <a:rPr lang="es-ES" smtClean="0"/>
              <a:t>18/06/2015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746BE-35E7-4479-B5C0-C22411DA4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7414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-13444"/>
            <a:ext cx="9144000" cy="68714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26" name="Picture 2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-13444"/>
            <a:ext cx="5328592" cy="6838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647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624"/>
            <a:ext cx="8229600" cy="1143000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>
              <a:defRPr/>
            </a:pPr>
            <a:r>
              <a:rPr lang="es-CO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Definición de Negociación </a:t>
            </a:r>
            <a:endParaRPr lang="es-ES" sz="4800" dirty="0">
              <a:solidFill>
                <a:srgbClr val="FFC000"/>
              </a:solidFill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539553" y="1844824"/>
            <a:ext cx="7929958" cy="2508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14350" indent="-5143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algn="just"/>
            <a:r>
              <a:rPr lang="es-CO" sz="3200" dirty="0" smtClean="0">
                <a:latin typeface="+mn-lt"/>
              </a:rPr>
              <a:t>Interacción de varias partes que busca satisfacer sus necesidades. Es </a:t>
            </a:r>
            <a:r>
              <a:rPr lang="es-CO" sz="3200" dirty="0">
                <a:latin typeface="+mn-lt"/>
              </a:rPr>
              <a:t>la habilidad de comunicación y </a:t>
            </a:r>
            <a:r>
              <a:rPr lang="es-CO" sz="3200" dirty="0" smtClean="0">
                <a:latin typeface="+mn-lt"/>
              </a:rPr>
              <a:t> de realizar </a:t>
            </a:r>
            <a:r>
              <a:rPr lang="es-CO" sz="3200" dirty="0">
                <a:latin typeface="+mn-lt"/>
              </a:rPr>
              <a:t>transacciones para llegar a resultados </a:t>
            </a:r>
            <a:r>
              <a:rPr lang="es-CO" sz="3200" dirty="0" smtClean="0">
                <a:latin typeface="+mn-lt"/>
              </a:rPr>
              <a:t>satisfactorios.</a:t>
            </a:r>
            <a:endParaRPr lang="es-CO" sz="3200" dirty="0">
              <a:latin typeface="+mn-lt"/>
            </a:endParaRPr>
          </a:p>
          <a:p>
            <a:pPr marL="0" indent="0" algn="ctr" eaLnBrk="1" hangingPunct="1"/>
            <a:endParaRPr lang="es-ES_tradnl" altLang="es-CO" sz="29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6727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624"/>
            <a:ext cx="8229600" cy="1143000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normAutofit fontScale="90000"/>
          </a:bodyPr>
          <a:lstStyle/>
          <a:p>
            <a:pPr>
              <a:defRPr/>
            </a:pPr>
            <a:r>
              <a:rPr lang="es-ES" altLang="es-CO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altLang="es-CO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O" sz="5300" b="1" dirty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Modelos de </a:t>
            </a:r>
            <a:r>
              <a:rPr lang="es-CO" sz="53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Negociación</a:t>
            </a:r>
            <a:r>
              <a:rPr lang="es-ES" altLang="es-CO" sz="5300" b="1" dirty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s-ES" altLang="es-CO" sz="5300" b="1" dirty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s-ES" sz="5300" b="1" dirty="0">
              <a:solidFill>
                <a:srgbClr val="FFC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11560" y="1484784"/>
            <a:ext cx="853244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CO" sz="3200" dirty="0">
                <a:latin typeface="+mn-lt"/>
              </a:rPr>
              <a:t>Competitivo: Ganar a toda costa</a:t>
            </a:r>
          </a:p>
          <a:p>
            <a:r>
              <a:rPr lang="es-CO" sz="3200" dirty="0">
                <a:latin typeface="+mn-lt"/>
              </a:rPr>
              <a:t>                     </a:t>
            </a:r>
            <a:r>
              <a:rPr lang="es-CO" sz="3200" dirty="0" smtClean="0">
                <a:latin typeface="+mn-lt"/>
              </a:rPr>
              <a:t>   Expuesto </a:t>
            </a:r>
            <a:r>
              <a:rPr lang="es-CO" sz="3200" dirty="0">
                <a:latin typeface="+mn-lt"/>
              </a:rPr>
              <a:t>a ganar y a perder</a:t>
            </a:r>
          </a:p>
          <a:p>
            <a:r>
              <a:rPr lang="es-CO" sz="3200" dirty="0">
                <a:latin typeface="+mn-lt"/>
              </a:rPr>
              <a:t> </a:t>
            </a:r>
          </a:p>
          <a:p>
            <a:r>
              <a:rPr lang="es-CO" sz="3200" dirty="0">
                <a:latin typeface="+mn-lt"/>
              </a:rPr>
              <a:t>Cooperativo: Negociación para satisfacción mutua</a:t>
            </a:r>
          </a:p>
          <a:p>
            <a:r>
              <a:rPr lang="es-CO" sz="3200" dirty="0">
                <a:latin typeface="+mn-lt"/>
              </a:rPr>
              <a:t>                      </a:t>
            </a:r>
            <a:r>
              <a:rPr lang="es-CO" sz="3200" dirty="0" smtClean="0">
                <a:latin typeface="+mn-lt"/>
              </a:rPr>
              <a:t>  Gana </a:t>
            </a:r>
            <a:r>
              <a:rPr lang="es-CO" sz="3200" dirty="0">
                <a:latin typeface="+mn-lt"/>
              </a:rPr>
              <a:t>– Gana </a:t>
            </a:r>
          </a:p>
        </p:txBody>
      </p:sp>
    </p:spTree>
    <p:extLst>
      <p:ext uri="{BB962C8B-B14F-4D97-AF65-F5344CB8AC3E}">
        <p14:creationId xmlns:p14="http://schemas.microsoft.com/office/powerpoint/2010/main" val="1680554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86816" y="53752"/>
            <a:ext cx="9021688" cy="1143000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s-ES" altLang="es-CO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altLang="es-CO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O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Elementos de la Negociación</a:t>
            </a:r>
            <a:r>
              <a:rPr lang="es-ES" altLang="es-CO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s-ES" altLang="es-CO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s-ES" sz="4800" b="1" dirty="0">
              <a:solidFill>
                <a:srgbClr val="FFC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Line 42"/>
          <p:cNvSpPr>
            <a:spLocks noChangeShapeType="1"/>
          </p:cNvSpPr>
          <p:nvPr/>
        </p:nvSpPr>
        <p:spPr bwMode="auto">
          <a:xfrm>
            <a:off x="3439394" y="4150598"/>
            <a:ext cx="7635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02" tIns="45703" rIns="91402" bIns="45703" anchor="ctr"/>
          <a:lstStyle/>
          <a:p>
            <a:endParaRPr lang="es-CO"/>
          </a:p>
        </p:txBody>
      </p:sp>
      <p:sp>
        <p:nvSpPr>
          <p:cNvPr id="4" name="Line 43"/>
          <p:cNvSpPr>
            <a:spLocks noChangeShapeType="1"/>
          </p:cNvSpPr>
          <p:nvPr/>
        </p:nvSpPr>
        <p:spPr bwMode="auto">
          <a:xfrm flipH="1">
            <a:off x="5338044" y="2690098"/>
            <a:ext cx="696912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02" tIns="45703" rIns="91402" bIns="45703" anchor="ctr"/>
          <a:lstStyle/>
          <a:p>
            <a:endParaRPr lang="es-CO"/>
          </a:p>
        </p:txBody>
      </p:sp>
      <p:sp>
        <p:nvSpPr>
          <p:cNvPr id="5" name="AutoShape 44"/>
          <p:cNvSpPr>
            <a:spLocks noChangeArrowheads="1"/>
          </p:cNvSpPr>
          <p:nvPr/>
        </p:nvSpPr>
        <p:spPr bwMode="auto">
          <a:xfrm>
            <a:off x="1483088" y="5161892"/>
            <a:ext cx="1782691" cy="77605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02" tIns="45703" rIns="91402" bIns="45703" anchor="ctr"/>
          <a:lstStyle/>
          <a:p>
            <a:pPr eaLnBrk="1" hangingPunct="1">
              <a:defRPr/>
            </a:pPr>
            <a:endParaRPr lang="es-ES" sz="2000" dirty="0">
              <a:solidFill>
                <a:srgbClr val="FFFFFF"/>
              </a:solidFill>
            </a:endParaRPr>
          </a:p>
        </p:txBody>
      </p:sp>
      <p:sp>
        <p:nvSpPr>
          <p:cNvPr id="6" name="AutoShape 45"/>
          <p:cNvSpPr>
            <a:spLocks noChangeArrowheads="1"/>
          </p:cNvSpPr>
          <p:nvPr/>
        </p:nvSpPr>
        <p:spPr bwMode="auto">
          <a:xfrm>
            <a:off x="1483088" y="3730552"/>
            <a:ext cx="1782691" cy="77452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02" tIns="45703" rIns="91402" bIns="45703" anchor="ctr"/>
          <a:lstStyle/>
          <a:p>
            <a:pPr eaLnBrk="1" hangingPunct="1">
              <a:defRPr/>
            </a:pPr>
            <a:endParaRPr lang="es-ES" sz="2000" dirty="0">
              <a:solidFill>
                <a:srgbClr val="FFFFFF"/>
              </a:solidFill>
            </a:endParaRPr>
          </a:p>
        </p:txBody>
      </p:sp>
      <p:sp>
        <p:nvSpPr>
          <p:cNvPr id="7" name="AutoShape 46"/>
          <p:cNvSpPr>
            <a:spLocks noChangeArrowheads="1"/>
          </p:cNvSpPr>
          <p:nvPr/>
        </p:nvSpPr>
        <p:spPr bwMode="auto">
          <a:xfrm>
            <a:off x="1483088" y="2291930"/>
            <a:ext cx="1782691" cy="77605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02" tIns="45703" rIns="91402" bIns="45703" anchor="ctr"/>
          <a:lstStyle/>
          <a:p>
            <a:pPr eaLnBrk="1" hangingPunct="1">
              <a:defRPr/>
            </a:pPr>
            <a:endParaRPr lang="es-ES" sz="2000" dirty="0">
              <a:solidFill>
                <a:srgbClr val="FFFFFF"/>
              </a:solidFill>
            </a:endParaRPr>
          </a:p>
        </p:txBody>
      </p:sp>
      <p:sp>
        <p:nvSpPr>
          <p:cNvPr id="8" name="AutoShape 47"/>
          <p:cNvSpPr>
            <a:spLocks noChangeArrowheads="1"/>
          </p:cNvSpPr>
          <p:nvPr/>
        </p:nvSpPr>
        <p:spPr bwMode="auto">
          <a:xfrm>
            <a:off x="6151332" y="5182978"/>
            <a:ext cx="1782691" cy="77605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02" tIns="45703" rIns="91402" bIns="45703" anchor="ctr"/>
          <a:lstStyle/>
          <a:p>
            <a:pPr eaLnBrk="1" hangingPunct="1">
              <a:defRPr/>
            </a:pPr>
            <a:endParaRPr lang="es-ES" sz="2000" dirty="0">
              <a:solidFill>
                <a:srgbClr val="FFFFFF"/>
              </a:solidFill>
            </a:endParaRPr>
          </a:p>
        </p:txBody>
      </p:sp>
      <p:sp>
        <p:nvSpPr>
          <p:cNvPr id="9" name="AutoShape 48"/>
          <p:cNvSpPr>
            <a:spLocks noChangeArrowheads="1"/>
          </p:cNvSpPr>
          <p:nvPr/>
        </p:nvSpPr>
        <p:spPr bwMode="auto">
          <a:xfrm>
            <a:off x="6151332" y="3804170"/>
            <a:ext cx="1782691" cy="77452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02" tIns="45703" rIns="91402" bIns="45703" anchor="ctr"/>
          <a:lstStyle/>
          <a:p>
            <a:pPr eaLnBrk="1" hangingPunct="1">
              <a:defRPr/>
            </a:pPr>
            <a:endParaRPr lang="es-ES" sz="2000" dirty="0">
              <a:solidFill>
                <a:srgbClr val="FFFFFF"/>
              </a:solidFill>
            </a:endParaRPr>
          </a:p>
        </p:txBody>
      </p:sp>
      <p:sp>
        <p:nvSpPr>
          <p:cNvPr id="10" name="AutoShape 49"/>
          <p:cNvSpPr>
            <a:spLocks noChangeArrowheads="1"/>
          </p:cNvSpPr>
          <p:nvPr/>
        </p:nvSpPr>
        <p:spPr bwMode="auto">
          <a:xfrm>
            <a:off x="6151332" y="2365547"/>
            <a:ext cx="1782691" cy="77759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02" tIns="45703" rIns="91402" bIns="45703" anchor="ctr"/>
          <a:lstStyle/>
          <a:p>
            <a:pPr eaLnBrk="1" hangingPunct="1">
              <a:defRPr/>
            </a:pPr>
            <a:endParaRPr lang="es-ES" sz="2000" dirty="0">
              <a:solidFill>
                <a:srgbClr val="FFFFFF"/>
              </a:solidFill>
            </a:endParaRPr>
          </a:p>
        </p:txBody>
      </p:sp>
      <p:sp>
        <p:nvSpPr>
          <p:cNvPr id="11" name="Rectangle 51"/>
          <p:cNvSpPr>
            <a:spLocks noChangeArrowheads="1"/>
          </p:cNvSpPr>
          <p:nvPr/>
        </p:nvSpPr>
        <p:spPr bwMode="auto">
          <a:xfrm>
            <a:off x="1475656" y="2569448"/>
            <a:ext cx="179705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80" tIns="44836" rIns="91280" bIns="44836">
            <a:spAutoFit/>
          </a:bodyPr>
          <a:lstStyle>
            <a:lvl1pPr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_tradnl" altLang="es-CO" sz="1600" b="1">
                <a:solidFill>
                  <a:srgbClr val="FFFFFF"/>
                </a:solidFill>
              </a:rPr>
              <a:t>EL CONTENIDO</a:t>
            </a:r>
          </a:p>
        </p:txBody>
      </p:sp>
      <p:sp>
        <p:nvSpPr>
          <p:cNvPr id="12" name="Rectangle 52"/>
          <p:cNvSpPr>
            <a:spLocks noChangeArrowheads="1"/>
          </p:cNvSpPr>
          <p:nvPr/>
        </p:nvSpPr>
        <p:spPr bwMode="auto">
          <a:xfrm>
            <a:off x="1475656" y="4014073"/>
            <a:ext cx="179705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80" tIns="44836" rIns="91280" bIns="44836">
            <a:spAutoFit/>
          </a:bodyPr>
          <a:lstStyle>
            <a:lvl1pPr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_tradnl" altLang="es-CO" sz="1600" b="1">
                <a:solidFill>
                  <a:srgbClr val="FFFFFF"/>
                </a:solidFill>
              </a:rPr>
              <a:t>EL OBJETIVO</a:t>
            </a:r>
          </a:p>
        </p:txBody>
      </p:sp>
      <p:sp>
        <p:nvSpPr>
          <p:cNvPr id="13" name="Rectangle 53"/>
          <p:cNvSpPr>
            <a:spLocks noChangeArrowheads="1"/>
          </p:cNvSpPr>
          <p:nvPr/>
        </p:nvSpPr>
        <p:spPr bwMode="auto">
          <a:xfrm>
            <a:off x="1475656" y="5317411"/>
            <a:ext cx="1797050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80" tIns="44836" rIns="91280" bIns="44836">
            <a:spAutoFit/>
          </a:bodyPr>
          <a:lstStyle>
            <a:lvl1pPr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_tradnl" altLang="es-CO" sz="1600" b="1">
                <a:solidFill>
                  <a:srgbClr val="FFFFFF"/>
                </a:solidFill>
              </a:rPr>
              <a:t>LOS INTERESES</a:t>
            </a:r>
          </a:p>
        </p:txBody>
      </p:sp>
      <p:sp>
        <p:nvSpPr>
          <p:cNvPr id="14" name="Rectangle 54"/>
          <p:cNvSpPr>
            <a:spLocks noChangeArrowheads="1"/>
          </p:cNvSpPr>
          <p:nvPr/>
        </p:nvSpPr>
        <p:spPr bwMode="auto">
          <a:xfrm>
            <a:off x="6142906" y="5476161"/>
            <a:ext cx="180022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80" tIns="44836" rIns="91280" bIns="44836">
            <a:spAutoFit/>
          </a:bodyPr>
          <a:lstStyle>
            <a:lvl1pPr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_tradnl" altLang="es-CO" sz="1600" b="1">
                <a:solidFill>
                  <a:srgbClr val="FFFFFF"/>
                </a:solidFill>
              </a:rPr>
              <a:t>LAS ACTITUDES</a:t>
            </a:r>
          </a:p>
        </p:txBody>
      </p:sp>
      <p:sp>
        <p:nvSpPr>
          <p:cNvPr id="15" name="Rectangle 55"/>
          <p:cNvSpPr>
            <a:spLocks noChangeArrowheads="1"/>
          </p:cNvSpPr>
          <p:nvPr/>
        </p:nvSpPr>
        <p:spPr bwMode="auto">
          <a:xfrm>
            <a:off x="6142906" y="4088686"/>
            <a:ext cx="1800225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80" tIns="44836" rIns="91280" bIns="44836">
            <a:spAutoFit/>
          </a:bodyPr>
          <a:lstStyle>
            <a:lvl1pPr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_tradnl" altLang="es-CO" sz="1600" b="1">
                <a:solidFill>
                  <a:srgbClr val="FFFFFF"/>
                </a:solidFill>
              </a:rPr>
              <a:t>LOS CRITERIOS</a:t>
            </a:r>
          </a:p>
        </p:txBody>
      </p:sp>
      <p:sp>
        <p:nvSpPr>
          <p:cNvPr id="16" name="Rectangle 56"/>
          <p:cNvSpPr>
            <a:spLocks noChangeArrowheads="1"/>
          </p:cNvSpPr>
          <p:nvPr/>
        </p:nvSpPr>
        <p:spPr bwMode="auto">
          <a:xfrm>
            <a:off x="6142906" y="2642473"/>
            <a:ext cx="1800225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80" tIns="44836" rIns="91280" bIns="44836">
            <a:spAutoFit/>
          </a:bodyPr>
          <a:lstStyle>
            <a:lvl1pPr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_tradnl" altLang="es-CO" sz="1600" b="1">
                <a:solidFill>
                  <a:srgbClr val="FFFFFF"/>
                </a:solidFill>
              </a:rPr>
              <a:t>EL PROCESO</a:t>
            </a:r>
          </a:p>
        </p:txBody>
      </p:sp>
      <p:sp>
        <p:nvSpPr>
          <p:cNvPr id="17" name="Line 57"/>
          <p:cNvSpPr>
            <a:spLocks noChangeShapeType="1"/>
          </p:cNvSpPr>
          <p:nvPr/>
        </p:nvSpPr>
        <p:spPr bwMode="auto">
          <a:xfrm>
            <a:off x="3439394" y="2690098"/>
            <a:ext cx="833437" cy="9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02" tIns="45703" rIns="91402" bIns="45703" anchor="ctr"/>
          <a:lstStyle/>
          <a:p>
            <a:endParaRPr lang="es-CO"/>
          </a:p>
        </p:txBody>
      </p:sp>
      <p:sp>
        <p:nvSpPr>
          <p:cNvPr id="18" name="Line 58"/>
          <p:cNvSpPr>
            <a:spLocks noChangeShapeType="1"/>
          </p:cNvSpPr>
          <p:nvPr/>
        </p:nvSpPr>
        <p:spPr bwMode="auto">
          <a:xfrm flipV="1">
            <a:off x="3310806" y="4498261"/>
            <a:ext cx="855663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02" tIns="45703" rIns="91402" bIns="45703" anchor="ctr"/>
          <a:lstStyle/>
          <a:p>
            <a:endParaRPr lang="es-CO"/>
          </a:p>
        </p:txBody>
      </p:sp>
      <p:sp>
        <p:nvSpPr>
          <p:cNvPr id="19" name="Line 59"/>
          <p:cNvSpPr>
            <a:spLocks noChangeShapeType="1"/>
          </p:cNvSpPr>
          <p:nvPr/>
        </p:nvSpPr>
        <p:spPr bwMode="auto">
          <a:xfrm>
            <a:off x="5145956" y="4150598"/>
            <a:ext cx="7905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02" tIns="45703" rIns="91402" bIns="45703" anchor="ctr"/>
          <a:lstStyle/>
          <a:p>
            <a:endParaRPr lang="es-CO"/>
          </a:p>
        </p:txBody>
      </p:sp>
      <p:sp>
        <p:nvSpPr>
          <p:cNvPr id="20" name="Line 60"/>
          <p:cNvSpPr>
            <a:spLocks noChangeShapeType="1"/>
          </p:cNvSpPr>
          <p:nvPr/>
        </p:nvSpPr>
        <p:spPr bwMode="auto">
          <a:xfrm flipH="1" flipV="1">
            <a:off x="5252319" y="4498261"/>
            <a:ext cx="782637" cy="614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02" tIns="45703" rIns="91402" bIns="45703" anchor="ctr"/>
          <a:lstStyle/>
          <a:p>
            <a:endParaRPr lang="es-CO"/>
          </a:p>
        </p:txBody>
      </p:sp>
      <p:sp>
        <p:nvSpPr>
          <p:cNvPr id="21" name="AutoShape 61"/>
          <p:cNvSpPr>
            <a:spLocks noChangeArrowheads="1"/>
          </p:cNvSpPr>
          <p:nvPr/>
        </p:nvSpPr>
        <p:spPr bwMode="auto">
          <a:xfrm>
            <a:off x="3881633" y="5182981"/>
            <a:ext cx="1782691" cy="105433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02" tIns="45703" rIns="91402" bIns="45703" anchor="ctr"/>
          <a:lstStyle/>
          <a:p>
            <a:pPr eaLnBrk="1" hangingPunct="1">
              <a:defRPr/>
            </a:pPr>
            <a:endParaRPr lang="es-ES" sz="2400" dirty="0">
              <a:solidFill>
                <a:srgbClr val="FFFFFF"/>
              </a:solidFill>
            </a:endParaRPr>
          </a:p>
        </p:txBody>
      </p:sp>
      <p:sp>
        <p:nvSpPr>
          <p:cNvPr id="22" name="Rectangle 62"/>
          <p:cNvSpPr>
            <a:spLocks noChangeArrowheads="1"/>
          </p:cNvSpPr>
          <p:nvPr/>
        </p:nvSpPr>
        <p:spPr bwMode="auto">
          <a:xfrm>
            <a:off x="3917231" y="5476161"/>
            <a:ext cx="1800225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80" tIns="44836" rIns="91280" bIns="44836">
            <a:spAutoFit/>
          </a:bodyPr>
          <a:lstStyle>
            <a:lvl1pPr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_tradnl" altLang="es-CO" sz="1600" b="1">
                <a:solidFill>
                  <a:srgbClr val="FFFFFF"/>
                </a:solidFill>
              </a:rPr>
              <a:t>LAS POSICIONES</a:t>
            </a:r>
          </a:p>
        </p:txBody>
      </p:sp>
      <p:sp>
        <p:nvSpPr>
          <p:cNvPr id="23" name="AutoShape 63"/>
          <p:cNvSpPr>
            <a:spLocks noChangeArrowheads="1"/>
          </p:cNvSpPr>
          <p:nvPr/>
        </p:nvSpPr>
        <p:spPr bwMode="auto">
          <a:xfrm>
            <a:off x="1536135" y="997477"/>
            <a:ext cx="1781296" cy="77605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91402" tIns="45703" rIns="91402" bIns="45703" anchor="ctr"/>
          <a:lstStyle/>
          <a:p>
            <a:pPr eaLnBrk="1" hangingPunct="1">
              <a:defRPr/>
            </a:pPr>
            <a:endParaRPr lang="es-ES" sz="2000" dirty="0">
              <a:solidFill>
                <a:srgbClr val="FFFFFF"/>
              </a:solidFill>
            </a:endParaRPr>
          </a:p>
        </p:txBody>
      </p:sp>
      <p:sp>
        <p:nvSpPr>
          <p:cNvPr id="24" name="AutoShape 64"/>
          <p:cNvSpPr>
            <a:spLocks noChangeArrowheads="1"/>
          </p:cNvSpPr>
          <p:nvPr/>
        </p:nvSpPr>
        <p:spPr bwMode="auto">
          <a:xfrm>
            <a:off x="6204381" y="997477"/>
            <a:ext cx="1784087" cy="77605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02" tIns="45703" rIns="91402" bIns="45703" anchor="ctr"/>
          <a:lstStyle/>
          <a:p>
            <a:pPr eaLnBrk="1" hangingPunct="1">
              <a:defRPr/>
            </a:pPr>
            <a:endParaRPr lang="es-ES" sz="2000" dirty="0">
              <a:solidFill>
                <a:srgbClr val="FFFFFF"/>
              </a:solidFill>
            </a:endParaRPr>
          </a:p>
        </p:txBody>
      </p:sp>
      <p:sp>
        <p:nvSpPr>
          <p:cNvPr id="25" name="Rectangle 65"/>
          <p:cNvSpPr>
            <a:spLocks noChangeArrowheads="1"/>
          </p:cNvSpPr>
          <p:nvPr/>
        </p:nvSpPr>
        <p:spPr bwMode="auto">
          <a:xfrm>
            <a:off x="1537569" y="1088311"/>
            <a:ext cx="180022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80" tIns="44836" rIns="91280" bIns="44836">
            <a:spAutoFit/>
          </a:bodyPr>
          <a:lstStyle>
            <a:lvl1pPr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_tradnl" altLang="es-CO" sz="1600" b="1">
                <a:solidFill>
                  <a:srgbClr val="FFFFFF"/>
                </a:solidFill>
              </a:rPr>
              <a:t>LA INFORMACIÓN</a:t>
            </a:r>
          </a:p>
        </p:txBody>
      </p:sp>
      <p:sp>
        <p:nvSpPr>
          <p:cNvPr id="26" name="Rectangle 66"/>
          <p:cNvSpPr>
            <a:spLocks noChangeArrowheads="1"/>
          </p:cNvSpPr>
          <p:nvPr/>
        </p:nvSpPr>
        <p:spPr bwMode="auto">
          <a:xfrm>
            <a:off x="6196881" y="1291511"/>
            <a:ext cx="180181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80" tIns="44836" rIns="91280" bIns="44836">
            <a:spAutoFit/>
          </a:bodyPr>
          <a:lstStyle>
            <a:lvl1pPr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_tradnl" altLang="es-CO" sz="1600" b="1">
                <a:solidFill>
                  <a:srgbClr val="FFFFFF"/>
                </a:solidFill>
              </a:rPr>
              <a:t>EL TIEMPO</a:t>
            </a:r>
          </a:p>
        </p:txBody>
      </p:sp>
      <p:sp>
        <p:nvSpPr>
          <p:cNvPr id="27" name="AutoShape 67"/>
          <p:cNvSpPr>
            <a:spLocks noChangeArrowheads="1"/>
          </p:cNvSpPr>
          <p:nvPr/>
        </p:nvSpPr>
        <p:spPr bwMode="auto">
          <a:xfrm>
            <a:off x="3934681" y="997477"/>
            <a:ext cx="1784087" cy="77605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02" tIns="45703" rIns="91402" bIns="45703" anchor="ctr"/>
          <a:lstStyle/>
          <a:p>
            <a:pPr eaLnBrk="1" hangingPunct="1">
              <a:defRPr/>
            </a:pPr>
            <a:endParaRPr lang="es-ES" sz="2000" dirty="0">
              <a:solidFill>
                <a:srgbClr val="FFFFFF"/>
              </a:solidFill>
            </a:endParaRPr>
          </a:p>
        </p:txBody>
      </p:sp>
      <p:sp>
        <p:nvSpPr>
          <p:cNvPr id="28" name="Rectangle 68"/>
          <p:cNvSpPr>
            <a:spLocks noChangeArrowheads="1"/>
          </p:cNvSpPr>
          <p:nvPr/>
        </p:nvSpPr>
        <p:spPr bwMode="auto">
          <a:xfrm>
            <a:off x="3944219" y="1229598"/>
            <a:ext cx="1800225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80" tIns="44836" rIns="91280" bIns="44836">
            <a:spAutoFit/>
          </a:bodyPr>
          <a:lstStyle>
            <a:lvl1pPr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_tradnl" altLang="es-CO" sz="1600" b="1">
                <a:solidFill>
                  <a:srgbClr val="FFFFFF"/>
                </a:solidFill>
              </a:rPr>
              <a:t>EL PODER</a:t>
            </a:r>
          </a:p>
        </p:txBody>
      </p:sp>
      <p:sp>
        <p:nvSpPr>
          <p:cNvPr id="29" name="Line 69"/>
          <p:cNvSpPr>
            <a:spLocks noChangeShapeType="1"/>
          </p:cNvSpPr>
          <p:nvPr/>
        </p:nvSpPr>
        <p:spPr bwMode="auto">
          <a:xfrm>
            <a:off x="3545756" y="1816973"/>
            <a:ext cx="893763" cy="652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02" tIns="45703" rIns="91402" bIns="45703" anchor="ctr"/>
          <a:lstStyle/>
          <a:p>
            <a:endParaRPr lang="es-CO"/>
          </a:p>
        </p:txBody>
      </p:sp>
      <p:sp>
        <p:nvSpPr>
          <p:cNvPr id="30" name="Line 70"/>
          <p:cNvSpPr>
            <a:spLocks noChangeShapeType="1"/>
          </p:cNvSpPr>
          <p:nvPr/>
        </p:nvSpPr>
        <p:spPr bwMode="auto">
          <a:xfrm flipH="1">
            <a:off x="5387256" y="1816973"/>
            <a:ext cx="669925" cy="652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02" tIns="45703" rIns="91402" bIns="45703" anchor="ctr"/>
          <a:lstStyle/>
          <a:p>
            <a:endParaRPr lang="es-CO"/>
          </a:p>
        </p:txBody>
      </p:sp>
      <p:sp>
        <p:nvSpPr>
          <p:cNvPr id="31" name="Line 71"/>
          <p:cNvSpPr>
            <a:spLocks noChangeShapeType="1"/>
          </p:cNvSpPr>
          <p:nvPr/>
        </p:nvSpPr>
        <p:spPr bwMode="auto">
          <a:xfrm>
            <a:off x="4831631" y="1816973"/>
            <a:ext cx="0" cy="652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02" tIns="45703" rIns="91402" bIns="45703" anchor="ctr"/>
          <a:lstStyle/>
          <a:p>
            <a:endParaRPr lang="es-CO"/>
          </a:p>
        </p:txBody>
      </p:sp>
      <p:sp>
        <p:nvSpPr>
          <p:cNvPr id="32" name="Line 72"/>
          <p:cNvSpPr>
            <a:spLocks noChangeShapeType="1"/>
          </p:cNvSpPr>
          <p:nvPr/>
        </p:nvSpPr>
        <p:spPr bwMode="auto">
          <a:xfrm flipH="1" flipV="1">
            <a:off x="4768131" y="4360148"/>
            <a:ext cx="0" cy="765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02" tIns="45703" rIns="91402" bIns="45703" anchor="ctr"/>
          <a:lstStyle/>
          <a:p>
            <a:endParaRPr lang="es-CO"/>
          </a:p>
        </p:txBody>
      </p:sp>
      <p:pic>
        <p:nvPicPr>
          <p:cNvPr id="3074" name="Picture 2" descr="https://encrypted-tbn1.gstatic.com/images?q=tbn:ANd9GcRJLlqmPvNc3gx4w_vX6iAKWX8R6xM0ZC-TLrKO8LtVKJS6J7YOP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433" y="2439931"/>
            <a:ext cx="1809172" cy="206514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367844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8640"/>
            <a:ext cx="8229600" cy="1143000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>
              <a:defRPr/>
            </a:pPr>
            <a:r>
              <a:rPr lang="es-CO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¿Qué </a:t>
            </a:r>
            <a:r>
              <a:rPr lang="es-CO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debe hacer un </a:t>
            </a:r>
            <a:r>
              <a:rPr lang="es-CO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negociador?</a:t>
            </a:r>
            <a:endParaRPr lang="es-ES" sz="4800" dirty="0">
              <a:solidFill>
                <a:srgbClr val="FFC000"/>
              </a:solidFill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463578" y="1484784"/>
            <a:ext cx="8363272" cy="3277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14350" indent="-5143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algn="just" eaLnBrk="1" hangingPunct="1">
              <a:buClr>
                <a:srgbClr val="FFC000"/>
              </a:buClr>
            </a:pPr>
            <a:endParaRPr lang="es-ES_tradnl" altLang="es-CO" sz="2300" dirty="0">
              <a:solidFill>
                <a:srgbClr val="000000"/>
              </a:solidFill>
              <a:latin typeface="+mn-lt"/>
            </a:endParaRPr>
          </a:p>
          <a:p>
            <a:pPr algn="just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s-CO" sz="2300" dirty="0" smtClean="0">
                <a:latin typeface="+mn-lt"/>
              </a:rPr>
              <a:t>Tener </a:t>
            </a:r>
            <a:r>
              <a:rPr lang="es-CO" sz="2300" dirty="0">
                <a:latin typeface="+mn-lt"/>
              </a:rPr>
              <a:t>claro el </a:t>
            </a:r>
            <a:r>
              <a:rPr lang="es-CO" sz="2300" dirty="0" smtClean="0">
                <a:latin typeface="+mn-lt"/>
              </a:rPr>
              <a:t>objetivo </a:t>
            </a:r>
            <a:r>
              <a:rPr lang="es-CO" sz="2300" dirty="0">
                <a:latin typeface="+mn-lt"/>
              </a:rPr>
              <a:t>que persigue</a:t>
            </a:r>
          </a:p>
          <a:p>
            <a:pPr algn="just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s-CO" sz="2300" dirty="0" smtClean="0">
                <a:latin typeface="+mn-lt"/>
              </a:rPr>
              <a:t>No </a:t>
            </a:r>
            <a:r>
              <a:rPr lang="es-CO" sz="2300" dirty="0">
                <a:latin typeface="+mn-lt"/>
              </a:rPr>
              <a:t>inicie ofreciendo un </a:t>
            </a:r>
            <a:r>
              <a:rPr lang="es-CO" sz="2300" dirty="0" smtClean="0">
                <a:latin typeface="+mn-lt"/>
              </a:rPr>
              <a:t>límite, </a:t>
            </a:r>
            <a:r>
              <a:rPr lang="es-CO" sz="2300" dirty="0">
                <a:latin typeface="+mn-lt"/>
              </a:rPr>
              <a:t>el adversario siempre quiere mas</a:t>
            </a:r>
          </a:p>
          <a:p>
            <a:pPr algn="just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s-CO" sz="2300" dirty="0" smtClean="0">
                <a:latin typeface="+mn-lt"/>
              </a:rPr>
              <a:t>Reconozca </a:t>
            </a:r>
            <a:r>
              <a:rPr lang="es-CO" sz="2300" dirty="0">
                <a:latin typeface="+mn-lt"/>
              </a:rPr>
              <a:t>cuando necesite tiempo para pensar, consultar o </a:t>
            </a:r>
            <a:r>
              <a:rPr lang="es-CO" sz="2300" dirty="0" smtClean="0">
                <a:latin typeface="+mn-lt"/>
              </a:rPr>
              <a:t>aclarar </a:t>
            </a:r>
            <a:r>
              <a:rPr lang="es-CO" sz="2300" dirty="0">
                <a:latin typeface="+mn-lt"/>
              </a:rPr>
              <a:t>ideas</a:t>
            </a:r>
          </a:p>
          <a:p>
            <a:pPr algn="just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s-CO" sz="2300" dirty="0" smtClean="0">
                <a:latin typeface="+mn-lt"/>
              </a:rPr>
              <a:t>No </a:t>
            </a:r>
            <a:r>
              <a:rPr lang="es-CO" sz="2300" dirty="0">
                <a:latin typeface="+mn-lt"/>
              </a:rPr>
              <a:t>exprese no rotundos </a:t>
            </a:r>
          </a:p>
          <a:p>
            <a:pPr algn="just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s-CO" sz="2300" dirty="0" smtClean="0">
                <a:latin typeface="+mn-lt"/>
              </a:rPr>
              <a:t>No </a:t>
            </a:r>
            <a:r>
              <a:rPr lang="es-CO" sz="2300" dirty="0">
                <a:latin typeface="+mn-lt"/>
              </a:rPr>
              <a:t>viole la confianza que han depositado en usted</a:t>
            </a:r>
          </a:p>
          <a:p>
            <a:pPr algn="just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s-CO" sz="2300" dirty="0" smtClean="0">
                <a:latin typeface="+mn-lt"/>
              </a:rPr>
              <a:t>Siempre </a:t>
            </a:r>
            <a:r>
              <a:rPr lang="es-CO" sz="2300" dirty="0">
                <a:latin typeface="+mn-lt"/>
              </a:rPr>
              <a:t>intente buscar Economías de Escala </a:t>
            </a:r>
            <a:r>
              <a:rPr lang="es-CO" sz="2300" dirty="0" smtClean="0">
                <a:latin typeface="+mn-lt"/>
              </a:rPr>
              <a:t>(generalmente </a:t>
            </a:r>
            <a:r>
              <a:rPr lang="es-CO" sz="2300" dirty="0">
                <a:latin typeface="+mn-lt"/>
              </a:rPr>
              <a:t>son buenas </a:t>
            </a:r>
            <a:r>
              <a:rPr lang="es-CO" sz="2300" dirty="0" smtClean="0">
                <a:latin typeface="+mn-lt"/>
              </a:rPr>
              <a:t>opciones)</a:t>
            </a:r>
            <a:endParaRPr lang="es-CO" sz="23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1213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2847354" y="1239838"/>
            <a:ext cx="981075" cy="527050"/>
          </a:xfrm>
          <a:custGeom>
            <a:avLst/>
            <a:gdLst>
              <a:gd name="T0" fmla="*/ 0 w 471"/>
              <a:gd name="T1" fmla="*/ 2147483646 h 214"/>
              <a:gd name="T2" fmla="*/ 2147483646 w 471"/>
              <a:gd name="T3" fmla="*/ 2147483646 h 214"/>
              <a:gd name="T4" fmla="*/ 2147483646 w 471"/>
              <a:gd name="T5" fmla="*/ 2147483646 h 214"/>
              <a:gd name="T6" fmla="*/ 2147483646 w 471"/>
              <a:gd name="T7" fmla="*/ 2147483646 h 214"/>
              <a:gd name="T8" fmla="*/ 2147483646 w 471"/>
              <a:gd name="T9" fmla="*/ 2147483646 h 214"/>
              <a:gd name="T10" fmla="*/ 2147483646 w 471"/>
              <a:gd name="T11" fmla="*/ 2147483646 h 214"/>
              <a:gd name="T12" fmla="*/ 2147483646 w 471"/>
              <a:gd name="T13" fmla="*/ 2147483646 h 214"/>
              <a:gd name="T14" fmla="*/ 2147483646 w 471"/>
              <a:gd name="T15" fmla="*/ 2147483646 h 214"/>
              <a:gd name="T16" fmla="*/ 2147483646 w 471"/>
              <a:gd name="T17" fmla="*/ 2147483646 h 214"/>
              <a:gd name="T18" fmla="*/ 2147483646 w 471"/>
              <a:gd name="T19" fmla="*/ 2147483646 h 214"/>
              <a:gd name="T20" fmla="*/ 2147483646 w 471"/>
              <a:gd name="T21" fmla="*/ 2147483646 h 214"/>
              <a:gd name="T22" fmla="*/ 2147483646 w 471"/>
              <a:gd name="T23" fmla="*/ 2147483646 h 214"/>
              <a:gd name="T24" fmla="*/ 2147483646 w 471"/>
              <a:gd name="T25" fmla="*/ 2147483646 h 214"/>
              <a:gd name="T26" fmla="*/ 2147483646 w 471"/>
              <a:gd name="T27" fmla="*/ 2147483646 h 214"/>
              <a:gd name="T28" fmla="*/ 2147483646 w 471"/>
              <a:gd name="T29" fmla="*/ 2147483646 h 214"/>
              <a:gd name="T30" fmla="*/ 2147483646 w 471"/>
              <a:gd name="T31" fmla="*/ 2147483646 h 214"/>
              <a:gd name="T32" fmla="*/ 2147483646 w 471"/>
              <a:gd name="T33" fmla="*/ 2147483646 h 214"/>
              <a:gd name="T34" fmla="*/ 2147483646 w 471"/>
              <a:gd name="T35" fmla="*/ 2147483646 h 214"/>
              <a:gd name="T36" fmla="*/ 2147483646 w 471"/>
              <a:gd name="T37" fmla="*/ 2147483646 h 214"/>
              <a:gd name="T38" fmla="*/ 2147483646 w 471"/>
              <a:gd name="T39" fmla="*/ 2147483646 h 214"/>
              <a:gd name="T40" fmla="*/ 2147483646 w 471"/>
              <a:gd name="T41" fmla="*/ 2147483646 h 214"/>
              <a:gd name="T42" fmla="*/ 2147483646 w 471"/>
              <a:gd name="T43" fmla="*/ 2147483646 h 214"/>
              <a:gd name="T44" fmla="*/ 2147483646 w 471"/>
              <a:gd name="T45" fmla="*/ 2147483646 h 214"/>
              <a:gd name="T46" fmla="*/ 2147483646 w 471"/>
              <a:gd name="T47" fmla="*/ 2147483646 h 214"/>
              <a:gd name="T48" fmla="*/ 2147483646 w 471"/>
              <a:gd name="T49" fmla="*/ 2147483646 h 214"/>
              <a:gd name="T50" fmla="*/ 2147483646 w 471"/>
              <a:gd name="T51" fmla="*/ 2147483646 h 214"/>
              <a:gd name="T52" fmla="*/ 2147483646 w 471"/>
              <a:gd name="T53" fmla="*/ 2147483646 h 214"/>
              <a:gd name="T54" fmla="*/ 2147483646 w 471"/>
              <a:gd name="T55" fmla="*/ 2147483646 h 214"/>
              <a:gd name="T56" fmla="*/ 2147483646 w 471"/>
              <a:gd name="T57" fmla="*/ 2147483646 h 214"/>
              <a:gd name="T58" fmla="*/ 2147483646 w 471"/>
              <a:gd name="T59" fmla="*/ 2147483646 h 214"/>
              <a:gd name="T60" fmla="*/ 2147483646 w 471"/>
              <a:gd name="T61" fmla="*/ 2147483646 h 214"/>
              <a:gd name="T62" fmla="*/ 2147483646 w 471"/>
              <a:gd name="T63" fmla="*/ 2147483646 h 214"/>
              <a:gd name="T64" fmla="*/ 2147483646 w 471"/>
              <a:gd name="T65" fmla="*/ 2147483646 h 214"/>
              <a:gd name="T66" fmla="*/ 2147483646 w 471"/>
              <a:gd name="T67" fmla="*/ 2147483646 h 214"/>
              <a:gd name="T68" fmla="*/ 2147483646 w 471"/>
              <a:gd name="T69" fmla="*/ 2147483646 h 214"/>
              <a:gd name="T70" fmla="*/ 2147483646 w 471"/>
              <a:gd name="T71" fmla="*/ 2147483646 h 214"/>
              <a:gd name="T72" fmla="*/ 2147483646 w 471"/>
              <a:gd name="T73" fmla="*/ 2147483646 h 214"/>
              <a:gd name="T74" fmla="*/ 2147483646 w 471"/>
              <a:gd name="T75" fmla="*/ 2147483646 h 214"/>
              <a:gd name="T76" fmla="*/ 2147483646 w 471"/>
              <a:gd name="T77" fmla="*/ 0 h 214"/>
              <a:gd name="T78" fmla="*/ 2147483646 w 471"/>
              <a:gd name="T79" fmla="*/ 2147483646 h 214"/>
              <a:gd name="T80" fmla="*/ 2147483646 w 471"/>
              <a:gd name="T81" fmla="*/ 2147483646 h 214"/>
              <a:gd name="T82" fmla="*/ 2147483646 w 471"/>
              <a:gd name="T83" fmla="*/ 2147483646 h 214"/>
              <a:gd name="T84" fmla="*/ 2147483646 w 471"/>
              <a:gd name="T85" fmla="*/ 2147483646 h 214"/>
              <a:gd name="T86" fmla="*/ 2147483646 w 471"/>
              <a:gd name="T87" fmla="*/ 2147483646 h 214"/>
              <a:gd name="T88" fmla="*/ 2147483646 w 471"/>
              <a:gd name="T89" fmla="*/ 2147483646 h 214"/>
              <a:gd name="T90" fmla="*/ 2147483646 w 471"/>
              <a:gd name="T91" fmla="*/ 2147483646 h 214"/>
              <a:gd name="T92" fmla="*/ 2147483646 w 471"/>
              <a:gd name="T93" fmla="*/ 2147483646 h 214"/>
              <a:gd name="T94" fmla="*/ 2147483646 w 471"/>
              <a:gd name="T95" fmla="*/ 2147483646 h 214"/>
              <a:gd name="T96" fmla="*/ 2147483646 w 471"/>
              <a:gd name="T97" fmla="*/ 2147483646 h 214"/>
              <a:gd name="T98" fmla="*/ 2147483646 w 471"/>
              <a:gd name="T99" fmla="*/ 2147483646 h 214"/>
              <a:gd name="T100" fmla="*/ 2147483646 w 471"/>
              <a:gd name="T101" fmla="*/ 2147483646 h 214"/>
              <a:gd name="T102" fmla="*/ 2147483646 w 471"/>
              <a:gd name="T103" fmla="*/ 2147483646 h 214"/>
              <a:gd name="T104" fmla="*/ 2147483646 w 471"/>
              <a:gd name="T105" fmla="*/ 2147483646 h 214"/>
              <a:gd name="T106" fmla="*/ 2147483646 w 471"/>
              <a:gd name="T107" fmla="*/ 2147483646 h 214"/>
              <a:gd name="T108" fmla="*/ 2147483646 w 471"/>
              <a:gd name="T109" fmla="*/ 2147483646 h 214"/>
              <a:gd name="T110" fmla="*/ 2147483646 w 471"/>
              <a:gd name="T111" fmla="*/ 2147483646 h 214"/>
              <a:gd name="T112" fmla="*/ 2147483646 w 471"/>
              <a:gd name="T113" fmla="*/ 2147483646 h 214"/>
              <a:gd name="T114" fmla="*/ 2147483646 w 471"/>
              <a:gd name="T115" fmla="*/ 2147483646 h 214"/>
              <a:gd name="T116" fmla="*/ 2147483646 w 471"/>
              <a:gd name="T117" fmla="*/ 2147483646 h 214"/>
              <a:gd name="T118" fmla="*/ 0 w 471"/>
              <a:gd name="T119" fmla="*/ 2147483646 h 214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471"/>
              <a:gd name="T181" fmla="*/ 0 h 214"/>
              <a:gd name="T182" fmla="*/ 471 w 471"/>
              <a:gd name="T183" fmla="*/ 214 h 214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471" h="214">
                <a:moveTo>
                  <a:pt x="0" y="169"/>
                </a:moveTo>
                <a:lnTo>
                  <a:pt x="5" y="164"/>
                </a:lnTo>
                <a:lnTo>
                  <a:pt x="9" y="161"/>
                </a:lnTo>
                <a:lnTo>
                  <a:pt x="13" y="157"/>
                </a:lnTo>
                <a:lnTo>
                  <a:pt x="18" y="153"/>
                </a:lnTo>
                <a:lnTo>
                  <a:pt x="22" y="150"/>
                </a:lnTo>
                <a:lnTo>
                  <a:pt x="28" y="146"/>
                </a:lnTo>
                <a:lnTo>
                  <a:pt x="33" y="142"/>
                </a:lnTo>
                <a:lnTo>
                  <a:pt x="38" y="138"/>
                </a:lnTo>
                <a:lnTo>
                  <a:pt x="44" y="134"/>
                </a:lnTo>
                <a:lnTo>
                  <a:pt x="51" y="129"/>
                </a:lnTo>
                <a:lnTo>
                  <a:pt x="57" y="126"/>
                </a:lnTo>
                <a:lnTo>
                  <a:pt x="64" y="122"/>
                </a:lnTo>
                <a:lnTo>
                  <a:pt x="70" y="118"/>
                </a:lnTo>
                <a:lnTo>
                  <a:pt x="77" y="114"/>
                </a:lnTo>
                <a:lnTo>
                  <a:pt x="85" y="110"/>
                </a:lnTo>
                <a:lnTo>
                  <a:pt x="93" y="106"/>
                </a:lnTo>
                <a:lnTo>
                  <a:pt x="100" y="103"/>
                </a:lnTo>
                <a:lnTo>
                  <a:pt x="109" y="98"/>
                </a:lnTo>
                <a:lnTo>
                  <a:pt x="117" y="94"/>
                </a:lnTo>
                <a:lnTo>
                  <a:pt x="125" y="91"/>
                </a:lnTo>
                <a:lnTo>
                  <a:pt x="134" y="87"/>
                </a:lnTo>
                <a:lnTo>
                  <a:pt x="140" y="84"/>
                </a:lnTo>
                <a:lnTo>
                  <a:pt x="149" y="81"/>
                </a:lnTo>
                <a:lnTo>
                  <a:pt x="157" y="78"/>
                </a:lnTo>
                <a:lnTo>
                  <a:pt x="168" y="74"/>
                </a:lnTo>
                <a:lnTo>
                  <a:pt x="176" y="71"/>
                </a:lnTo>
                <a:lnTo>
                  <a:pt x="186" y="67"/>
                </a:lnTo>
                <a:lnTo>
                  <a:pt x="197" y="64"/>
                </a:lnTo>
                <a:lnTo>
                  <a:pt x="207" y="60"/>
                </a:lnTo>
                <a:lnTo>
                  <a:pt x="219" y="57"/>
                </a:lnTo>
                <a:lnTo>
                  <a:pt x="230" y="53"/>
                </a:lnTo>
                <a:lnTo>
                  <a:pt x="243" y="50"/>
                </a:lnTo>
                <a:lnTo>
                  <a:pt x="255" y="47"/>
                </a:lnTo>
                <a:lnTo>
                  <a:pt x="266" y="45"/>
                </a:lnTo>
                <a:lnTo>
                  <a:pt x="276" y="42"/>
                </a:lnTo>
                <a:lnTo>
                  <a:pt x="289" y="40"/>
                </a:lnTo>
                <a:lnTo>
                  <a:pt x="297" y="38"/>
                </a:lnTo>
                <a:lnTo>
                  <a:pt x="261" y="0"/>
                </a:lnTo>
                <a:lnTo>
                  <a:pt x="470" y="54"/>
                </a:lnTo>
                <a:lnTo>
                  <a:pt x="416" y="167"/>
                </a:lnTo>
                <a:lnTo>
                  <a:pt x="382" y="134"/>
                </a:lnTo>
                <a:lnTo>
                  <a:pt x="368" y="137"/>
                </a:lnTo>
                <a:lnTo>
                  <a:pt x="354" y="140"/>
                </a:lnTo>
                <a:lnTo>
                  <a:pt x="340" y="144"/>
                </a:lnTo>
                <a:lnTo>
                  <a:pt x="324" y="149"/>
                </a:lnTo>
                <a:lnTo>
                  <a:pt x="312" y="153"/>
                </a:lnTo>
                <a:lnTo>
                  <a:pt x="300" y="158"/>
                </a:lnTo>
                <a:lnTo>
                  <a:pt x="288" y="162"/>
                </a:lnTo>
                <a:lnTo>
                  <a:pt x="278" y="167"/>
                </a:lnTo>
                <a:lnTo>
                  <a:pt x="268" y="172"/>
                </a:lnTo>
                <a:lnTo>
                  <a:pt x="257" y="177"/>
                </a:lnTo>
                <a:lnTo>
                  <a:pt x="248" y="182"/>
                </a:lnTo>
                <a:lnTo>
                  <a:pt x="239" y="187"/>
                </a:lnTo>
                <a:lnTo>
                  <a:pt x="231" y="192"/>
                </a:lnTo>
                <a:lnTo>
                  <a:pt x="223" y="198"/>
                </a:lnTo>
                <a:lnTo>
                  <a:pt x="215" y="204"/>
                </a:lnTo>
                <a:lnTo>
                  <a:pt x="211" y="209"/>
                </a:lnTo>
                <a:lnTo>
                  <a:pt x="205" y="213"/>
                </a:lnTo>
                <a:lnTo>
                  <a:pt x="0" y="169"/>
                </a:lnTo>
              </a:path>
            </a:pathLst>
          </a:custGeom>
          <a:solidFill>
            <a:srgbClr val="000099"/>
          </a:solidFill>
          <a:ln w="12700" cap="rnd">
            <a:solidFill>
              <a:srgbClr val="000099"/>
            </a:solidFill>
            <a:round/>
            <a:headEnd/>
            <a:tailEnd/>
          </a:ln>
        </p:spPr>
        <p:txBody>
          <a:bodyPr lIns="91411" tIns="45708" rIns="91411" bIns="45708"/>
          <a:lstStyle/>
          <a:p>
            <a:endParaRPr lang="es-CO"/>
          </a:p>
        </p:txBody>
      </p:sp>
      <p:sp>
        <p:nvSpPr>
          <p:cNvPr id="5" name="Freeform 3"/>
          <p:cNvSpPr>
            <a:spLocks/>
          </p:cNvSpPr>
          <p:nvPr/>
        </p:nvSpPr>
        <p:spPr bwMode="auto">
          <a:xfrm>
            <a:off x="1856754" y="3067050"/>
            <a:ext cx="514350" cy="833438"/>
          </a:xfrm>
          <a:custGeom>
            <a:avLst/>
            <a:gdLst>
              <a:gd name="T0" fmla="*/ 2147483646 w 234"/>
              <a:gd name="T1" fmla="*/ 2147483646 h 340"/>
              <a:gd name="T2" fmla="*/ 2147483646 w 234"/>
              <a:gd name="T3" fmla="*/ 2147483646 h 340"/>
              <a:gd name="T4" fmla="*/ 2147483646 w 234"/>
              <a:gd name="T5" fmla="*/ 2147483646 h 340"/>
              <a:gd name="T6" fmla="*/ 2147483646 w 234"/>
              <a:gd name="T7" fmla="*/ 2147483646 h 340"/>
              <a:gd name="T8" fmla="*/ 2147483646 w 234"/>
              <a:gd name="T9" fmla="*/ 2147483646 h 340"/>
              <a:gd name="T10" fmla="*/ 2147483646 w 234"/>
              <a:gd name="T11" fmla="*/ 2147483646 h 340"/>
              <a:gd name="T12" fmla="*/ 2147483646 w 234"/>
              <a:gd name="T13" fmla="*/ 2147483646 h 340"/>
              <a:gd name="T14" fmla="*/ 2147483646 w 234"/>
              <a:gd name="T15" fmla="*/ 2147483646 h 340"/>
              <a:gd name="T16" fmla="*/ 2147483646 w 234"/>
              <a:gd name="T17" fmla="*/ 2147483646 h 340"/>
              <a:gd name="T18" fmla="*/ 2147483646 w 234"/>
              <a:gd name="T19" fmla="*/ 2147483646 h 340"/>
              <a:gd name="T20" fmla="*/ 2147483646 w 234"/>
              <a:gd name="T21" fmla="*/ 2147483646 h 340"/>
              <a:gd name="T22" fmla="*/ 2147483646 w 234"/>
              <a:gd name="T23" fmla="*/ 2147483646 h 340"/>
              <a:gd name="T24" fmla="*/ 2147483646 w 234"/>
              <a:gd name="T25" fmla="*/ 2147483646 h 340"/>
              <a:gd name="T26" fmla="*/ 2147483646 w 234"/>
              <a:gd name="T27" fmla="*/ 2147483646 h 340"/>
              <a:gd name="T28" fmla="*/ 2147483646 w 234"/>
              <a:gd name="T29" fmla="*/ 2147483646 h 340"/>
              <a:gd name="T30" fmla="*/ 2147483646 w 234"/>
              <a:gd name="T31" fmla="*/ 2147483646 h 340"/>
              <a:gd name="T32" fmla="*/ 2147483646 w 234"/>
              <a:gd name="T33" fmla="*/ 2147483646 h 340"/>
              <a:gd name="T34" fmla="*/ 2147483646 w 234"/>
              <a:gd name="T35" fmla="*/ 2147483646 h 340"/>
              <a:gd name="T36" fmla="*/ 2147483646 w 234"/>
              <a:gd name="T37" fmla="*/ 2147483646 h 340"/>
              <a:gd name="T38" fmla="*/ 2147483646 w 234"/>
              <a:gd name="T39" fmla="*/ 2147483646 h 340"/>
              <a:gd name="T40" fmla="*/ 2147483646 w 234"/>
              <a:gd name="T41" fmla="*/ 2147483646 h 340"/>
              <a:gd name="T42" fmla="*/ 2147483646 w 234"/>
              <a:gd name="T43" fmla="*/ 2147483646 h 340"/>
              <a:gd name="T44" fmla="*/ 2147483646 w 234"/>
              <a:gd name="T45" fmla="*/ 2147483646 h 340"/>
              <a:gd name="T46" fmla="*/ 2147483646 w 234"/>
              <a:gd name="T47" fmla="*/ 2147483646 h 340"/>
              <a:gd name="T48" fmla="*/ 2147483646 w 234"/>
              <a:gd name="T49" fmla="*/ 2147483646 h 340"/>
              <a:gd name="T50" fmla="*/ 2147483646 w 234"/>
              <a:gd name="T51" fmla="*/ 2147483646 h 340"/>
              <a:gd name="T52" fmla="*/ 2147483646 w 234"/>
              <a:gd name="T53" fmla="*/ 2147483646 h 340"/>
              <a:gd name="T54" fmla="*/ 2147483646 w 234"/>
              <a:gd name="T55" fmla="*/ 2147483646 h 340"/>
              <a:gd name="T56" fmla="*/ 2147483646 w 234"/>
              <a:gd name="T57" fmla="*/ 2147483646 h 340"/>
              <a:gd name="T58" fmla="*/ 2147483646 w 234"/>
              <a:gd name="T59" fmla="*/ 2147483646 h 340"/>
              <a:gd name="T60" fmla="*/ 2147483646 w 234"/>
              <a:gd name="T61" fmla="*/ 2147483646 h 340"/>
              <a:gd name="T62" fmla="*/ 2147483646 w 234"/>
              <a:gd name="T63" fmla="*/ 2147483646 h 340"/>
              <a:gd name="T64" fmla="*/ 2147483646 w 234"/>
              <a:gd name="T65" fmla="*/ 2147483646 h 340"/>
              <a:gd name="T66" fmla="*/ 2147483646 w 234"/>
              <a:gd name="T67" fmla="*/ 2147483646 h 340"/>
              <a:gd name="T68" fmla="*/ 2147483646 w 234"/>
              <a:gd name="T69" fmla="*/ 2147483646 h 340"/>
              <a:gd name="T70" fmla="*/ 2147483646 w 234"/>
              <a:gd name="T71" fmla="*/ 2147483646 h 340"/>
              <a:gd name="T72" fmla="*/ 2147483646 w 234"/>
              <a:gd name="T73" fmla="*/ 2147483646 h 340"/>
              <a:gd name="T74" fmla="*/ 2147483646 w 234"/>
              <a:gd name="T75" fmla="*/ 2147483646 h 340"/>
              <a:gd name="T76" fmla="*/ 2147483646 w 234"/>
              <a:gd name="T77" fmla="*/ 2147483646 h 340"/>
              <a:gd name="T78" fmla="*/ 2147483646 w 234"/>
              <a:gd name="T79" fmla="*/ 2147483646 h 340"/>
              <a:gd name="T80" fmla="*/ 2147483646 w 234"/>
              <a:gd name="T81" fmla="*/ 2147483646 h 340"/>
              <a:gd name="T82" fmla="*/ 2147483646 w 234"/>
              <a:gd name="T83" fmla="*/ 2147483646 h 340"/>
              <a:gd name="T84" fmla="*/ 2147483646 w 234"/>
              <a:gd name="T85" fmla="*/ 2147483646 h 340"/>
              <a:gd name="T86" fmla="*/ 2147483646 w 234"/>
              <a:gd name="T87" fmla="*/ 2147483646 h 340"/>
              <a:gd name="T88" fmla="*/ 2147483646 w 234"/>
              <a:gd name="T89" fmla="*/ 2147483646 h 340"/>
              <a:gd name="T90" fmla="*/ 2147483646 w 234"/>
              <a:gd name="T91" fmla="*/ 2147483646 h 340"/>
              <a:gd name="T92" fmla="*/ 2147483646 w 234"/>
              <a:gd name="T93" fmla="*/ 2147483646 h 340"/>
              <a:gd name="T94" fmla="*/ 2147483646 w 234"/>
              <a:gd name="T95" fmla="*/ 2147483646 h 340"/>
              <a:gd name="T96" fmla="*/ 2147483646 w 234"/>
              <a:gd name="T97" fmla="*/ 2147483646 h 340"/>
              <a:gd name="T98" fmla="*/ 2147483646 w 234"/>
              <a:gd name="T99" fmla="*/ 2147483646 h 340"/>
              <a:gd name="T100" fmla="*/ 2147483646 w 234"/>
              <a:gd name="T101" fmla="*/ 2147483646 h 340"/>
              <a:gd name="T102" fmla="*/ 2147483646 w 234"/>
              <a:gd name="T103" fmla="*/ 2147483646 h 340"/>
              <a:gd name="T104" fmla="*/ 2147483646 w 234"/>
              <a:gd name="T105" fmla="*/ 2147483646 h 340"/>
              <a:gd name="T106" fmla="*/ 2147483646 w 234"/>
              <a:gd name="T107" fmla="*/ 2147483646 h 340"/>
              <a:gd name="T108" fmla="*/ 0 w 234"/>
              <a:gd name="T109" fmla="*/ 2147483646 h 340"/>
              <a:gd name="T110" fmla="*/ 2147483646 w 234"/>
              <a:gd name="T111" fmla="*/ 0 h 340"/>
              <a:gd name="T112" fmla="*/ 2147483646 w 234"/>
              <a:gd name="T113" fmla="*/ 2147483646 h 3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234"/>
              <a:gd name="T172" fmla="*/ 0 h 340"/>
              <a:gd name="T173" fmla="*/ 234 w 234"/>
              <a:gd name="T174" fmla="*/ 340 h 34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234" h="340">
                <a:moveTo>
                  <a:pt x="233" y="140"/>
                </a:moveTo>
                <a:lnTo>
                  <a:pt x="174" y="112"/>
                </a:lnTo>
                <a:lnTo>
                  <a:pt x="171" y="119"/>
                </a:lnTo>
                <a:lnTo>
                  <a:pt x="170" y="125"/>
                </a:lnTo>
                <a:lnTo>
                  <a:pt x="168" y="132"/>
                </a:lnTo>
                <a:lnTo>
                  <a:pt x="167" y="139"/>
                </a:lnTo>
                <a:lnTo>
                  <a:pt x="165" y="148"/>
                </a:lnTo>
                <a:lnTo>
                  <a:pt x="164" y="155"/>
                </a:lnTo>
                <a:lnTo>
                  <a:pt x="163" y="163"/>
                </a:lnTo>
                <a:lnTo>
                  <a:pt x="162" y="172"/>
                </a:lnTo>
                <a:lnTo>
                  <a:pt x="162" y="182"/>
                </a:lnTo>
                <a:lnTo>
                  <a:pt x="162" y="199"/>
                </a:lnTo>
                <a:lnTo>
                  <a:pt x="162" y="207"/>
                </a:lnTo>
                <a:lnTo>
                  <a:pt x="162" y="216"/>
                </a:lnTo>
                <a:lnTo>
                  <a:pt x="164" y="224"/>
                </a:lnTo>
                <a:lnTo>
                  <a:pt x="165" y="232"/>
                </a:lnTo>
                <a:lnTo>
                  <a:pt x="166" y="240"/>
                </a:lnTo>
                <a:lnTo>
                  <a:pt x="168" y="249"/>
                </a:lnTo>
                <a:lnTo>
                  <a:pt x="170" y="258"/>
                </a:lnTo>
                <a:lnTo>
                  <a:pt x="59" y="339"/>
                </a:lnTo>
                <a:lnTo>
                  <a:pt x="57" y="331"/>
                </a:lnTo>
                <a:lnTo>
                  <a:pt x="54" y="324"/>
                </a:lnTo>
                <a:lnTo>
                  <a:pt x="52" y="317"/>
                </a:lnTo>
                <a:lnTo>
                  <a:pt x="50" y="310"/>
                </a:lnTo>
                <a:lnTo>
                  <a:pt x="48" y="303"/>
                </a:lnTo>
                <a:lnTo>
                  <a:pt x="46" y="296"/>
                </a:lnTo>
                <a:lnTo>
                  <a:pt x="45" y="290"/>
                </a:lnTo>
                <a:lnTo>
                  <a:pt x="44" y="283"/>
                </a:lnTo>
                <a:lnTo>
                  <a:pt x="42" y="277"/>
                </a:lnTo>
                <a:lnTo>
                  <a:pt x="41" y="269"/>
                </a:lnTo>
                <a:lnTo>
                  <a:pt x="40" y="260"/>
                </a:lnTo>
                <a:lnTo>
                  <a:pt x="38" y="253"/>
                </a:lnTo>
                <a:lnTo>
                  <a:pt x="37" y="246"/>
                </a:lnTo>
                <a:lnTo>
                  <a:pt x="36" y="237"/>
                </a:lnTo>
                <a:lnTo>
                  <a:pt x="35" y="229"/>
                </a:lnTo>
                <a:lnTo>
                  <a:pt x="35" y="219"/>
                </a:lnTo>
                <a:lnTo>
                  <a:pt x="34" y="210"/>
                </a:lnTo>
                <a:lnTo>
                  <a:pt x="34" y="201"/>
                </a:lnTo>
                <a:lnTo>
                  <a:pt x="34" y="192"/>
                </a:lnTo>
                <a:lnTo>
                  <a:pt x="34" y="180"/>
                </a:lnTo>
                <a:lnTo>
                  <a:pt x="34" y="169"/>
                </a:lnTo>
                <a:lnTo>
                  <a:pt x="35" y="162"/>
                </a:lnTo>
                <a:lnTo>
                  <a:pt x="35" y="154"/>
                </a:lnTo>
                <a:lnTo>
                  <a:pt x="36" y="145"/>
                </a:lnTo>
                <a:lnTo>
                  <a:pt x="37" y="136"/>
                </a:lnTo>
                <a:lnTo>
                  <a:pt x="38" y="127"/>
                </a:lnTo>
                <a:lnTo>
                  <a:pt x="40" y="119"/>
                </a:lnTo>
                <a:lnTo>
                  <a:pt x="42" y="109"/>
                </a:lnTo>
                <a:lnTo>
                  <a:pt x="43" y="101"/>
                </a:lnTo>
                <a:lnTo>
                  <a:pt x="45" y="92"/>
                </a:lnTo>
                <a:lnTo>
                  <a:pt x="47" y="84"/>
                </a:lnTo>
                <a:lnTo>
                  <a:pt x="49" y="75"/>
                </a:lnTo>
                <a:lnTo>
                  <a:pt x="52" y="67"/>
                </a:lnTo>
                <a:lnTo>
                  <a:pt x="55" y="56"/>
                </a:lnTo>
                <a:lnTo>
                  <a:pt x="0" y="29"/>
                </a:lnTo>
                <a:lnTo>
                  <a:pt x="145" y="0"/>
                </a:lnTo>
                <a:lnTo>
                  <a:pt x="233" y="140"/>
                </a:lnTo>
              </a:path>
            </a:pathLst>
          </a:custGeom>
          <a:solidFill>
            <a:srgbClr val="000099"/>
          </a:solidFill>
          <a:ln w="12700" cap="rnd">
            <a:solidFill>
              <a:srgbClr val="000099"/>
            </a:solidFill>
            <a:round/>
            <a:headEnd/>
            <a:tailEnd/>
          </a:ln>
        </p:spPr>
        <p:txBody>
          <a:bodyPr lIns="91411" tIns="45708" rIns="91411" bIns="45708"/>
          <a:lstStyle/>
          <a:p>
            <a:endParaRPr lang="es-CO"/>
          </a:p>
        </p:txBody>
      </p:sp>
      <p:sp>
        <p:nvSpPr>
          <p:cNvPr id="6" name="Freeform 4"/>
          <p:cNvSpPr>
            <a:spLocks/>
          </p:cNvSpPr>
          <p:nvPr/>
        </p:nvSpPr>
        <p:spPr bwMode="auto">
          <a:xfrm>
            <a:off x="2631454" y="5589588"/>
            <a:ext cx="1104900" cy="484187"/>
          </a:xfrm>
          <a:custGeom>
            <a:avLst/>
            <a:gdLst>
              <a:gd name="T0" fmla="*/ 2147483646 w 373"/>
              <a:gd name="T1" fmla="*/ 2147483646 h 212"/>
              <a:gd name="T2" fmla="*/ 2147483646 w 373"/>
              <a:gd name="T3" fmla="*/ 2147483646 h 212"/>
              <a:gd name="T4" fmla="*/ 2147483646 w 373"/>
              <a:gd name="T5" fmla="*/ 2147483646 h 212"/>
              <a:gd name="T6" fmla="*/ 2147483646 w 373"/>
              <a:gd name="T7" fmla="*/ 2147483646 h 212"/>
              <a:gd name="T8" fmla="*/ 2147483646 w 373"/>
              <a:gd name="T9" fmla="*/ 2147483646 h 212"/>
              <a:gd name="T10" fmla="*/ 2147483646 w 373"/>
              <a:gd name="T11" fmla="*/ 2147483646 h 212"/>
              <a:gd name="T12" fmla="*/ 2147483646 w 373"/>
              <a:gd name="T13" fmla="*/ 2147483646 h 212"/>
              <a:gd name="T14" fmla="*/ 2147483646 w 373"/>
              <a:gd name="T15" fmla="*/ 2147483646 h 212"/>
              <a:gd name="T16" fmla="*/ 2147483646 w 373"/>
              <a:gd name="T17" fmla="*/ 2147483646 h 212"/>
              <a:gd name="T18" fmla="*/ 2147483646 w 373"/>
              <a:gd name="T19" fmla="*/ 2147483646 h 212"/>
              <a:gd name="T20" fmla="*/ 2147483646 w 373"/>
              <a:gd name="T21" fmla="*/ 2147483646 h 212"/>
              <a:gd name="T22" fmla="*/ 2147483646 w 373"/>
              <a:gd name="T23" fmla="*/ 2147483646 h 212"/>
              <a:gd name="T24" fmla="*/ 2147483646 w 373"/>
              <a:gd name="T25" fmla="*/ 2147483646 h 212"/>
              <a:gd name="T26" fmla="*/ 2147483646 w 373"/>
              <a:gd name="T27" fmla="*/ 2147483646 h 212"/>
              <a:gd name="T28" fmla="*/ 2147483646 w 373"/>
              <a:gd name="T29" fmla="*/ 2147483646 h 212"/>
              <a:gd name="T30" fmla="*/ 2147483646 w 373"/>
              <a:gd name="T31" fmla="*/ 2147483646 h 212"/>
              <a:gd name="T32" fmla="*/ 2147483646 w 373"/>
              <a:gd name="T33" fmla="*/ 2147483646 h 212"/>
              <a:gd name="T34" fmla="*/ 2147483646 w 373"/>
              <a:gd name="T35" fmla="*/ 2147483646 h 212"/>
              <a:gd name="T36" fmla="*/ 2147483646 w 373"/>
              <a:gd name="T37" fmla="*/ 2147483646 h 212"/>
              <a:gd name="T38" fmla="*/ 2147483646 w 373"/>
              <a:gd name="T39" fmla="*/ 2147483646 h 212"/>
              <a:gd name="T40" fmla="*/ 2147483646 w 373"/>
              <a:gd name="T41" fmla="*/ 2147483646 h 212"/>
              <a:gd name="T42" fmla="*/ 2147483646 w 373"/>
              <a:gd name="T43" fmla="*/ 2147483646 h 212"/>
              <a:gd name="T44" fmla="*/ 2147483646 w 373"/>
              <a:gd name="T45" fmla="*/ 2147483646 h 212"/>
              <a:gd name="T46" fmla="*/ 2147483646 w 373"/>
              <a:gd name="T47" fmla="*/ 2147483646 h 212"/>
              <a:gd name="T48" fmla="*/ 2147483646 w 373"/>
              <a:gd name="T49" fmla="*/ 2147483646 h 212"/>
              <a:gd name="T50" fmla="*/ 2147483646 w 373"/>
              <a:gd name="T51" fmla="*/ 2147483646 h 212"/>
              <a:gd name="T52" fmla="*/ 2147483646 w 373"/>
              <a:gd name="T53" fmla="*/ 2147483646 h 212"/>
              <a:gd name="T54" fmla="*/ 2147483646 w 373"/>
              <a:gd name="T55" fmla="*/ 2147483646 h 212"/>
              <a:gd name="T56" fmla="*/ 2147483646 w 373"/>
              <a:gd name="T57" fmla="*/ 2147483646 h 212"/>
              <a:gd name="T58" fmla="*/ 2147483646 w 373"/>
              <a:gd name="T59" fmla="*/ 2147483646 h 212"/>
              <a:gd name="T60" fmla="*/ 2147483646 w 373"/>
              <a:gd name="T61" fmla="*/ 2147483646 h 212"/>
              <a:gd name="T62" fmla="*/ 2147483646 w 373"/>
              <a:gd name="T63" fmla="*/ 2147483646 h 212"/>
              <a:gd name="T64" fmla="*/ 2147483646 w 373"/>
              <a:gd name="T65" fmla="*/ 2147483646 h 212"/>
              <a:gd name="T66" fmla="*/ 2147483646 w 373"/>
              <a:gd name="T67" fmla="*/ 2147483646 h 212"/>
              <a:gd name="T68" fmla="*/ 2147483646 w 373"/>
              <a:gd name="T69" fmla="*/ 2147483646 h 212"/>
              <a:gd name="T70" fmla="*/ 2147483646 w 373"/>
              <a:gd name="T71" fmla="*/ 2147483646 h 212"/>
              <a:gd name="T72" fmla="*/ 2147483646 w 373"/>
              <a:gd name="T73" fmla="*/ 2147483646 h 212"/>
              <a:gd name="T74" fmla="*/ 0 w 373"/>
              <a:gd name="T75" fmla="*/ 2147483646 h 212"/>
              <a:gd name="T76" fmla="*/ 2147483646 w 373"/>
              <a:gd name="T77" fmla="*/ 0 h 212"/>
              <a:gd name="T78" fmla="*/ 2147483646 w 373"/>
              <a:gd name="T79" fmla="*/ 2147483646 h 212"/>
              <a:gd name="T80" fmla="*/ 2147483646 w 373"/>
              <a:gd name="T81" fmla="*/ 2147483646 h 212"/>
              <a:gd name="T82" fmla="*/ 2147483646 w 373"/>
              <a:gd name="T83" fmla="*/ 2147483646 h 212"/>
              <a:gd name="T84" fmla="*/ 2147483646 w 373"/>
              <a:gd name="T85" fmla="*/ 2147483646 h 212"/>
              <a:gd name="T86" fmla="*/ 2147483646 w 373"/>
              <a:gd name="T87" fmla="*/ 2147483646 h 212"/>
              <a:gd name="T88" fmla="*/ 2147483646 w 373"/>
              <a:gd name="T89" fmla="*/ 2147483646 h 212"/>
              <a:gd name="T90" fmla="*/ 2147483646 w 373"/>
              <a:gd name="T91" fmla="*/ 2147483646 h 212"/>
              <a:gd name="T92" fmla="*/ 2147483646 w 373"/>
              <a:gd name="T93" fmla="*/ 2147483646 h 212"/>
              <a:gd name="T94" fmla="*/ 2147483646 w 373"/>
              <a:gd name="T95" fmla="*/ 2147483646 h 212"/>
              <a:gd name="T96" fmla="*/ 2147483646 w 373"/>
              <a:gd name="T97" fmla="*/ 2147483646 h 212"/>
              <a:gd name="T98" fmla="*/ 2147483646 w 373"/>
              <a:gd name="T99" fmla="*/ 2147483646 h 212"/>
              <a:gd name="T100" fmla="*/ 2147483646 w 373"/>
              <a:gd name="T101" fmla="*/ 2147483646 h 212"/>
              <a:gd name="T102" fmla="*/ 2147483646 w 373"/>
              <a:gd name="T103" fmla="*/ 2147483646 h 212"/>
              <a:gd name="T104" fmla="*/ 2147483646 w 373"/>
              <a:gd name="T105" fmla="*/ 2147483646 h 212"/>
              <a:gd name="T106" fmla="*/ 2147483646 w 373"/>
              <a:gd name="T107" fmla="*/ 2147483646 h 212"/>
              <a:gd name="T108" fmla="*/ 2147483646 w 373"/>
              <a:gd name="T109" fmla="*/ 2147483646 h 212"/>
              <a:gd name="T110" fmla="*/ 2147483646 w 373"/>
              <a:gd name="T111" fmla="*/ 2147483646 h 212"/>
              <a:gd name="T112" fmla="*/ 2147483646 w 373"/>
              <a:gd name="T113" fmla="*/ 2147483646 h 212"/>
              <a:gd name="T114" fmla="*/ 2147483646 w 373"/>
              <a:gd name="T115" fmla="*/ 2147483646 h 212"/>
              <a:gd name="T116" fmla="*/ 2147483646 w 373"/>
              <a:gd name="T117" fmla="*/ 2147483646 h 21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373"/>
              <a:gd name="T178" fmla="*/ 0 h 212"/>
              <a:gd name="T179" fmla="*/ 373 w 373"/>
              <a:gd name="T180" fmla="*/ 212 h 212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373" h="212">
                <a:moveTo>
                  <a:pt x="295" y="211"/>
                </a:moveTo>
                <a:lnTo>
                  <a:pt x="288" y="209"/>
                </a:lnTo>
                <a:lnTo>
                  <a:pt x="282" y="207"/>
                </a:lnTo>
                <a:lnTo>
                  <a:pt x="275" y="205"/>
                </a:lnTo>
                <a:lnTo>
                  <a:pt x="269" y="203"/>
                </a:lnTo>
                <a:lnTo>
                  <a:pt x="262" y="200"/>
                </a:lnTo>
                <a:lnTo>
                  <a:pt x="255" y="198"/>
                </a:lnTo>
                <a:lnTo>
                  <a:pt x="249" y="196"/>
                </a:lnTo>
                <a:lnTo>
                  <a:pt x="242" y="193"/>
                </a:lnTo>
                <a:lnTo>
                  <a:pt x="235" y="190"/>
                </a:lnTo>
                <a:lnTo>
                  <a:pt x="227" y="187"/>
                </a:lnTo>
                <a:lnTo>
                  <a:pt x="221" y="184"/>
                </a:lnTo>
                <a:lnTo>
                  <a:pt x="214" y="181"/>
                </a:lnTo>
                <a:lnTo>
                  <a:pt x="207" y="178"/>
                </a:lnTo>
                <a:lnTo>
                  <a:pt x="200" y="174"/>
                </a:lnTo>
                <a:lnTo>
                  <a:pt x="193" y="171"/>
                </a:lnTo>
                <a:lnTo>
                  <a:pt x="186" y="167"/>
                </a:lnTo>
                <a:lnTo>
                  <a:pt x="180" y="164"/>
                </a:lnTo>
                <a:lnTo>
                  <a:pt x="172" y="160"/>
                </a:lnTo>
                <a:lnTo>
                  <a:pt x="165" y="156"/>
                </a:lnTo>
                <a:lnTo>
                  <a:pt x="159" y="152"/>
                </a:lnTo>
                <a:lnTo>
                  <a:pt x="153" y="148"/>
                </a:lnTo>
                <a:lnTo>
                  <a:pt x="148" y="145"/>
                </a:lnTo>
                <a:lnTo>
                  <a:pt x="142" y="141"/>
                </a:lnTo>
                <a:lnTo>
                  <a:pt x="136" y="137"/>
                </a:lnTo>
                <a:lnTo>
                  <a:pt x="130" y="132"/>
                </a:lnTo>
                <a:lnTo>
                  <a:pt x="124" y="128"/>
                </a:lnTo>
                <a:lnTo>
                  <a:pt x="119" y="123"/>
                </a:lnTo>
                <a:lnTo>
                  <a:pt x="112" y="118"/>
                </a:lnTo>
                <a:lnTo>
                  <a:pt x="106" y="113"/>
                </a:lnTo>
                <a:lnTo>
                  <a:pt x="100" y="108"/>
                </a:lnTo>
                <a:lnTo>
                  <a:pt x="94" y="102"/>
                </a:lnTo>
                <a:lnTo>
                  <a:pt x="89" y="97"/>
                </a:lnTo>
                <a:lnTo>
                  <a:pt x="83" y="91"/>
                </a:lnTo>
                <a:lnTo>
                  <a:pt x="79" y="85"/>
                </a:lnTo>
                <a:lnTo>
                  <a:pt x="75" y="81"/>
                </a:lnTo>
                <a:lnTo>
                  <a:pt x="71" y="75"/>
                </a:lnTo>
                <a:lnTo>
                  <a:pt x="0" y="95"/>
                </a:lnTo>
                <a:lnTo>
                  <a:pt x="117" y="0"/>
                </a:lnTo>
                <a:lnTo>
                  <a:pt x="315" y="10"/>
                </a:lnTo>
                <a:lnTo>
                  <a:pt x="235" y="31"/>
                </a:lnTo>
                <a:lnTo>
                  <a:pt x="240" y="37"/>
                </a:lnTo>
                <a:lnTo>
                  <a:pt x="246" y="44"/>
                </a:lnTo>
                <a:lnTo>
                  <a:pt x="253" y="51"/>
                </a:lnTo>
                <a:lnTo>
                  <a:pt x="261" y="58"/>
                </a:lnTo>
                <a:lnTo>
                  <a:pt x="268" y="64"/>
                </a:lnTo>
                <a:lnTo>
                  <a:pt x="276" y="69"/>
                </a:lnTo>
                <a:lnTo>
                  <a:pt x="284" y="75"/>
                </a:lnTo>
                <a:lnTo>
                  <a:pt x="292" y="80"/>
                </a:lnTo>
                <a:lnTo>
                  <a:pt x="301" y="85"/>
                </a:lnTo>
                <a:lnTo>
                  <a:pt x="310" y="90"/>
                </a:lnTo>
                <a:lnTo>
                  <a:pt x="319" y="94"/>
                </a:lnTo>
                <a:lnTo>
                  <a:pt x="327" y="98"/>
                </a:lnTo>
                <a:lnTo>
                  <a:pt x="336" y="102"/>
                </a:lnTo>
                <a:lnTo>
                  <a:pt x="347" y="106"/>
                </a:lnTo>
                <a:lnTo>
                  <a:pt x="357" y="110"/>
                </a:lnTo>
                <a:lnTo>
                  <a:pt x="365" y="112"/>
                </a:lnTo>
                <a:lnTo>
                  <a:pt x="372" y="114"/>
                </a:lnTo>
                <a:lnTo>
                  <a:pt x="295" y="211"/>
                </a:lnTo>
              </a:path>
            </a:pathLst>
          </a:custGeom>
          <a:solidFill>
            <a:srgbClr val="000099"/>
          </a:solidFill>
          <a:ln w="12700" cap="rnd">
            <a:solidFill>
              <a:srgbClr val="000099"/>
            </a:solidFill>
            <a:round/>
            <a:headEnd/>
            <a:tailEnd/>
          </a:ln>
        </p:spPr>
        <p:txBody>
          <a:bodyPr lIns="91411" tIns="45708" rIns="91411" bIns="45708"/>
          <a:lstStyle/>
          <a:p>
            <a:endParaRPr lang="es-CO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5439742" y="5308600"/>
            <a:ext cx="1196975" cy="423863"/>
          </a:xfrm>
          <a:custGeom>
            <a:avLst/>
            <a:gdLst>
              <a:gd name="T0" fmla="*/ 2147483646 w 404"/>
              <a:gd name="T1" fmla="*/ 2147483646 h 185"/>
              <a:gd name="T2" fmla="*/ 2147483646 w 404"/>
              <a:gd name="T3" fmla="*/ 2147483646 h 185"/>
              <a:gd name="T4" fmla="*/ 2147483646 w 404"/>
              <a:gd name="T5" fmla="*/ 2147483646 h 185"/>
              <a:gd name="T6" fmla="*/ 2147483646 w 404"/>
              <a:gd name="T7" fmla="*/ 2147483646 h 185"/>
              <a:gd name="T8" fmla="*/ 2147483646 w 404"/>
              <a:gd name="T9" fmla="*/ 2147483646 h 185"/>
              <a:gd name="T10" fmla="*/ 2147483646 w 404"/>
              <a:gd name="T11" fmla="*/ 2147483646 h 185"/>
              <a:gd name="T12" fmla="*/ 2147483646 w 404"/>
              <a:gd name="T13" fmla="*/ 2147483646 h 185"/>
              <a:gd name="T14" fmla="*/ 2147483646 w 404"/>
              <a:gd name="T15" fmla="*/ 2147483646 h 185"/>
              <a:gd name="T16" fmla="*/ 2147483646 w 404"/>
              <a:gd name="T17" fmla="*/ 2147483646 h 185"/>
              <a:gd name="T18" fmla="*/ 2147483646 w 404"/>
              <a:gd name="T19" fmla="*/ 2147483646 h 185"/>
              <a:gd name="T20" fmla="*/ 2147483646 w 404"/>
              <a:gd name="T21" fmla="*/ 2147483646 h 185"/>
              <a:gd name="T22" fmla="*/ 2147483646 w 404"/>
              <a:gd name="T23" fmla="*/ 2147483646 h 185"/>
              <a:gd name="T24" fmla="*/ 2147483646 w 404"/>
              <a:gd name="T25" fmla="*/ 2147483646 h 185"/>
              <a:gd name="T26" fmla="*/ 2147483646 w 404"/>
              <a:gd name="T27" fmla="*/ 2147483646 h 185"/>
              <a:gd name="T28" fmla="*/ 2147483646 w 404"/>
              <a:gd name="T29" fmla="*/ 2147483646 h 185"/>
              <a:gd name="T30" fmla="*/ 2147483646 w 404"/>
              <a:gd name="T31" fmla="*/ 2147483646 h 185"/>
              <a:gd name="T32" fmla="*/ 2147483646 w 404"/>
              <a:gd name="T33" fmla="*/ 2147483646 h 185"/>
              <a:gd name="T34" fmla="*/ 2147483646 w 404"/>
              <a:gd name="T35" fmla="*/ 2147483646 h 185"/>
              <a:gd name="T36" fmla="*/ 2147483646 w 404"/>
              <a:gd name="T37" fmla="*/ 2147483646 h 185"/>
              <a:gd name="T38" fmla="*/ 2147483646 w 404"/>
              <a:gd name="T39" fmla="*/ 2147483646 h 185"/>
              <a:gd name="T40" fmla="*/ 2147483646 w 404"/>
              <a:gd name="T41" fmla="*/ 2147483646 h 185"/>
              <a:gd name="T42" fmla="*/ 2147483646 w 404"/>
              <a:gd name="T43" fmla="*/ 2147483646 h 185"/>
              <a:gd name="T44" fmla="*/ 2147483646 w 404"/>
              <a:gd name="T45" fmla="*/ 2147483646 h 185"/>
              <a:gd name="T46" fmla="*/ 2147483646 w 404"/>
              <a:gd name="T47" fmla="*/ 2147483646 h 185"/>
              <a:gd name="T48" fmla="*/ 2147483646 w 404"/>
              <a:gd name="T49" fmla="*/ 2147483646 h 185"/>
              <a:gd name="T50" fmla="*/ 2147483646 w 404"/>
              <a:gd name="T51" fmla="*/ 2147483646 h 185"/>
              <a:gd name="T52" fmla="*/ 2147483646 w 404"/>
              <a:gd name="T53" fmla="*/ 2147483646 h 185"/>
              <a:gd name="T54" fmla="*/ 2147483646 w 404"/>
              <a:gd name="T55" fmla="*/ 2147483646 h 185"/>
              <a:gd name="T56" fmla="*/ 2147483646 w 404"/>
              <a:gd name="T57" fmla="*/ 2147483646 h 185"/>
              <a:gd name="T58" fmla="*/ 2147483646 w 404"/>
              <a:gd name="T59" fmla="*/ 2147483646 h 185"/>
              <a:gd name="T60" fmla="*/ 2147483646 w 404"/>
              <a:gd name="T61" fmla="*/ 2147483646 h 185"/>
              <a:gd name="T62" fmla="*/ 2147483646 w 404"/>
              <a:gd name="T63" fmla="*/ 2147483646 h 185"/>
              <a:gd name="T64" fmla="*/ 2147483646 w 404"/>
              <a:gd name="T65" fmla="*/ 2147483646 h 185"/>
              <a:gd name="T66" fmla="*/ 2147483646 w 404"/>
              <a:gd name="T67" fmla="*/ 2147483646 h 185"/>
              <a:gd name="T68" fmla="*/ 2147483646 w 404"/>
              <a:gd name="T69" fmla="*/ 2147483646 h 185"/>
              <a:gd name="T70" fmla="*/ 0 w 404"/>
              <a:gd name="T71" fmla="*/ 2147483646 h 185"/>
              <a:gd name="T72" fmla="*/ 2147483646 w 404"/>
              <a:gd name="T73" fmla="*/ 2147483646 h 185"/>
              <a:gd name="T74" fmla="*/ 2147483646 w 404"/>
              <a:gd name="T75" fmla="*/ 2147483646 h 185"/>
              <a:gd name="T76" fmla="*/ 2147483646 w 404"/>
              <a:gd name="T77" fmla="*/ 2147483646 h 185"/>
              <a:gd name="T78" fmla="*/ 2147483646 w 404"/>
              <a:gd name="T79" fmla="*/ 2147483646 h 185"/>
              <a:gd name="T80" fmla="*/ 2147483646 w 404"/>
              <a:gd name="T81" fmla="*/ 2147483646 h 185"/>
              <a:gd name="T82" fmla="*/ 2147483646 w 404"/>
              <a:gd name="T83" fmla="*/ 2147483646 h 185"/>
              <a:gd name="T84" fmla="*/ 2147483646 w 404"/>
              <a:gd name="T85" fmla="*/ 2147483646 h 185"/>
              <a:gd name="T86" fmla="*/ 2147483646 w 404"/>
              <a:gd name="T87" fmla="*/ 2147483646 h 185"/>
              <a:gd name="T88" fmla="*/ 2147483646 w 404"/>
              <a:gd name="T89" fmla="*/ 2147483646 h 185"/>
              <a:gd name="T90" fmla="*/ 2147483646 w 404"/>
              <a:gd name="T91" fmla="*/ 2147483646 h 185"/>
              <a:gd name="T92" fmla="*/ 2147483646 w 404"/>
              <a:gd name="T93" fmla="*/ 2147483646 h 185"/>
              <a:gd name="T94" fmla="*/ 2147483646 w 404"/>
              <a:gd name="T95" fmla="*/ 2147483646 h 185"/>
              <a:gd name="T96" fmla="*/ 2147483646 w 404"/>
              <a:gd name="T97" fmla="*/ 2147483646 h 185"/>
              <a:gd name="T98" fmla="*/ 2147483646 w 404"/>
              <a:gd name="T99" fmla="*/ 2147483646 h 185"/>
              <a:gd name="T100" fmla="*/ 2147483646 w 404"/>
              <a:gd name="T101" fmla="*/ 2147483646 h 185"/>
              <a:gd name="T102" fmla="*/ 2147483646 w 404"/>
              <a:gd name="T103" fmla="*/ 2147483646 h 185"/>
              <a:gd name="T104" fmla="*/ 2147483646 w 404"/>
              <a:gd name="T105" fmla="*/ 2147483646 h 185"/>
              <a:gd name="T106" fmla="*/ 2147483646 w 404"/>
              <a:gd name="T107" fmla="*/ 2147483646 h 185"/>
              <a:gd name="T108" fmla="*/ 2147483646 w 404"/>
              <a:gd name="T109" fmla="*/ 0 h 185"/>
              <a:gd name="T110" fmla="*/ 2147483646 w 404"/>
              <a:gd name="T111" fmla="*/ 2147483646 h 185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404"/>
              <a:gd name="T169" fmla="*/ 0 h 185"/>
              <a:gd name="T170" fmla="*/ 404 w 404"/>
              <a:gd name="T171" fmla="*/ 185 h 185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404" h="185">
                <a:moveTo>
                  <a:pt x="403" y="40"/>
                </a:moveTo>
                <a:lnTo>
                  <a:pt x="398" y="44"/>
                </a:lnTo>
                <a:lnTo>
                  <a:pt x="395" y="48"/>
                </a:lnTo>
                <a:lnTo>
                  <a:pt x="390" y="51"/>
                </a:lnTo>
                <a:lnTo>
                  <a:pt x="387" y="54"/>
                </a:lnTo>
                <a:lnTo>
                  <a:pt x="383" y="58"/>
                </a:lnTo>
                <a:lnTo>
                  <a:pt x="378" y="62"/>
                </a:lnTo>
                <a:lnTo>
                  <a:pt x="373" y="65"/>
                </a:lnTo>
                <a:lnTo>
                  <a:pt x="368" y="68"/>
                </a:lnTo>
                <a:lnTo>
                  <a:pt x="362" y="72"/>
                </a:lnTo>
                <a:lnTo>
                  <a:pt x="356" y="76"/>
                </a:lnTo>
                <a:lnTo>
                  <a:pt x="351" y="79"/>
                </a:lnTo>
                <a:lnTo>
                  <a:pt x="345" y="83"/>
                </a:lnTo>
                <a:lnTo>
                  <a:pt x="339" y="87"/>
                </a:lnTo>
                <a:lnTo>
                  <a:pt x="332" y="91"/>
                </a:lnTo>
                <a:lnTo>
                  <a:pt x="325" y="94"/>
                </a:lnTo>
                <a:lnTo>
                  <a:pt x="318" y="98"/>
                </a:lnTo>
                <a:lnTo>
                  <a:pt x="312" y="101"/>
                </a:lnTo>
                <a:lnTo>
                  <a:pt x="303" y="105"/>
                </a:lnTo>
                <a:lnTo>
                  <a:pt x="296" y="109"/>
                </a:lnTo>
                <a:lnTo>
                  <a:pt x="289" y="112"/>
                </a:lnTo>
                <a:lnTo>
                  <a:pt x="281" y="115"/>
                </a:lnTo>
                <a:lnTo>
                  <a:pt x="275" y="118"/>
                </a:lnTo>
                <a:lnTo>
                  <a:pt x="267" y="121"/>
                </a:lnTo>
                <a:lnTo>
                  <a:pt x="260" y="124"/>
                </a:lnTo>
                <a:lnTo>
                  <a:pt x="251" y="127"/>
                </a:lnTo>
                <a:lnTo>
                  <a:pt x="243" y="130"/>
                </a:lnTo>
                <a:lnTo>
                  <a:pt x="234" y="133"/>
                </a:lnTo>
                <a:lnTo>
                  <a:pt x="223" y="136"/>
                </a:lnTo>
                <a:lnTo>
                  <a:pt x="214" y="139"/>
                </a:lnTo>
                <a:lnTo>
                  <a:pt x="204" y="143"/>
                </a:lnTo>
                <a:lnTo>
                  <a:pt x="194" y="146"/>
                </a:lnTo>
                <a:lnTo>
                  <a:pt x="183" y="149"/>
                </a:lnTo>
                <a:lnTo>
                  <a:pt x="238" y="184"/>
                </a:lnTo>
                <a:lnTo>
                  <a:pt x="16" y="139"/>
                </a:lnTo>
                <a:lnTo>
                  <a:pt x="0" y="49"/>
                </a:lnTo>
                <a:lnTo>
                  <a:pt x="46" y="74"/>
                </a:lnTo>
                <a:lnTo>
                  <a:pt x="57" y="72"/>
                </a:lnTo>
                <a:lnTo>
                  <a:pt x="67" y="69"/>
                </a:lnTo>
                <a:lnTo>
                  <a:pt x="81" y="66"/>
                </a:lnTo>
                <a:lnTo>
                  <a:pt x="94" y="63"/>
                </a:lnTo>
                <a:lnTo>
                  <a:pt x="108" y="58"/>
                </a:lnTo>
                <a:lnTo>
                  <a:pt x="119" y="55"/>
                </a:lnTo>
                <a:lnTo>
                  <a:pt x="130" y="50"/>
                </a:lnTo>
                <a:lnTo>
                  <a:pt x="141" y="46"/>
                </a:lnTo>
                <a:lnTo>
                  <a:pt x="150" y="42"/>
                </a:lnTo>
                <a:lnTo>
                  <a:pt x="159" y="38"/>
                </a:lnTo>
                <a:lnTo>
                  <a:pt x="169" y="33"/>
                </a:lnTo>
                <a:lnTo>
                  <a:pt x="178" y="28"/>
                </a:lnTo>
                <a:lnTo>
                  <a:pt x="186" y="23"/>
                </a:lnTo>
                <a:lnTo>
                  <a:pt x="193" y="19"/>
                </a:lnTo>
                <a:lnTo>
                  <a:pt x="201" y="13"/>
                </a:lnTo>
                <a:lnTo>
                  <a:pt x="208" y="8"/>
                </a:lnTo>
                <a:lnTo>
                  <a:pt x="212" y="4"/>
                </a:lnTo>
                <a:lnTo>
                  <a:pt x="216" y="0"/>
                </a:lnTo>
                <a:lnTo>
                  <a:pt x="403" y="40"/>
                </a:lnTo>
              </a:path>
            </a:pathLst>
          </a:custGeom>
          <a:solidFill>
            <a:srgbClr val="000099"/>
          </a:solidFill>
          <a:ln w="12700" cap="rnd">
            <a:solidFill>
              <a:srgbClr val="000099"/>
            </a:solidFill>
            <a:round/>
            <a:headEnd/>
            <a:tailEnd/>
          </a:ln>
        </p:spPr>
        <p:txBody>
          <a:bodyPr lIns="91411" tIns="45708" rIns="91411" bIns="45708"/>
          <a:lstStyle/>
          <a:p>
            <a:endParaRPr lang="es-CO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6951042" y="2909888"/>
            <a:ext cx="528637" cy="1071562"/>
          </a:xfrm>
          <a:custGeom>
            <a:avLst/>
            <a:gdLst>
              <a:gd name="T0" fmla="*/ 0 w 241"/>
              <a:gd name="T1" fmla="*/ 2147483646 h 437"/>
              <a:gd name="T2" fmla="*/ 2147483646 w 241"/>
              <a:gd name="T3" fmla="*/ 2147483646 h 437"/>
              <a:gd name="T4" fmla="*/ 2147483646 w 241"/>
              <a:gd name="T5" fmla="*/ 2147483646 h 437"/>
              <a:gd name="T6" fmla="*/ 2147483646 w 241"/>
              <a:gd name="T7" fmla="*/ 2147483646 h 437"/>
              <a:gd name="T8" fmla="*/ 2147483646 w 241"/>
              <a:gd name="T9" fmla="*/ 2147483646 h 437"/>
              <a:gd name="T10" fmla="*/ 2147483646 w 241"/>
              <a:gd name="T11" fmla="*/ 2147483646 h 437"/>
              <a:gd name="T12" fmla="*/ 2147483646 w 241"/>
              <a:gd name="T13" fmla="*/ 2147483646 h 437"/>
              <a:gd name="T14" fmla="*/ 2147483646 w 241"/>
              <a:gd name="T15" fmla="*/ 2147483646 h 437"/>
              <a:gd name="T16" fmla="*/ 2147483646 w 241"/>
              <a:gd name="T17" fmla="*/ 2147483646 h 437"/>
              <a:gd name="T18" fmla="*/ 2147483646 w 241"/>
              <a:gd name="T19" fmla="*/ 2147483646 h 437"/>
              <a:gd name="T20" fmla="*/ 2147483646 w 241"/>
              <a:gd name="T21" fmla="*/ 2147483646 h 437"/>
              <a:gd name="T22" fmla="*/ 2147483646 w 241"/>
              <a:gd name="T23" fmla="*/ 2147483646 h 437"/>
              <a:gd name="T24" fmla="*/ 2147483646 w 241"/>
              <a:gd name="T25" fmla="*/ 2147483646 h 437"/>
              <a:gd name="T26" fmla="*/ 2147483646 w 241"/>
              <a:gd name="T27" fmla="*/ 2147483646 h 437"/>
              <a:gd name="T28" fmla="*/ 2147483646 w 241"/>
              <a:gd name="T29" fmla="*/ 2147483646 h 437"/>
              <a:gd name="T30" fmla="*/ 2147483646 w 241"/>
              <a:gd name="T31" fmla="*/ 2147483646 h 437"/>
              <a:gd name="T32" fmla="*/ 2147483646 w 241"/>
              <a:gd name="T33" fmla="*/ 2147483646 h 437"/>
              <a:gd name="T34" fmla="*/ 2147483646 w 241"/>
              <a:gd name="T35" fmla="*/ 2147483646 h 437"/>
              <a:gd name="T36" fmla="*/ 2147483646 w 241"/>
              <a:gd name="T37" fmla="*/ 2147483646 h 437"/>
              <a:gd name="T38" fmla="*/ 2147483646 w 241"/>
              <a:gd name="T39" fmla="*/ 2147483646 h 437"/>
              <a:gd name="T40" fmla="*/ 2147483646 w 241"/>
              <a:gd name="T41" fmla="*/ 0 h 437"/>
              <a:gd name="T42" fmla="*/ 2147483646 w 241"/>
              <a:gd name="T43" fmla="*/ 2147483646 h 437"/>
              <a:gd name="T44" fmla="*/ 2147483646 w 241"/>
              <a:gd name="T45" fmla="*/ 2147483646 h 437"/>
              <a:gd name="T46" fmla="*/ 2147483646 w 241"/>
              <a:gd name="T47" fmla="*/ 2147483646 h 437"/>
              <a:gd name="T48" fmla="*/ 2147483646 w 241"/>
              <a:gd name="T49" fmla="*/ 2147483646 h 437"/>
              <a:gd name="T50" fmla="*/ 2147483646 w 241"/>
              <a:gd name="T51" fmla="*/ 2147483646 h 437"/>
              <a:gd name="T52" fmla="*/ 2147483646 w 241"/>
              <a:gd name="T53" fmla="*/ 2147483646 h 437"/>
              <a:gd name="T54" fmla="*/ 2147483646 w 241"/>
              <a:gd name="T55" fmla="*/ 2147483646 h 437"/>
              <a:gd name="T56" fmla="*/ 2147483646 w 241"/>
              <a:gd name="T57" fmla="*/ 2147483646 h 437"/>
              <a:gd name="T58" fmla="*/ 2147483646 w 241"/>
              <a:gd name="T59" fmla="*/ 2147483646 h 437"/>
              <a:gd name="T60" fmla="*/ 2147483646 w 241"/>
              <a:gd name="T61" fmla="*/ 2147483646 h 437"/>
              <a:gd name="T62" fmla="*/ 2147483646 w 241"/>
              <a:gd name="T63" fmla="*/ 2147483646 h 437"/>
              <a:gd name="T64" fmla="*/ 2147483646 w 241"/>
              <a:gd name="T65" fmla="*/ 2147483646 h 437"/>
              <a:gd name="T66" fmla="*/ 2147483646 w 241"/>
              <a:gd name="T67" fmla="*/ 2147483646 h 437"/>
              <a:gd name="T68" fmla="*/ 2147483646 w 241"/>
              <a:gd name="T69" fmla="*/ 2147483646 h 437"/>
              <a:gd name="T70" fmla="*/ 2147483646 w 241"/>
              <a:gd name="T71" fmla="*/ 2147483646 h 437"/>
              <a:gd name="T72" fmla="*/ 2147483646 w 241"/>
              <a:gd name="T73" fmla="*/ 2147483646 h 437"/>
              <a:gd name="T74" fmla="*/ 2147483646 w 241"/>
              <a:gd name="T75" fmla="*/ 2147483646 h 437"/>
              <a:gd name="T76" fmla="*/ 2147483646 w 241"/>
              <a:gd name="T77" fmla="*/ 2147483646 h 437"/>
              <a:gd name="T78" fmla="*/ 2147483646 w 241"/>
              <a:gd name="T79" fmla="*/ 2147483646 h 437"/>
              <a:gd name="T80" fmla="*/ 2147483646 w 241"/>
              <a:gd name="T81" fmla="*/ 2147483646 h 437"/>
              <a:gd name="T82" fmla="*/ 2147483646 w 241"/>
              <a:gd name="T83" fmla="*/ 2147483646 h 437"/>
              <a:gd name="T84" fmla="*/ 2147483646 w 241"/>
              <a:gd name="T85" fmla="*/ 2147483646 h 437"/>
              <a:gd name="T86" fmla="*/ 2147483646 w 241"/>
              <a:gd name="T87" fmla="*/ 2147483646 h 437"/>
              <a:gd name="T88" fmla="*/ 2147483646 w 241"/>
              <a:gd name="T89" fmla="*/ 2147483646 h 437"/>
              <a:gd name="T90" fmla="*/ 2147483646 w 241"/>
              <a:gd name="T91" fmla="*/ 2147483646 h 437"/>
              <a:gd name="T92" fmla="*/ 2147483646 w 241"/>
              <a:gd name="T93" fmla="*/ 2147483646 h 437"/>
              <a:gd name="T94" fmla="*/ 2147483646 w 241"/>
              <a:gd name="T95" fmla="*/ 2147483646 h 437"/>
              <a:gd name="T96" fmla="*/ 2147483646 w 241"/>
              <a:gd name="T97" fmla="*/ 2147483646 h 437"/>
              <a:gd name="T98" fmla="*/ 2147483646 w 241"/>
              <a:gd name="T99" fmla="*/ 2147483646 h 437"/>
              <a:gd name="T100" fmla="*/ 2147483646 w 241"/>
              <a:gd name="T101" fmla="*/ 2147483646 h 437"/>
              <a:gd name="T102" fmla="*/ 2147483646 w 241"/>
              <a:gd name="T103" fmla="*/ 2147483646 h 437"/>
              <a:gd name="T104" fmla="*/ 2147483646 w 241"/>
              <a:gd name="T105" fmla="*/ 2147483646 h 437"/>
              <a:gd name="T106" fmla="*/ 2147483646 w 241"/>
              <a:gd name="T107" fmla="*/ 2147483646 h 437"/>
              <a:gd name="T108" fmla="*/ 2147483646 w 241"/>
              <a:gd name="T109" fmla="*/ 2147483646 h 437"/>
              <a:gd name="T110" fmla="*/ 2147483646 w 241"/>
              <a:gd name="T111" fmla="*/ 2147483646 h 437"/>
              <a:gd name="T112" fmla="*/ 2147483646 w 241"/>
              <a:gd name="T113" fmla="*/ 2147483646 h 437"/>
              <a:gd name="T114" fmla="*/ 2147483646 w 241"/>
              <a:gd name="T115" fmla="*/ 2147483646 h 437"/>
              <a:gd name="T116" fmla="*/ 0 w 241"/>
              <a:gd name="T117" fmla="*/ 2147483646 h 43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241"/>
              <a:gd name="T178" fmla="*/ 0 h 437"/>
              <a:gd name="T179" fmla="*/ 241 w 241"/>
              <a:gd name="T180" fmla="*/ 437 h 437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241" h="437">
                <a:moveTo>
                  <a:pt x="0" y="277"/>
                </a:moveTo>
                <a:lnTo>
                  <a:pt x="60" y="309"/>
                </a:lnTo>
                <a:lnTo>
                  <a:pt x="63" y="299"/>
                </a:lnTo>
                <a:lnTo>
                  <a:pt x="65" y="288"/>
                </a:lnTo>
                <a:lnTo>
                  <a:pt x="67" y="279"/>
                </a:lnTo>
                <a:lnTo>
                  <a:pt x="69" y="270"/>
                </a:lnTo>
                <a:lnTo>
                  <a:pt x="71" y="260"/>
                </a:lnTo>
                <a:lnTo>
                  <a:pt x="72" y="249"/>
                </a:lnTo>
                <a:lnTo>
                  <a:pt x="73" y="239"/>
                </a:lnTo>
                <a:lnTo>
                  <a:pt x="74" y="228"/>
                </a:lnTo>
                <a:lnTo>
                  <a:pt x="75" y="217"/>
                </a:lnTo>
                <a:lnTo>
                  <a:pt x="76" y="204"/>
                </a:lnTo>
                <a:lnTo>
                  <a:pt x="76" y="182"/>
                </a:lnTo>
                <a:lnTo>
                  <a:pt x="75" y="171"/>
                </a:lnTo>
                <a:lnTo>
                  <a:pt x="75" y="160"/>
                </a:lnTo>
                <a:lnTo>
                  <a:pt x="74" y="150"/>
                </a:lnTo>
                <a:lnTo>
                  <a:pt x="72" y="139"/>
                </a:lnTo>
                <a:lnTo>
                  <a:pt x="71" y="129"/>
                </a:lnTo>
                <a:lnTo>
                  <a:pt x="69" y="117"/>
                </a:lnTo>
                <a:lnTo>
                  <a:pt x="67" y="105"/>
                </a:lnTo>
                <a:lnTo>
                  <a:pt x="182" y="0"/>
                </a:lnTo>
                <a:lnTo>
                  <a:pt x="185" y="10"/>
                </a:lnTo>
                <a:lnTo>
                  <a:pt x="188" y="20"/>
                </a:lnTo>
                <a:lnTo>
                  <a:pt x="190" y="29"/>
                </a:lnTo>
                <a:lnTo>
                  <a:pt x="192" y="38"/>
                </a:lnTo>
                <a:lnTo>
                  <a:pt x="194" y="47"/>
                </a:lnTo>
                <a:lnTo>
                  <a:pt x="196" y="56"/>
                </a:lnTo>
                <a:lnTo>
                  <a:pt x="197" y="64"/>
                </a:lnTo>
                <a:lnTo>
                  <a:pt x="199" y="73"/>
                </a:lnTo>
                <a:lnTo>
                  <a:pt x="200" y="81"/>
                </a:lnTo>
                <a:lnTo>
                  <a:pt x="202" y="91"/>
                </a:lnTo>
                <a:lnTo>
                  <a:pt x="203" y="102"/>
                </a:lnTo>
                <a:lnTo>
                  <a:pt x="204" y="111"/>
                </a:lnTo>
                <a:lnTo>
                  <a:pt x="206" y="122"/>
                </a:lnTo>
                <a:lnTo>
                  <a:pt x="207" y="132"/>
                </a:lnTo>
                <a:lnTo>
                  <a:pt x="207" y="144"/>
                </a:lnTo>
                <a:lnTo>
                  <a:pt x="208" y="156"/>
                </a:lnTo>
                <a:lnTo>
                  <a:pt x="209" y="168"/>
                </a:lnTo>
                <a:lnTo>
                  <a:pt x="209" y="179"/>
                </a:lnTo>
                <a:lnTo>
                  <a:pt x="209" y="191"/>
                </a:lnTo>
                <a:lnTo>
                  <a:pt x="209" y="206"/>
                </a:lnTo>
                <a:lnTo>
                  <a:pt x="208" y="220"/>
                </a:lnTo>
                <a:lnTo>
                  <a:pt x="208" y="230"/>
                </a:lnTo>
                <a:lnTo>
                  <a:pt x="207" y="241"/>
                </a:lnTo>
                <a:lnTo>
                  <a:pt x="207" y="252"/>
                </a:lnTo>
                <a:lnTo>
                  <a:pt x="206" y="265"/>
                </a:lnTo>
                <a:lnTo>
                  <a:pt x="204" y="276"/>
                </a:lnTo>
                <a:lnTo>
                  <a:pt x="203" y="286"/>
                </a:lnTo>
                <a:lnTo>
                  <a:pt x="201" y="299"/>
                </a:lnTo>
                <a:lnTo>
                  <a:pt x="199" y="309"/>
                </a:lnTo>
                <a:lnTo>
                  <a:pt x="197" y="321"/>
                </a:lnTo>
                <a:lnTo>
                  <a:pt x="195" y="332"/>
                </a:lnTo>
                <a:lnTo>
                  <a:pt x="193" y="342"/>
                </a:lnTo>
                <a:lnTo>
                  <a:pt x="190" y="354"/>
                </a:lnTo>
                <a:lnTo>
                  <a:pt x="187" y="368"/>
                </a:lnTo>
                <a:lnTo>
                  <a:pt x="184" y="381"/>
                </a:lnTo>
                <a:lnTo>
                  <a:pt x="240" y="415"/>
                </a:lnTo>
                <a:lnTo>
                  <a:pt x="98" y="436"/>
                </a:lnTo>
                <a:lnTo>
                  <a:pt x="0" y="277"/>
                </a:lnTo>
              </a:path>
            </a:pathLst>
          </a:custGeom>
          <a:solidFill>
            <a:srgbClr val="000099"/>
          </a:solidFill>
          <a:ln w="12700" cap="rnd">
            <a:solidFill>
              <a:srgbClr val="000099"/>
            </a:solidFill>
            <a:round/>
            <a:headEnd/>
            <a:tailEnd/>
          </a:ln>
        </p:spPr>
        <p:txBody>
          <a:bodyPr lIns="91411" tIns="45708" rIns="91411" bIns="45708"/>
          <a:lstStyle/>
          <a:p>
            <a:endParaRPr lang="es-CO"/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5511179" y="1243013"/>
            <a:ext cx="900113" cy="403225"/>
          </a:xfrm>
          <a:custGeom>
            <a:avLst/>
            <a:gdLst>
              <a:gd name="T0" fmla="*/ 2147483646 w 433"/>
              <a:gd name="T1" fmla="*/ 2147483646 h 164"/>
              <a:gd name="T2" fmla="*/ 2147483646 w 433"/>
              <a:gd name="T3" fmla="*/ 2147483646 h 164"/>
              <a:gd name="T4" fmla="*/ 2147483646 w 433"/>
              <a:gd name="T5" fmla="*/ 2147483646 h 164"/>
              <a:gd name="T6" fmla="*/ 2147483646 w 433"/>
              <a:gd name="T7" fmla="*/ 2147483646 h 164"/>
              <a:gd name="T8" fmla="*/ 2147483646 w 433"/>
              <a:gd name="T9" fmla="*/ 2147483646 h 164"/>
              <a:gd name="T10" fmla="*/ 2147483646 w 433"/>
              <a:gd name="T11" fmla="*/ 2147483646 h 164"/>
              <a:gd name="T12" fmla="*/ 2147483646 w 433"/>
              <a:gd name="T13" fmla="*/ 2147483646 h 164"/>
              <a:gd name="T14" fmla="*/ 2147483646 w 433"/>
              <a:gd name="T15" fmla="*/ 2147483646 h 164"/>
              <a:gd name="T16" fmla="*/ 2147483646 w 433"/>
              <a:gd name="T17" fmla="*/ 2147483646 h 164"/>
              <a:gd name="T18" fmla="*/ 2147483646 w 433"/>
              <a:gd name="T19" fmla="*/ 2147483646 h 164"/>
              <a:gd name="T20" fmla="*/ 2147483646 w 433"/>
              <a:gd name="T21" fmla="*/ 2147483646 h 164"/>
              <a:gd name="T22" fmla="*/ 2147483646 w 433"/>
              <a:gd name="T23" fmla="*/ 2147483646 h 164"/>
              <a:gd name="T24" fmla="*/ 2147483646 w 433"/>
              <a:gd name="T25" fmla="*/ 2147483646 h 164"/>
              <a:gd name="T26" fmla="*/ 2147483646 w 433"/>
              <a:gd name="T27" fmla="*/ 2147483646 h 164"/>
              <a:gd name="T28" fmla="*/ 2147483646 w 433"/>
              <a:gd name="T29" fmla="*/ 2147483646 h 164"/>
              <a:gd name="T30" fmla="*/ 2147483646 w 433"/>
              <a:gd name="T31" fmla="*/ 2147483646 h 164"/>
              <a:gd name="T32" fmla="*/ 2147483646 w 433"/>
              <a:gd name="T33" fmla="*/ 2147483646 h 164"/>
              <a:gd name="T34" fmla="*/ 2147483646 w 433"/>
              <a:gd name="T35" fmla="*/ 2147483646 h 164"/>
              <a:gd name="T36" fmla="*/ 0 w 433"/>
              <a:gd name="T37" fmla="*/ 2147483646 h 164"/>
              <a:gd name="T38" fmla="*/ 2147483646 w 433"/>
              <a:gd name="T39" fmla="*/ 2147483646 h 164"/>
              <a:gd name="T40" fmla="*/ 2147483646 w 433"/>
              <a:gd name="T41" fmla="*/ 2147483646 h 164"/>
              <a:gd name="T42" fmla="*/ 2147483646 w 433"/>
              <a:gd name="T43" fmla="*/ 2147483646 h 164"/>
              <a:gd name="T44" fmla="*/ 2147483646 w 433"/>
              <a:gd name="T45" fmla="*/ 2147483646 h 164"/>
              <a:gd name="T46" fmla="*/ 2147483646 w 433"/>
              <a:gd name="T47" fmla="*/ 2147483646 h 164"/>
              <a:gd name="T48" fmla="*/ 2147483646 w 433"/>
              <a:gd name="T49" fmla="*/ 2147483646 h 164"/>
              <a:gd name="T50" fmla="*/ 2147483646 w 433"/>
              <a:gd name="T51" fmla="*/ 2147483646 h 164"/>
              <a:gd name="T52" fmla="*/ 2147483646 w 433"/>
              <a:gd name="T53" fmla="*/ 2147483646 h 164"/>
              <a:gd name="T54" fmla="*/ 2147483646 w 433"/>
              <a:gd name="T55" fmla="*/ 2147483646 h 164"/>
              <a:gd name="T56" fmla="*/ 2147483646 w 433"/>
              <a:gd name="T57" fmla="*/ 2147483646 h 164"/>
              <a:gd name="T58" fmla="*/ 2147483646 w 433"/>
              <a:gd name="T59" fmla="*/ 2147483646 h 164"/>
              <a:gd name="T60" fmla="*/ 2147483646 w 433"/>
              <a:gd name="T61" fmla="*/ 2147483646 h 164"/>
              <a:gd name="T62" fmla="*/ 2147483646 w 433"/>
              <a:gd name="T63" fmla="*/ 2147483646 h 164"/>
              <a:gd name="T64" fmla="*/ 2147483646 w 433"/>
              <a:gd name="T65" fmla="*/ 2147483646 h 164"/>
              <a:gd name="T66" fmla="*/ 2147483646 w 433"/>
              <a:gd name="T67" fmla="*/ 2147483646 h 164"/>
              <a:gd name="T68" fmla="*/ 2147483646 w 433"/>
              <a:gd name="T69" fmla="*/ 2147483646 h 164"/>
              <a:gd name="T70" fmla="*/ 2147483646 w 433"/>
              <a:gd name="T71" fmla="*/ 2147483646 h 164"/>
              <a:gd name="T72" fmla="*/ 2147483646 w 433"/>
              <a:gd name="T73" fmla="*/ 2147483646 h 164"/>
              <a:gd name="T74" fmla="*/ 2147483646 w 433"/>
              <a:gd name="T75" fmla="*/ 2147483646 h 164"/>
              <a:gd name="T76" fmla="*/ 2147483646 w 433"/>
              <a:gd name="T77" fmla="*/ 2147483646 h 164"/>
              <a:gd name="T78" fmla="*/ 2147483646 w 433"/>
              <a:gd name="T79" fmla="*/ 2147483646 h 164"/>
              <a:gd name="T80" fmla="*/ 2147483646 w 433"/>
              <a:gd name="T81" fmla="*/ 2147483646 h 164"/>
              <a:gd name="T82" fmla="*/ 2147483646 w 433"/>
              <a:gd name="T83" fmla="*/ 2147483646 h 164"/>
              <a:gd name="T84" fmla="*/ 2147483646 w 433"/>
              <a:gd name="T85" fmla="*/ 2147483646 h 164"/>
              <a:gd name="T86" fmla="*/ 2147483646 w 433"/>
              <a:gd name="T87" fmla="*/ 2147483646 h 164"/>
              <a:gd name="T88" fmla="*/ 2147483646 w 433"/>
              <a:gd name="T89" fmla="*/ 2147483646 h 164"/>
              <a:gd name="T90" fmla="*/ 2147483646 w 433"/>
              <a:gd name="T91" fmla="*/ 2147483646 h 164"/>
              <a:gd name="T92" fmla="*/ 2147483646 w 433"/>
              <a:gd name="T93" fmla="*/ 2147483646 h 164"/>
              <a:gd name="T94" fmla="*/ 2147483646 w 433"/>
              <a:gd name="T95" fmla="*/ 2147483646 h 164"/>
              <a:gd name="T96" fmla="*/ 2147483646 w 433"/>
              <a:gd name="T97" fmla="*/ 0 h 164"/>
              <a:gd name="T98" fmla="*/ 2147483646 w 433"/>
              <a:gd name="T99" fmla="*/ 2147483646 h 164"/>
              <a:gd name="T100" fmla="*/ 2147483646 w 433"/>
              <a:gd name="T101" fmla="*/ 2147483646 h 164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433"/>
              <a:gd name="T154" fmla="*/ 0 h 164"/>
              <a:gd name="T155" fmla="*/ 433 w 433"/>
              <a:gd name="T156" fmla="*/ 164 h 164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433" h="164">
                <a:moveTo>
                  <a:pt x="230" y="163"/>
                </a:moveTo>
                <a:lnTo>
                  <a:pt x="259" y="131"/>
                </a:lnTo>
                <a:lnTo>
                  <a:pt x="250" y="130"/>
                </a:lnTo>
                <a:lnTo>
                  <a:pt x="239" y="129"/>
                </a:lnTo>
                <a:lnTo>
                  <a:pt x="226" y="128"/>
                </a:lnTo>
                <a:lnTo>
                  <a:pt x="216" y="127"/>
                </a:lnTo>
                <a:lnTo>
                  <a:pt x="204" y="126"/>
                </a:lnTo>
                <a:lnTo>
                  <a:pt x="191" y="125"/>
                </a:lnTo>
                <a:lnTo>
                  <a:pt x="177" y="125"/>
                </a:lnTo>
                <a:lnTo>
                  <a:pt x="153" y="125"/>
                </a:lnTo>
                <a:lnTo>
                  <a:pt x="141" y="125"/>
                </a:lnTo>
                <a:lnTo>
                  <a:pt x="129" y="126"/>
                </a:lnTo>
                <a:lnTo>
                  <a:pt x="117" y="126"/>
                </a:lnTo>
                <a:lnTo>
                  <a:pt x="105" y="127"/>
                </a:lnTo>
                <a:lnTo>
                  <a:pt x="94" y="128"/>
                </a:lnTo>
                <a:lnTo>
                  <a:pt x="80" y="130"/>
                </a:lnTo>
                <a:lnTo>
                  <a:pt x="68" y="132"/>
                </a:lnTo>
                <a:lnTo>
                  <a:pt x="99" y="64"/>
                </a:lnTo>
                <a:lnTo>
                  <a:pt x="0" y="38"/>
                </a:lnTo>
                <a:lnTo>
                  <a:pt x="5" y="37"/>
                </a:lnTo>
                <a:lnTo>
                  <a:pt x="15" y="35"/>
                </a:lnTo>
                <a:lnTo>
                  <a:pt x="23" y="34"/>
                </a:lnTo>
                <a:lnTo>
                  <a:pt x="32" y="33"/>
                </a:lnTo>
                <a:lnTo>
                  <a:pt x="43" y="32"/>
                </a:lnTo>
                <a:lnTo>
                  <a:pt x="52" y="31"/>
                </a:lnTo>
                <a:lnTo>
                  <a:pt x="64" y="30"/>
                </a:lnTo>
                <a:lnTo>
                  <a:pt x="74" y="29"/>
                </a:lnTo>
                <a:lnTo>
                  <a:pt x="86" y="28"/>
                </a:lnTo>
                <a:lnTo>
                  <a:pt x="98" y="27"/>
                </a:lnTo>
                <a:lnTo>
                  <a:pt x="110" y="27"/>
                </a:lnTo>
                <a:lnTo>
                  <a:pt x="124" y="26"/>
                </a:lnTo>
                <a:lnTo>
                  <a:pt x="137" y="26"/>
                </a:lnTo>
                <a:lnTo>
                  <a:pt x="150" y="26"/>
                </a:lnTo>
                <a:lnTo>
                  <a:pt x="163" y="26"/>
                </a:lnTo>
                <a:lnTo>
                  <a:pt x="180" y="26"/>
                </a:lnTo>
                <a:lnTo>
                  <a:pt x="195" y="26"/>
                </a:lnTo>
                <a:lnTo>
                  <a:pt x="206" y="26"/>
                </a:lnTo>
                <a:lnTo>
                  <a:pt x="218" y="27"/>
                </a:lnTo>
                <a:lnTo>
                  <a:pt x="230" y="27"/>
                </a:lnTo>
                <a:lnTo>
                  <a:pt x="244" y="28"/>
                </a:lnTo>
                <a:lnTo>
                  <a:pt x="256" y="29"/>
                </a:lnTo>
                <a:lnTo>
                  <a:pt x="267" y="30"/>
                </a:lnTo>
                <a:lnTo>
                  <a:pt x="282" y="32"/>
                </a:lnTo>
                <a:lnTo>
                  <a:pt x="293" y="33"/>
                </a:lnTo>
                <a:lnTo>
                  <a:pt x="307" y="35"/>
                </a:lnTo>
                <a:lnTo>
                  <a:pt x="318" y="36"/>
                </a:lnTo>
                <a:lnTo>
                  <a:pt x="330" y="38"/>
                </a:lnTo>
                <a:lnTo>
                  <a:pt x="343" y="40"/>
                </a:lnTo>
                <a:lnTo>
                  <a:pt x="379" y="0"/>
                </a:lnTo>
                <a:lnTo>
                  <a:pt x="432" y="110"/>
                </a:lnTo>
                <a:lnTo>
                  <a:pt x="230" y="163"/>
                </a:lnTo>
              </a:path>
            </a:pathLst>
          </a:custGeom>
          <a:solidFill>
            <a:srgbClr val="000099"/>
          </a:solidFill>
          <a:ln w="12700" cap="rnd">
            <a:solidFill>
              <a:srgbClr val="000099"/>
            </a:solidFill>
            <a:round/>
            <a:headEnd/>
            <a:tailEnd/>
          </a:ln>
        </p:spPr>
        <p:txBody>
          <a:bodyPr lIns="91411" tIns="45708" rIns="91411" bIns="45708"/>
          <a:lstStyle/>
          <a:p>
            <a:endParaRPr lang="es-CO"/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1334467" y="1260475"/>
            <a:ext cx="1581150" cy="16049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251" tIns="44824" rIns="91251" bIns="44824" anchor="ctr"/>
          <a:lstStyle>
            <a:lvl1pPr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ES_tradnl" altLang="es-CO" sz="1400" b="1" dirty="0"/>
              <a:t>R</a:t>
            </a:r>
            <a:r>
              <a:rPr lang="es-ES_tradnl" altLang="es-CO" sz="1400" b="1" dirty="0" smtClean="0"/>
              <a:t>espetar</a:t>
            </a:r>
            <a:r>
              <a:rPr lang="es-ES_tradnl" altLang="es-CO" sz="1400" b="1" dirty="0"/>
              <a:t/>
            </a:r>
            <a:br>
              <a:rPr lang="es-ES_tradnl" altLang="es-CO" sz="1400" b="1" dirty="0"/>
            </a:br>
            <a:r>
              <a:rPr lang="es-ES_tradnl" altLang="es-CO" sz="1400" b="1" dirty="0"/>
              <a:t> los</a:t>
            </a:r>
          </a:p>
          <a:p>
            <a:pPr algn="ctr" eaLnBrk="1" hangingPunct="1">
              <a:lnSpc>
                <a:spcPct val="90000"/>
              </a:lnSpc>
            </a:pPr>
            <a:r>
              <a:rPr lang="es-ES_tradnl" altLang="es-CO" sz="1400" b="1" dirty="0"/>
              <a:t>terceros que se </a:t>
            </a:r>
          </a:p>
          <a:p>
            <a:pPr algn="ctr" eaLnBrk="1" hangingPunct="1">
              <a:lnSpc>
                <a:spcPct val="90000"/>
              </a:lnSpc>
            </a:pPr>
            <a:r>
              <a:rPr lang="es-ES_tradnl" altLang="es-CO" sz="1400" b="1" dirty="0"/>
              <a:t>vean afectados</a:t>
            </a:r>
          </a:p>
          <a:p>
            <a:pPr algn="ctr" eaLnBrk="1" hangingPunct="1">
              <a:lnSpc>
                <a:spcPct val="90000"/>
              </a:lnSpc>
            </a:pPr>
            <a:r>
              <a:rPr lang="es-ES_tradnl" altLang="es-CO" sz="1400" b="1" dirty="0"/>
              <a:t> 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4006229" y="755650"/>
            <a:ext cx="1581150" cy="1604963"/>
          </a:xfrm>
          <a:prstGeom prst="ellips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251" tIns="44824" rIns="91251" bIns="44824" anchor="ctr"/>
          <a:lstStyle>
            <a:lvl1pPr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ES_tradnl" altLang="es-CO" sz="1400" b="1" dirty="0"/>
              <a:t>C</a:t>
            </a:r>
            <a:r>
              <a:rPr lang="es-ES_tradnl" altLang="es-CO" sz="1400" b="1" dirty="0" smtClean="0"/>
              <a:t>onducir</a:t>
            </a:r>
            <a:endParaRPr lang="es-ES_tradnl" altLang="es-CO" sz="1400" b="1" dirty="0"/>
          </a:p>
          <a:p>
            <a:pPr algn="ctr" eaLnBrk="1" hangingPunct="1">
              <a:lnSpc>
                <a:spcPct val="90000"/>
              </a:lnSpc>
            </a:pPr>
            <a:r>
              <a:rPr lang="es-ES_tradnl" altLang="es-CO" sz="1400" b="1" dirty="0"/>
              <a:t>a un acuerdo 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6374779" y="1260475"/>
            <a:ext cx="1581150" cy="1604963"/>
          </a:xfrm>
          <a:prstGeom prst="ellips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251" tIns="44824" rIns="91251" bIns="44824" anchor="ctr"/>
          <a:lstStyle>
            <a:lvl1pPr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ES_tradnl" altLang="es-CO" sz="1400" b="1" dirty="0" smtClean="0"/>
              <a:t> </a:t>
            </a:r>
            <a:r>
              <a:rPr lang="es-ES_tradnl" altLang="es-CO" sz="1400" b="1" dirty="0"/>
              <a:t/>
            </a:r>
            <a:br>
              <a:rPr lang="es-ES_tradnl" altLang="es-CO" sz="1400" b="1" dirty="0"/>
            </a:br>
            <a:r>
              <a:rPr lang="es-ES_tradnl" altLang="es-CO" sz="1400" b="1" dirty="0" smtClean="0"/>
              <a:t>Desarrollarse </a:t>
            </a:r>
            <a:endParaRPr lang="es-ES_tradnl" altLang="es-CO" sz="1400" b="1" dirty="0"/>
          </a:p>
          <a:p>
            <a:pPr algn="ctr" eaLnBrk="1" hangingPunct="1">
              <a:lnSpc>
                <a:spcPct val="90000"/>
              </a:lnSpc>
            </a:pPr>
            <a:r>
              <a:rPr lang="es-ES_tradnl" altLang="es-CO" sz="1400" b="1" dirty="0"/>
              <a:t>eficientemente</a:t>
            </a:r>
          </a:p>
        </p:txBody>
      </p: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1334467" y="4002088"/>
            <a:ext cx="1581150" cy="1604962"/>
          </a:xfrm>
          <a:prstGeom prst="ellips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251" tIns="44824" rIns="91251" bIns="44824" anchor="ctr"/>
          <a:lstStyle>
            <a:lvl1pPr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ES_tradnl" altLang="es-CO" sz="1400" b="1" dirty="0"/>
              <a:t>R</a:t>
            </a:r>
            <a:r>
              <a:rPr lang="es-ES_tradnl" altLang="es-CO" sz="1400" b="1" dirty="0" smtClean="0"/>
              <a:t>esolver</a:t>
            </a:r>
            <a:r>
              <a:rPr lang="es-ES_tradnl" altLang="es-CO" sz="1400" b="1" dirty="0"/>
              <a:t/>
            </a:r>
            <a:br>
              <a:rPr lang="es-ES_tradnl" altLang="es-CO" sz="1400" b="1" dirty="0"/>
            </a:br>
            <a:r>
              <a:rPr lang="es-ES_tradnl" altLang="es-CO" sz="1400" b="1" dirty="0"/>
              <a:t> con</a:t>
            </a:r>
          </a:p>
          <a:p>
            <a:pPr algn="ctr" eaLnBrk="1" hangingPunct="1">
              <a:lnSpc>
                <a:spcPct val="90000"/>
              </a:lnSpc>
            </a:pPr>
            <a:r>
              <a:rPr lang="es-ES_tradnl" altLang="es-CO" sz="1400" b="1" dirty="0"/>
              <a:t>justicia los </a:t>
            </a:r>
            <a:br>
              <a:rPr lang="es-ES_tradnl" altLang="es-CO" sz="1400" b="1" dirty="0"/>
            </a:br>
            <a:r>
              <a:rPr lang="es-ES_tradnl" altLang="es-CO" sz="1400" b="1" dirty="0"/>
              <a:t>conflictos</a:t>
            </a:r>
          </a:p>
          <a:p>
            <a:pPr algn="ctr" eaLnBrk="1" hangingPunct="1">
              <a:lnSpc>
                <a:spcPct val="90000"/>
              </a:lnSpc>
            </a:pPr>
            <a:r>
              <a:rPr lang="es-ES_tradnl" altLang="es-CO" sz="1400" b="1" dirty="0"/>
              <a:t>de intereses</a:t>
            </a:r>
          </a:p>
        </p:txBody>
      </p:sp>
      <p:sp>
        <p:nvSpPr>
          <p:cNvPr id="14" name="Oval 12"/>
          <p:cNvSpPr>
            <a:spLocks noChangeArrowheads="1"/>
          </p:cNvSpPr>
          <p:nvPr/>
        </p:nvSpPr>
        <p:spPr bwMode="auto">
          <a:xfrm>
            <a:off x="3926854" y="4933950"/>
            <a:ext cx="1581150" cy="1603375"/>
          </a:xfrm>
          <a:prstGeom prst="ellips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251" tIns="44824" rIns="91251" bIns="44824" anchor="ctr"/>
          <a:lstStyle>
            <a:lvl1pPr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ES_tradnl" altLang="es-CO" sz="1400" b="1" dirty="0" smtClean="0"/>
              <a:t> </a:t>
            </a:r>
            <a:r>
              <a:rPr lang="es-ES_tradnl" altLang="es-CO" sz="1400" b="1" dirty="0"/>
              <a:t/>
            </a:r>
            <a:br>
              <a:rPr lang="es-ES_tradnl" altLang="es-CO" sz="1400" b="1" dirty="0"/>
            </a:br>
            <a:r>
              <a:rPr lang="es-ES_tradnl" altLang="es-CO" sz="1400" b="1" dirty="0"/>
              <a:t>satisfacer</a:t>
            </a:r>
          </a:p>
          <a:p>
            <a:pPr algn="ctr" eaLnBrk="1" hangingPunct="1">
              <a:lnSpc>
                <a:spcPct val="90000"/>
              </a:lnSpc>
            </a:pPr>
            <a:r>
              <a:rPr lang="es-ES_tradnl" altLang="es-CO" sz="1400" b="1" dirty="0"/>
              <a:t>los intereses</a:t>
            </a:r>
            <a:br>
              <a:rPr lang="es-ES_tradnl" altLang="es-CO" sz="1400" b="1" dirty="0"/>
            </a:br>
            <a:r>
              <a:rPr lang="es-ES_tradnl" altLang="es-CO" sz="1400" b="1" dirty="0"/>
              <a:t>manifiestos</a:t>
            </a:r>
          </a:p>
          <a:p>
            <a:pPr algn="ctr" eaLnBrk="1" hangingPunct="1">
              <a:lnSpc>
                <a:spcPct val="90000"/>
              </a:lnSpc>
            </a:pPr>
            <a:r>
              <a:rPr lang="es-ES_tradnl" altLang="es-CO" sz="1400" b="1" dirty="0"/>
              <a:t>de las partes, </a:t>
            </a:r>
            <a:br>
              <a:rPr lang="es-ES_tradnl" altLang="es-CO" sz="1400" b="1" dirty="0"/>
            </a:br>
            <a:r>
              <a:rPr lang="es-ES_tradnl" altLang="es-CO" sz="1400" b="1" dirty="0"/>
              <a:t>si ello</a:t>
            </a:r>
          </a:p>
          <a:p>
            <a:pPr algn="ctr" eaLnBrk="1" hangingPunct="1">
              <a:lnSpc>
                <a:spcPct val="90000"/>
              </a:lnSpc>
            </a:pPr>
            <a:r>
              <a:rPr lang="es-ES_tradnl" altLang="es-CO" sz="1400" b="1" dirty="0"/>
              <a:t>es posible </a:t>
            </a:r>
          </a:p>
        </p:txBody>
      </p:sp>
      <p:sp>
        <p:nvSpPr>
          <p:cNvPr id="15" name="Oval 13"/>
          <p:cNvSpPr>
            <a:spLocks noChangeArrowheads="1"/>
          </p:cNvSpPr>
          <p:nvPr/>
        </p:nvSpPr>
        <p:spPr bwMode="auto">
          <a:xfrm>
            <a:off x="6519242" y="4002088"/>
            <a:ext cx="1581150" cy="1604962"/>
          </a:xfrm>
          <a:prstGeom prst="ellips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251" tIns="44824" rIns="91251" bIns="44824" anchor="ctr"/>
          <a:lstStyle>
            <a:lvl1pPr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ES_tradnl" altLang="es-CO" sz="1400" b="1" dirty="0"/>
              <a:t>M</a:t>
            </a:r>
            <a:r>
              <a:rPr lang="es-ES_tradnl" altLang="es-CO" sz="1400" b="1" dirty="0" smtClean="0"/>
              <a:t>ejorar </a:t>
            </a:r>
            <a:endParaRPr lang="es-ES_tradnl" altLang="es-CO" sz="1400" b="1" dirty="0"/>
          </a:p>
          <a:p>
            <a:pPr algn="ctr" eaLnBrk="1" hangingPunct="1">
              <a:lnSpc>
                <a:spcPct val="90000"/>
              </a:lnSpc>
            </a:pPr>
            <a:r>
              <a:rPr lang="es-ES_tradnl" altLang="es-CO" sz="1400" b="1" dirty="0"/>
              <a:t>la relación </a:t>
            </a:r>
          </a:p>
          <a:p>
            <a:pPr algn="ctr" eaLnBrk="1" hangingPunct="1">
              <a:lnSpc>
                <a:spcPct val="90000"/>
              </a:lnSpc>
            </a:pPr>
            <a:r>
              <a:rPr lang="es-ES_tradnl" altLang="es-CO" sz="1400" b="1" dirty="0"/>
              <a:t>entre las partes</a:t>
            </a: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4607892" y="822325"/>
            <a:ext cx="301625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51" tIns="44824" rIns="91251" bIns="44824">
            <a:spAutoFit/>
          </a:bodyPr>
          <a:lstStyle>
            <a:lvl1pPr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_tradnl" altLang="es-CO" sz="1600" b="1"/>
              <a:t>1</a:t>
            </a: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7052642" y="1404938"/>
            <a:ext cx="30321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51" tIns="44824" rIns="91251" bIns="44824">
            <a:spAutoFit/>
          </a:bodyPr>
          <a:lstStyle>
            <a:lvl1pPr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_tradnl" altLang="es-CO" sz="1600" b="1"/>
              <a:t>2</a:t>
            </a: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7160593" y="4084604"/>
            <a:ext cx="30321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51" tIns="44824" rIns="91251" bIns="44824">
            <a:spAutoFit/>
          </a:bodyPr>
          <a:lstStyle>
            <a:lvl1pPr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_tradnl" altLang="es-CO" sz="1600" b="1" dirty="0"/>
              <a:t>3</a:t>
            </a: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4607892" y="4933950"/>
            <a:ext cx="30321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51" tIns="44824" rIns="91251" bIns="44824">
            <a:spAutoFit/>
          </a:bodyPr>
          <a:lstStyle>
            <a:lvl1pPr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_tradnl" altLang="es-CO" sz="1600" b="1" dirty="0"/>
              <a:t>4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1934542" y="4068763"/>
            <a:ext cx="30321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51" tIns="44824" rIns="91251" bIns="44824">
            <a:spAutoFit/>
          </a:bodyPr>
          <a:lstStyle>
            <a:lvl1pPr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_tradnl" altLang="es-CO" sz="1600" b="1"/>
              <a:t>5</a:t>
            </a:r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2012329" y="1354138"/>
            <a:ext cx="301625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51" tIns="44824" rIns="91251" bIns="44824">
            <a:spAutoFit/>
          </a:bodyPr>
          <a:lstStyle>
            <a:lvl1pPr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_tradnl" altLang="es-CO" sz="1600" b="1"/>
              <a:t>6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0" y="136791"/>
            <a:ext cx="9143999" cy="699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251" tIns="44824" rIns="91251" bIns="44824">
            <a:spAutoFit/>
          </a:bodyPr>
          <a:lstStyle>
            <a:lvl1pPr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lnSpc>
                <a:spcPct val="90000"/>
              </a:lnSpc>
              <a:spcBef>
                <a:spcPct val="0"/>
              </a:spcBef>
              <a:defRPr/>
            </a:pPr>
            <a:r>
              <a:rPr lang="es-ES_tradnl" altLang="es-CO" sz="4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Objetivos de una Negociación Efectiva</a:t>
            </a:r>
            <a:endParaRPr lang="es-ES_tradnl" altLang="es-CO" sz="4400" b="1" dirty="0">
              <a:solidFill>
                <a:srgbClr val="FFC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2052" name="Picture 4" descr="https://ricardogarciaduarte.files.wordpress.com/2012/11/ganar-per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6893" y="2579253"/>
            <a:ext cx="3012462" cy="181751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950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0" y="116632"/>
            <a:ext cx="9143999" cy="3746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251" tIns="44824" rIns="91251" bIns="44824">
            <a:spAutoFit/>
          </a:bodyPr>
          <a:lstStyle>
            <a:lvl1pPr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lnSpc>
                <a:spcPct val="90000"/>
              </a:lnSpc>
              <a:spcBef>
                <a:spcPct val="0"/>
              </a:spcBef>
              <a:defRPr/>
            </a:pPr>
            <a:endParaRPr lang="es-ES_tradnl" altLang="es-CO" sz="4400" b="1" dirty="0" smtClean="0">
              <a:solidFill>
                <a:srgbClr val="FFC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defRPr/>
            </a:pPr>
            <a:endParaRPr lang="es-ES_tradnl" altLang="es-CO" sz="4400" b="1" dirty="0">
              <a:solidFill>
                <a:srgbClr val="FFC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defRPr/>
            </a:pPr>
            <a:endParaRPr lang="es-ES_tradnl" altLang="es-CO" sz="4400" b="1" dirty="0" smtClean="0">
              <a:solidFill>
                <a:srgbClr val="FFC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defRPr/>
            </a:pPr>
            <a:endParaRPr lang="es-ES_tradnl" altLang="es-CO" sz="4400" b="1" dirty="0">
              <a:solidFill>
                <a:srgbClr val="FFC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defRPr/>
            </a:pPr>
            <a:endParaRPr lang="es-ES_tradnl" altLang="es-CO" sz="4400" b="1" dirty="0" smtClean="0">
              <a:solidFill>
                <a:srgbClr val="FFC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defRPr/>
            </a:pPr>
            <a:r>
              <a:rPr lang="es-ES_tradnl" altLang="es-CO" sz="4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Resultado </a:t>
            </a:r>
            <a:r>
              <a:rPr lang="es-ES_tradnl" altLang="es-CO" sz="4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de las Negociaciones</a:t>
            </a:r>
            <a:endParaRPr lang="es-ES_tradnl" altLang="es-CO" sz="4400" b="1" dirty="0">
              <a:solidFill>
                <a:srgbClr val="FFC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3453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0" y="116632"/>
            <a:ext cx="9143999" cy="699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251" tIns="44824" rIns="91251" bIns="44824">
            <a:spAutoFit/>
          </a:bodyPr>
          <a:lstStyle>
            <a:lvl1pPr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83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83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lnSpc>
                <a:spcPct val="90000"/>
              </a:lnSpc>
              <a:spcBef>
                <a:spcPct val="0"/>
              </a:spcBef>
              <a:defRPr/>
            </a:pPr>
            <a:r>
              <a:rPr lang="es-ES_tradnl" altLang="es-CO" sz="4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El proceso de Negociación</a:t>
            </a:r>
            <a:endParaRPr lang="es-ES_tradnl" altLang="es-CO" sz="4400" b="1" dirty="0">
              <a:solidFill>
                <a:srgbClr val="FFC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256533" y="2473053"/>
            <a:ext cx="2319338" cy="9493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1402" tIns="45703" rIns="91402" bIns="45703" anchor="ctr"/>
          <a:lstStyle/>
          <a:p>
            <a:pPr eaLnBrk="1" hangingPunct="1">
              <a:defRPr/>
            </a:pPr>
            <a:endParaRPr lang="es-E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343846" y="895078"/>
            <a:ext cx="2308225" cy="9509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1402" tIns="45703" rIns="91402" bIns="45703" anchor="ctr"/>
          <a:lstStyle/>
          <a:p>
            <a:pPr eaLnBrk="1" hangingPunct="1">
              <a:defRPr/>
            </a:pPr>
            <a:endParaRPr lang="es-E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294258" y="895078"/>
            <a:ext cx="2308225" cy="9509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1402" tIns="45703" rIns="91402" bIns="45703" anchor="ctr"/>
          <a:lstStyle/>
          <a:p>
            <a:pPr eaLnBrk="1" hangingPunct="1">
              <a:defRPr/>
            </a:pPr>
            <a:endParaRPr lang="es-E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435921" y="2750865"/>
            <a:ext cx="1914525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41" tIns="44820" rIns="91241" bIns="44820">
            <a:spAutoFit/>
          </a:bodyPr>
          <a:lstStyle>
            <a:lvl1pPr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altLang="es-CO" sz="1600" b="1">
                <a:solidFill>
                  <a:srgbClr val="000000"/>
                </a:solidFill>
              </a:rPr>
              <a:t>NEGOCIAR</a:t>
            </a: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294258" y="4332015"/>
            <a:ext cx="2308225" cy="9525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1402" tIns="45703" rIns="91402" bIns="45703" anchor="ctr"/>
          <a:lstStyle/>
          <a:p>
            <a:pPr eaLnBrk="1" hangingPunct="1">
              <a:defRPr/>
            </a:pPr>
            <a:endParaRPr lang="es-E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179958" y="676003"/>
            <a:ext cx="358775" cy="560387"/>
          </a:xfrm>
          <a:prstGeom prst="roundRect">
            <a:avLst>
              <a:gd name="adj" fmla="val 16667"/>
            </a:avLst>
          </a:prstGeom>
          <a:solidFill>
            <a:srgbClr val="000099"/>
          </a:solidFill>
          <a:ln w="12700">
            <a:solidFill>
              <a:srgbClr val="000099"/>
            </a:solidFill>
            <a:round/>
            <a:headEnd/>
            <a:tailEnd/>
          </a:ln>
        </p:spPr>
        <p:txBody>
          <a:bodyPr lIns="91241" tIns="44820" rIns="91241" bIns="44820">
            <a:spAutoFit/>
          </a:bodyPr>
          <a:lstStyle>
            <a:lvl1pPr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altLang="es-CO" b="1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404171" y="979215"/>
            <a:ext cx="2035175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41" tIns="44820" rIns="91241" bIns="44820">
            <a:spAutoFit/>
          </a:bodyPr>
          <a:lstStyle>
            <a:lvl1pPr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altLang="es-CO" sz="1600" b="1">
                <a:solidFill>
                  <a:srgbClr val="000000"/>
                </a:solidFill>
              </a:rPr>
              <a:t>CREAR UN AMBIENTE POSITIVO</a:t>
            </a: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349821" y="4451078"/>
            <a:ext cx="23510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41" tIns="44820" rIns="91241" bIns="44820">
            <a:spAutoFit/>
          </a:bodyPr>
          <a:lstStyle>
            <a:lvl1pPr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_tradnl" altLang="es-CO" sz="1600" b="1">
                <a:solidFill>
                  <a:srgbClr val="000000"/>
                </a:solidFill>
              </a:rPr>
              <a:t>DEFINIR ACUERDOS Y DESACUERDOS.  REEVALUAR </a:t>
            </a: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584771" y="1196703"/>
            <a:ext cx="1881187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41" tIns="44820" rIns="91241" bIns="44820">
            <a:spAutoFit/>
          </a:bodyPr>
          <a:lstStyle>
            <a:lvl1pPr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altLang="es-CO" sz="1600" b="1">
                <a:solidFill>
                  <a:srgbClr val="000000"/>
                </a:solidFill>
              </a:rPr>
              <a:t>PREPARARSE</a:t>
            </a:r>
          </a:p>
        </p:txBody>
      </p:sp>
      <p:sp>
        <p:nvSpPr>
          <p:cNvPr id="15" name="AutoShape 12"/>
          <p:cNvSpPr>
            <a:spLocks noChangeArrowheads="1"/>
          </p:cNvSpPr>
          <p:nvPr/>
        </p:nvSpPr>
        <p:spPr bwMode="auto">
          <a:xfrm>
            <a:off x="35496" y="4076428"/>
            <a:ext cx="358775" cy="560387"/>
          </a:xfrm>
          <a:prstGeom prst="roundRect">
            <a:avLst>
              <a:gd name="adj" fmla="val 16667"/>
            </a:avLst>
          </a:prstGeom>
          <a:solidFill>
            <a:srgbClr val="000099"/>
          </a:solidFill>
          <a:ln w="12700">
            <a:solidFill>
              <a:srgbClr val="000099"/>
            </a:solidFill>
            <a:round/>
            <a:headEnd/>
            <a:tailEnd/>
          </a:ln>
        </p:spPr>
        <p:txBody>
          <a:bodyPr lIns="91241" tIns="44820" rIns="91241" bIns="44820">
            <a:spAutoFit/>
          </a:bodyPr>
          <a:lstStyle>
            <a:lvl1pPr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altLang="es-CO" b="1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6" name="AutoShape 13"/>
          <p:cNvSpPr>
            <a:spLocks noChangeArrowheads="1"/>
          </p:cNvSpPr>
          <p:nvPr/>
        </p:nvSpPr>
        <p:spPr bwMode="auto">
          <a:xfrm>
            <a:off x="3143821" y="676003"/>
            <a:ext cx="357187" cy="560387"/>
          </a:xfrm>
          <a:prstGeom prst="roundRect">
            <a:avLst>
              <a:gd name="adj" fmla="val 16667"/>
            </a:avLst>
          </a:prstGeom>
          <a:solidFill>
            <a:srgbClr val="000099"/>
          </a:solidFill>
          <a:ln w="12700">
            <a:solidFill>
              <a:srgbClr val="000099"/>
            </a:solidFill>
            <a:round/>
            <a:headEnd/>
            <a:tailEnd/>
          </a:ln>
        </p:spPr>
        <p:txBody>
          <a:bodyPr lIns="91241" tIns="44820" rIns="91241" bIns="44820">
            <a:spAutoFit/>
          </a:bodyPr>
          <a:lstStyle>
            <a:lvl1pPr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altLang="es-CO" b="1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7" name="AutoShape 14"/>
          <p:cNvSpPr>
            <a:spLocks noChangeArrowheads="1"/>
          </p:cNvSpPr>
          <p:nvPr/>
        </p:nvSpPr>
        <p:spPr bwMode="auto">
          <a:xfrm>
            <a:off x="3135883" y="2258740"/>
            <a:ext cx="357188" cy="560388"/>
          </a:xfrm>
          <a:prstGeom prst="roundRect">
            <a:avLst>
              <a:gd name="adj" fmla="val 16667"/>
            </a:avLst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241" tIns="44820" rIns="91241" bIns="44820">
            <a:spAutoFit/>
          </a:bodyPr>
          <a:lstStyle>
            <a:lvl1pPr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altLang="es-CO" b="1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8" name="AutoShape 15"/>
          <p:cNvSpPr>
            <a:spLocks noChangeArrowheads="1"/>
          </p:cNvSpPr>
          <p:nvPr/>
        </p:nvSpPr>
        <p:spPr bwMode="auto">
          <a:xfrm>
            <a:off x="3343846" y="4332015"/>
            <a:ext cx="2308225" cy="9525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1402" tIns="45703" rIns="91402" bIns="45703" anchor="ctr"/>
          <a:lstStyle/>
          <a:p>
            <a:pPr eaLnBrk="1" hangingPunct="1">
              <a:defRPr/>
            </a:pPr>
            <a:endParaRPr lang="es-E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9" name="AutoShape 16"/>
          <p:cNvSpPr>
            <a:spLocks noChangeArrowheads="1"/>
          </p:cNvSpPr>
          <p:nvPr/>
        </p:nvSpPr>
        <p:spPr bwMode="auto">
          <a:xfrm>
            <a:off x="6307708" y="4332015"/>
            <a:ext cx="2308225" cy="9525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1402" tIns="45703" rIns="91402" bIns="45703" anchor="ctr"/>
          <a:lstStyle/>
          <a:p>
            <a:pPr eaLnBrk="1" hangingPunct="1">
              <a:defRPr/>
            </a:pPr>
            <a:endParaRPr lang="es-E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0" name="AutoShape 17"/>
          <p:cNvSpPr>
            <a:spLocks noChangeArrowheads="1"/>
          </p:cNvSpPr>
          <p:nvPr/>
        </p:nvSpPr>
        <p:spPr bwMode="auto">
          <a:xfrm>
            <a:off x="6307708" y="895078"/>
            <a:ext cx="2308225" cy="9509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1402" tIns="45703" rIns="91402" bIns="45703" anchor="ctr"/>
          <a:lstStyle/>
          <a:p>
            <a:pPr eaLnBrk="1" hangingPunct="1">
              <a:defRPr/>
            </a:pPr>
            <a:endParaRPr lang="es-E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6507733" y="964928"/>
            <a:ext cx="1912938" cy="84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41" tIns="44820" rIns="91241" bIns="44820">
            <a:spAutoFit/>
          </a:bodyPr>
          <a:lstStyle>
            <a:lvl1pPr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altLang="es-CO" sz="1600" b="1">
                <a:solidFill>
                  <a:srgbClr val="000000"/>
                </a:solidFill>
              </a:rPr>
              <a:t>COMPARTIR METAS Y OBJETIVOS</a:t>
            </a:r>
          </a:p>
        </p:txBody>
      </p:sp>
      <p:sp>
        <p:nvSpPr>
          <p:cNvPr id="23" name="AutoShape 19"/>
          <p:cNvSpPr>
            <a:spLocks noChangeArrowheads="1"/>
          </p:cNvSpPr>
          <p:nvPr/>
        </p:nvSpPr>
        <p:spPr bwMode="auto">
          <a:xfrm>
            <a:off x="6106096" y="676003"/>
            <a:ext cx="357187" cy="560387"/>
          </a:xfrm>
          <a:prstGeom prst="roundRect">
            <a:avLst>
              <a:gd name="adj" fmla="val 16667"/>
            </a:avLst>
          </a:prstGeom>
          <a:solidFill>
            <a:srgbClr val="000099"/>
          </a:solidFill>
          <a:ln w="12700">
            <a:solidFill>
              <a:srgbClr val="000099"/>
            </a:solidFill>
            <a:round/>
            <a:headEnd/>
            <a:tailEnd/>
          </a:ln>
        </p:spPr>
        <p:txBody>
          <a:bodyPr lIns="91241" tIns="44820" rIns="91241" bIns="44820">
            <a:spAutoFit/>
          </a:bodyPr>
          <a:lstStyle>
            <a:lvl1pPr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altLang="es-CO" b="1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24" name="Rectangle 20"/>
          <p:cNvSpPr>
            <a:spLocks noChangeArrowheads="1"/>
          </p:cNvSpPr>
          <p:nvPr/>
        </p:nvSpPr>
        <p:spPr bwMode="auto">
          <a:xfrm>
            <a:off x="3697858" y="4646340"/>
            <a:ext cx="16033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41" tIns="44820" rIns="91241" bIns="44820">
            <a:spAutoFit/>
          </a:bodyPr>
          <a:lstStyle>
            <a:lvl1pPr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altLang="es-CO" sz="1600" b="1">
                <a:solidFill>
                  <a:srgbClr val="000000"/>
                </a:solidFill>
              </a:rPr>
              <a:t>CONCRETAR</a:t>
            </a:r>
          </a:p>
        </p:txBody>
      </p:sp>
      <p:sp>
        <p:nvSpPr>
          <p:cNvPr id="25" name="Rectangle 21"/>
          <p:cNvSpPr>
            <a:spLocks noChangeArrowheads="1"/>
          </p:cNvSpPr>
          <p:nvPr/>
        </p:nvSpPr>
        <p:spPr bwMode="auto">
          <a:xfrm>
            <a:off x="6442646" y="4646340"/>
            <a:ext cx="22574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41" tIns="44820" rIns="91241" bIns="44820">
            <a:spAutoFit/>
          </a:bodyPr>
          <a:lstStyle>
            <a:lvl1pPr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altLang="es-CO" sz="1600" b="1">
                <a:solidFill>
                  <a:srgbClr val="000000"/>
                </a:solidFill>
              </a:rPr>
              <a:t>RETROALIMENTAR</a:t>
            </a:r>
          </a:p>
        </p:txBody>
      </p:sp>
      <p:sp>
        <p:nvSpPr>
          <p:cNvPr id="26" name="AutoShape 22"/>
          <p:cNvSpPr>
            <a:spLocks noChangeArrowheads="1"/>
          </p:cNvSpPr>
          <p:nvPr/>
        </p:nvSpPr>
        <p:spPr bwMode="auto">
          <a:xfrm>
            <a:off x="3231133" y="4114528"/>
            <a:ext cx="357188" cy="560387"/>
          </a:xfrm>
          <a:prstGeom prst="roundRect">
            <a:avLst>
              <a:gd name="adj" fmla="val 16667"/>
            </a:avLst>
          </a:prstGeom>
          <a:solidFill>
            <a:srgbClr val="000099"/>
          </a:solidFill>
          <a:ln w="12700">
            <a:solidFill>
              <a:srgbClr val="000099"/>
            </a:solidFill>
            <a:round/>
            <a:headEnd/>
            <a:tailEnd/>
          </a:ln>
        </p:spPr>
        <p:txBody>
          <a:bodyPr lIns="91241" tIns="44820" rIns="91241" bIns="44820">
            <a:spAutoFit/>
          </a:bodyPr>
          <a:lstStyle>
            <a:lvl1pPr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altLang="es-CO" b="1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27" name="AutoShape 23"/>
          <p:cNvSpPr>
            <a:spLocks noChangeArrowheads="1"/>
          </p:cNvSpPr>
          <p:nvPr/>
        </p:nvSpPr>
        <p:spPr bwMode="auto">
          <a:xfrm>
            <a:off x="6279133" y="4114528"/>
            <a:ext cx="358775" cy="560387"/>
          </a:xfrm>
          <a:prstGeom prst="roundRect">
            <a:avLst>
              <a:gd name="adj" fmla="val 16667"/>
            </a:avLst>
          </a:prstGeom>
          <a:solidFill>
            <a:srgbClr val="000099"/>
          </a:solidFill>
          <a:ln w="12700">
            <a:solidFill>
              <a:srgbClr val="000099"/>
            </a:solidFill>
            <a:round/>
            <a:headEnd/>
            <a:tailEnd/>
          </a:ln>
        </p:spPr>
        <p:txBody>
          <a:bodyPr lIns="91241" tIns="44820" rIns="91241" bIns="44820">
            <a:spAutoFit/>
          </a:bodyPr>
          <a:lstStyle>
            <a:lvl1pPr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6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6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altLang="es-CO" b="1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28" name="Freeform 24"/>
          <p:cNvSpPr>
            <a:spLocks/>
          </p:cNvSpPr>
          <p:nvPr/>
        </p:nvSpPr>
        <p:spPr bwMode="auto">
          <a:xfrm>
            <a:off x="6293421" y="2044428"/>
            <a:ext cx="1462087" cy="1204912"/>
          </a:xfrm>
          <a:custGeom>
            <a:avLst/>
            <a:gdLst>
              <a:gd name="T0" fmla="*/ 2147483646 w 805"/>
              <a:gd name="T1" fmla="*/ 2147483646 h 731"/>
              <a:gd name="T2" fmla="*/ 0 w 805"/>
              <a:gd name="T3" fmla="*/ 2147483646 h 731"/>
              <a:gd name="T4" fmla="*/ 2147483646 w 805"/>
              <a:gd name="T5" fmla="*/ 2147483646 h 731"/>
              <a:gd name="T6" fmla="*/ 2147483646 w 805"/>
              <a:gd name="T7" fmla="*/ 2147483646 h 731"/>
              <a:gd name="T8" fmla="*/ 2147483646 w 805"/>
              <a:gd name="T9" fmla="*/ 2147483646 h 731"/>
              <a:gd name="T10" fmla="*/ 2147483646 w 805"/>
              <a:gd name="T11" fmla="*/ 2147483646 h 731"/>
              <a:gd name="T12" fmla="*/ 2147483646 w 805"/>
              <a:gd name="T13" fmla="*/ 2147483646 h 731"/>
              <a:gd name="T14" fmla="*/ 2147483646 w 805"/>
              <a:gd name="T15" fmla="*/ 2147483646 h 731"/>
              <a:gd name="T16" fmla="*/ 2147483646 w 805"/>
              <a:gd name="T17" fmla="*/ 2147483646 h 731"/>
              <a:gd name="T18" fmla="*/ 2147483646 w 805"/>
              <a:gd name="T19" fmla="*/ 2147483646 h 731"/>
              <a:gd name="T20" fmla="*/ 2147483646 w 805"/>
              <a:gd name="T21" fmla="*/ 2147483646 h 731"/>
              <a:gd name="T22" fmla="*/ 2147483646 w 805"/>
              <a:gd name="T23" fmla="*/ 0 h 731"/>
              <a:gd name="T24" fmla="*/ 2147483646 w 805"/>
              <a:gd name="T25" fmla="*/ 2147483646 h 731"/>
              <a:gd name="T26" fmla="*/ 2147483646 w 805"/>
              <a:gd name="T27" fmla="*/ 2147483646 h 731"/>
              <a:gd name="T28" fmla="*/ 2147483646 w 805"/>
              <a:gd name="T29" fmla="*/ 2147483646 h 731"/>
              <a:gd name="T30" fmla="*/ 2147483646 w 805"/>
              <a:gd name="T31" fmla="*/ 2147483646 h 731"/>
              <a:gd name="T32" fmla="*/ 2147483646 w 805"/>
              <a:gd name="T33" fmla="*/ 2147483646 h 731"/>
              <a:gd name="T34" fmla="*/ 2147483646 w 805"/>
              <a:gd name="T35" fmla="*/ 2147483646 h 731"/>
              <a:gd name="T36" fmla="*/ 2147483646 w 805"/>
              <a:gd name="T37" fmla="*/ 2147483646 h 731"/>
              <a:gd name="T38" fmla="*/ 2147483646 w 805"/>
              <a:gd name="T39" fmla="*/ 2147483646 h 731"/>
              <a:gd name="T40" fmla="*/ 2147483646 w 805"/>
              <a:gd name="T41" fmla="*/ 2147483646 h 731"/>
              <a:gd name="T42" fmla="*/ 2147483646 w 805"/>
              <a:gd name="T43" fmla="*/ 2147483646 h 731"/>
              <a:gd name="T44" fmla="*/ 2147483646 w 805"/>
              <a:gd name="T45" fmla="*/ 2147483646 h 731"/>
              <a:gd name="T46" fmla="*/ 2147483646 w 805"/>
              <a:gd name="T47" fmla="*/ 2147483646 h 731"/>
              <a:gd name="T48" fmla="*/ 2147483646 w 805"/>
              <a:gd name="T49" fmla="*/ 2147483646 h 731"/>
              <a:gd name="T50" fmla="*/ 2147483646 w 805"/>
              <a:gd name="T51" fmla="*/ 2147483646 h 731"/>
              <a:gd name="T52" fmla="*/ 2147483646 w 805"/>
              <a:gd name="T53" fmla="*/ 2147483646 h 73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805"/>
              <a:gd name="T82" fmla="*/ 0 h 731"/>
              <a:gd name="T83" fmla="*/ 805 w 805"/>
              <a:gd name="T84" fmla="*/ 731 h 731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805" h="731">
                <a:moveTo>
                  <a:pt x="199" y="730"/>
                </a:moveTo>
                <a:lnTo>
                  <a:pt x="0" y="609"/>
                </a:lnTo>
                <a:lnTo>
                  <a:pt x="200" y="490"/>
                </a:lnTo>
                <a:lnTo>
                  <a:pt x="201" y="550"/>
                </a:lnTo>
                <a:lnTo>
                  <a:pt x="606" y="549"/>
                </a:lnTo>
                <a:lnTo>
                  <a:pt x="634" y="540"/>
                </a:lnTo>
                <a:lnTo>
                  <a:pt x="656" y="524"/>
                </a:lnTo>
                <a:lnTo>
                  <a:pt x="669" y="501"/>
                </a:lnTo>
                <a:lnTo>
                  <a:pt x="673" y="465"/>
                </a:lnTo>
                <a:lnTo>
                  <a:pt x="673" y="427"/>
                </a:lnTo>
                <a:lnTo>
                  <a:pt x="673" y="1"/>
                </a:lnTo>
                <a:lnTo>
                  <a:pt x="804" y="0"/>
                </a:lnTo>
                <a:lnTo>
                  <a:pt x="804" y="426"/>
                </a:lnTo>
                <a:lnTo>
                  <a:pt x="803" y="486"/>
                </a:lnTo>
                <a:lnTo>
                  <a:pt x="798" y="512"/>
                </a:lnTo>
                <a:lnTo>
                  <a:pt x="794" y="540"/>
                </a:lnTo>
                <a:lnTo>
                  <a:pt x="783" y="561"/>
                </a:lnTo>
                <a:lnTo>
                  <a:pt x="773" y="582"/>
                </a:lnTo>
                <a:lnTo>
                  <a:pt x="760" y="598"/>
                </a:lnTo>
                <a:lnTo>
                  <a:pt x="739" y="620"/>
                </a:lnTo>
                <a:lnTo>
                  <a:pt x="718" y="635"/>
                </a:lnTo>
                <a:lnTo>
                  <a:pt x="695" y="648"/>
                </a:lnTo>
                <a:lnTo>
                  <a:pt x="669" y="660"/>
                </a:lnTo>
                <a:lnTo>
                  <a:pt x="635" y="667"/>
                </a:lnTo>
                <a:lnTo>
                  <a:pt x="606" y="669"/>
                </a:lnTo>
                <a:lnTo>
                  <a:pt x="199" y="670"/>
                </a:lnTo>
                <a:lnTo>
                  <a:pt x="199" y="730"/>
                </a:lnTo>
              </a:path>
            </a:pathLst>
          </a:custGeom>
          <a:solidFill>
            <a:srgbClr val="000099"/>
          </a:solidFill>
          <a:ln w="12700" cap="rnd">
            <a:solidFill>
              <a:srgbClr val="000099"/>
            </a:solidFill>
            <a:round/>
            <a:headEnd/>
            <a:tailEnd/>
          </a:ln>
        </p:spPr>
        <p:txBody>
          <a:bodyPr lIns="91402" tIns="45703" rIns="91402" bIns="45703"/>
          <a:lstStyle/>
          <a:p>
            <a:endParaRPr lang="es-CO"/>
          </a:p>
        </p:txBody>
      </p:sp>
      <p:sp>
        <p:nvSpPr>
          <p:cNvPr id="29" name="Freeform 25"/>
          <p:cNvSpPr>
            <a:spLocks/>
          </p:cNvSpPr>
          <p:nvPr/>
        </p:nvSpPr>
        <p:spPr bwMode="auto">
          <a:xfrm>
            <a:off x="1230883" y="3050903"/>
            <a:ext cx="1528763" cy="1022350"/>
          </a:xfrm>
          <a:custGeom>
            <a:avLst/>
            <a:gdLst>
              <a:gd name="T0" fmla="*/ 0 w 841"/>
              <a:gd name="T1" fmla="*/ 2147483646 h 673"/>
              <a:gd name="T2" fmla="*/ 2147483646 w 841"/>
              <a:gd name="T3" fmla="*/ 2147483646 h 673"/>
              <a:gd name="T4" fmla="*/ 2147483646 w 841"/>
              <a:gd name="T5" fmla="*/ 2147483646 h 673"/>
              <a:gd name="T6" fmla="*/ 2147483646 w 841"/>
              <a:gd name="T7" fmla="*/ 2147483646 h 673"/>
              <a:gd name="T8" fmla="*/ 2147483646 w 841"/>
              <a:gd name="T9" fmla="*/ 2147483646 h 673"/>
              <a:gd name="T10" fmla="*/ 2147483646 w 841"/>
              <a:gd name="T11" fmla="*/ 2147483646 h 673"/>
              <a:gd name="T12" fmla="*/ 2147483646 w 841"/>
              <a:gd name="T13" fmla="*/ 2147483646 h 673"/>
              <a:gd name="T14" fmla="*/ 2147483646 w 841"/>
              <a:gd name="T15" fmla="*/ 2147483646 h 673"/>
              <a:gd name="T16" fmla="*/ 2147483646 w 841"/>
              <a:gd name="T17" fmla="*/ 2147483646 h 673"/>
              <a:gd name="T18" fmla="*/ 2147483646 w 841"/>
              <a:gd name="T19" fmla="*/ 2147483646 h 673"/>
              <a:gd name="T20" fmla="*/ 2147483646 w 841"/>
              <a:gd name="T21" fmla="*/ 2147483646 h 673"/>
              <a:gd name="T22" fmla="*/ 2147483646 w 841"/>
              <a:gd name="T23" fmla="*/ 0 h 673"/>
              <a:gd name="T24" fmla="*/ 2147483646 w 841"/>
              <a:gd name="T25" fmla="*/ 0 h 673"/>
              <a:gd name="T26" fmla="*/ 2147483646 w 841"/>
              <a:gd name="T27" fmla="*/ 2147483646 h 673"/>
              <a:gd name="T28" fmla="*/ 2147483646 w 841"/>
              <a:gd name="T29" fmla="*/ 2147483646 h 673"/>
              <a:gd name="T30" fmla="*/ 2147483646 w 841"/>
              <a:gd name="T31" fmla="*/ 2147483646 h 673"/>
              <a:gd name="T32" fmla="*/ 2147483646 w 841"/>
              <a:gd name="T33" fmla="*/ 2147483646 h 673"/>
              <a:gd name="T34" fmla="*/ 2147483646 w 841"/>
              <a:gd name="T35" fmla="*/ 2147483646 h 673"/>
              <a:gd name="T36" fmla="*/ 2147483646 w 841"/>
              <a:gd name="T37" fmla="*/ 2147483646 h 673"/>
              <a:gd name="T38" fmla="*/ 2147483646 w 841"/>
              <a:gd name="T39" fmla="*/ 2147483646 h 673"/>
              <a:gd name="T40" fmla="*/ 2147483646 w 841"/>
              <a:gd name="T41" fmla="*/ 2147483646 h 673"/>
              <a:gd name="T42" fmla="*/ 2147483646 w 841"/>
              <a:gd name="T43" fmla="*/ 2147483646 h 673"/>
              <a:gd name="T44" fmla="*/ 2147483646 w 841"/>
              <a:gd name="T45" fmla="*/ 2147483646 h 673"/>
              <a:gd name="T46" fmla="*/ 2147483646 w 841"/>
              <a:gd name="T47" fmla="*/ 2147483646 h 673"/>
              <a:gd name="T48" fmla="*/ 2147483646 w 841"/>
              <a:gd name="T49" fmla="*/ 2147483646 h 673"/>
              <a:gd name="T50" fmla="*/ 2147483646 w 841"/>
              <a:gd name="T51" fmla="*/ 2147483646 h 673"/>
              <a:gd name="T52" fmla="*/ 0 w 841"/>
              <a:gd name="T53" fmla="*/ 2147483646 h 67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841"/>
              <a:gd name="T82" fmla="*/ 0 h 673"/>
              <a:gd name="T83" fmla="*/ 841 w 841"/>
              <a:gd name="T84" fmla="*/ 673 h 673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841" h="673">
                <a:moveTo>
                  <a:pt x="0" y="504"/>
                </a:moveTo>
                <a:lnTo>
                  <a:pt x="140" y="672"/>
                </a:lnTo>
                <a:lnTo>
                  <a:pt x="280" y="504"/>
                </a:lnTo>
                <a:lnTo>
                  <a:pt x="210" y="504"/>
                </a:lnTo>
                <a:lnTo>
                  <a:pt x="210" y="168"/>
                </a:lnTo>
                <a:lnTo>
                  <a:pt x="220" y="143"/>
                </a:lnTo>
                <a:lnTo>
                  <a:pt x="239" y="126"/>
                </a:lnTo>
                <a:lnTo>
                  <a:pt x="266" y="116"/>
                </a:lnTo>
                <a:lnTo>
                  <a:pt x="306" y="112"/>
                </a:lnTo>
                <a:lnTo>
                  <a:pt x="349" y="112"/>
                </a:lnTo>
                <a:lnTo>
                  <a:pt x="840" y="112"/>
                </a:lnTo>
                <a:lnTo>
                  <a:pt x="840" y="0"/>
                </a:lnTo>
                <a:lnTo>
                  <a:pt x="349" y="0"/>
                </a:lnTo>
                <a:lnTo>
                  <a:pt x="282" y="1"/>
                </a:lnTo>
                <a:lnTo>
                  <a:pt x="252" y="5"/>
                </a:lnTo>
                <a:lnTo>
                  <a:pt x="220" y="9"/>
                </a:lnTo>
                <a:lnTo>
                  <a:pt x="197" y="16"/>
                </a:lnTo>
                <a:lnTo>
                  <a:pt x="172" y="26"/>
                </a:lnTo>
                <a:lnTo>
                  <a:pt x="152" y="36"/>
                </a:lnTo>
                <a:lnTo>
                  <a:pt x="128" y="53"/>
                </a:lnTo>
                <a:lnTo>
                  <a:pt x="107" y="72"/>
                </a:lnTo>
                <a:lnTo>
                  <a:pt x="94" y="92"/>
                </a:lnTo>
                <a:lnTo>
                  <a:pt x="80" y="114"/>
                </a:lnTo>
                <a:lnTo>
                  <a:pt x="71" y="142"/>
                </a:lnTo>
                <a:lnTo>
                  <a:pt x="70" y="168"/>
                </a:lnTo>
                <a:lnTo>
                  <a:pt x="70" y="504"/>
                </a:lnTo>
                <a:lnTo>
                  <a:pt x="0" y="504"/>
                </a:lnTo>
              </a:path>
            </a:pathLst>
          </a:custGeom>
          <a:solidFill>
            <a:srgbClr val="000099"/>
          </a:solidFill>
          <a:ln w="12700" cap="rnd">
            <a:solidFill>
              <a:srgbClr val="000099"/>
            </a:solidFill>
            <a:round/>
            <a:headEnd/>
            <a:tailEnd/>
          </a:ln>
        </p:spPr>
        <p:txBody>
          <a:bodyPr lIns="91402" tIns="45703" rIns="91402" bIns="45703"/>
          <a:lstStyle/>
          <a:p>
            <a:endParaRPr lang="es-CO"/>
          </a:p>
        </p:txBody>
      </p:sp>
      <p:sp>
        <p:nvSpPr>
          <p:cNvPr id="30" name="AutoShape 26"/>
          <p:cNvSpPr>
            <a:spLocks noChangeArrowheads="1"/>
          </p:cNvSpPr>
          <p:nvPr/>
        </p:nvSpPr>
        <p:spPr bwMode="auto">
          <a:xfrm>
            <a:off x="2719958" y="1061765"/>
            <a:ext cx="422275" cy="617538"/>
          </a:xfrm>
          <a:prstGeom prst="rightArrow">
            <a:avLst>
              <a:gd name="adj1" fmla="val 50000"/>
              <a:gd name="adj2" fmla="val 50005"/>
            </a:avLst>
          </a:prstGeom>
          <a:solidFill>
            <a:srgbClr val="000099"/>
          </a:soli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 wrap="none" lIns="91402" tIns="45703" rIns="91402" bIns="45703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 altLang="es-CO">
              <a:solidFill>
                <a:srgbClr val="000000"/>
              </a:solidFill>
            </a:endParaRPr>
          </a:p>
        </p:txBody>
      </p:sp>
      <p:sp>
        <p:nvSpPr>
          <p:cNvPr id="31" name="AutoShape 27"/>
          <p:cNvSpPr>
            <a:spLocks noChangeArrowheads="1"/>
          </p:cNvSpPr>
          <p:nvPr/>
        </p:nvSpPr>
        <p:spPr bwMode="auto">
          <a:xfrm>
            <a:off x="5758433" y="1061765"/>
            <a:ext cx="420688" cy="617538"/>
          </a:xfrm>
          <a:prstGeom prst="rightArrow">
            <a:avLst>
              <a:gd name="adj1" fmla="val 50000"/>
              <a:gd name="adj2" fmla="val 50005"/>
            </a:avLst>
          </a:prstGeom>
          <a:solidFill>
            <a:srgbClr val="000099"/>
          </a:soli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 wrap="none" lIns="91402" tIns="45703" rIns="91402" bIns="45703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 altLang="es-CO">
              <a:solidFill>
                <a:srgbClr val="000000"/>
              </a:solidFill>
            </a:endParaRPr>
          </a:p>
        </p:txBody>
      </p:sp>
      <p:sp>
        <p:nvSpPr>
          <p:cNvPr id="32" name="AutoShape 28"/>
          <p:cNvSpPr>
            <a:spLocks noChangeArrowheads="1"/>
          </p:cNvSpPr>
          <p:nvPr/>
        </p:nvSpPr>
        <p:spPr bwMode="auto">
          <a:xfrm>
            <a:off x="2740596" y="4441553"/>
            <a:ext cx="422275" cy="619125"/>
          </a:xfrm>
          <a:prstGeom prst="rightArrow">
            <a:avLst>
              <a:gd name="adj1" fmla="val 50000"/>
              <a:gd name="adj2" fmla="val 50005"/>
            </a:avLst>
          </a:prstGeom>
          <a:solidFill>
            <a:srgbClr val="000099"/>
          </a:soli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 wrap="none" lIns="91402" tIns="45703" rIns="91402" bIns="45703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 altLang="es-CO">
              <a:solidFill>
                <a:srgbClr val="000000"/>
              </a:solidFill>
            </a:endParaRPr>
          </a:p>
        </p:txBody>
      </p:sp>
      <p:sp>
        <p:nvSpPr>
          <p:cNvPr id="33" name="AutoShape 29"/>
          <p:cNvSpPr>
            <a:spLocks noChangeArrowheads="1"/>
          </p:cNvSpPr>
          <p:nvPr/>
        </p:nvSpPr>
        <p:spPr bwMode="auto">
          <a:xfrm>
            <a:off x="5767958" y="4543153"/>
            <a:ext cx="422275" cy="619125"/>
          </a:xfrm>
          <a:prstGeom prst="rightArrow">
            <a:avLst>
              <a:gd name="adj1" fmla="val 50000"/>
              <a:gd name="adj2" fmla="val 50005"/>
            </a:avLst>
          </a:prstGeom>
          <a:solidFill>
            <a:srgbClr val="000099"/>
          </a:soli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 wrap="none" lIns="91402" tIns="45703" rIns="91402" bIns="45703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 altLang="es-C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31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683568" y="2446437"/>
            <a:ext cx="799288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anose="020B0604020202020204" pitchFamily="34" charset="0"/>
              </a:rPr>
              <a:t>¡Gracias!</a:t>
            </a:r>
          </a:p>
          <a:p>
            <a:endParaRPr lang="es-E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187624" y="3933056"/>
            <a:ext cx="7200800" cy="10081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s-ES" altLang="es-CO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015724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175</Words>
  <Application>Microsoft Office PowerPoint</Application>
  <PresentationFormat>Presentación en pantalla (4:3)</PresentationFormat>
  <Paragraphs>74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ＭＳ Ｐゴシック</vt:lpstr>
      <vt:lpstr>ＭＳ Ｐゴシック</vt:lpstr>
      <vt:lpstr>Arial</vt:lpstr>
      <vt:lpstr>Calibri</vt:lpstr>
      <vt:lpstr>Wingdings</vt:lpstr>
      <vt:lpstr>Tema de Office</vt:lpstr>
      <vt:lpstr>Presentación de PowerPoint</vt:lpstr>
      <vt:lpstr>Definición de Negociación </vt:lpstr>
      <vt:lpstr> Modelos de Negociación </vt:lpstr>
      <vt:lpstr>Presentación de PowerPoint</vt:lpstr>
      <vt:lpstr>¿Qué debe hacer un negociador?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Irma Yenny Rojas Jovel</dc:creator>
  <cp:lastModifiedBy>Jessica Paola</cp:lastModifiedBy>
  <cp:revision>91</cp:revision>
  <dcterms:created xsi:type="dcterms:W3CDTF">2015-03-05T23:11:40Z</dcterms:created>
  <dcterms:modified xsi:type="dcterms:W3CDTF">2015-06-18T18:10:54Z</dcterms:modified>
</cp:coreProperties>
</file>