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43" r:id="rId2"/>
    <p:sldId id="344" r:id="rId3"/>
    <p:sldId id="350" r:id="rId4"/>
    <p:sldId id="362" r:id="rId5"/>
    <p:sldId id="351" r:id="rId6"/>
    <p:sldId id="363" r:id="rId7"/>
    <p:sldId id="359" r:id="rId8"/>
    <p:sldId id="360" r:id="rId9"/>
    <p:sldId id="361" r:id="rId10"/>
    <p:sldId id="364" r:id="rId11"/>
    <p:sldId id="269" r:id="rId12"/>
    <p:sldId id="352" r:id="rId13"/>
    <p:sldId id="354" r:id="rId14"/>
    <p:sldId id="353" r:id="rId15"/>
    <p:sldId id="355" r:id="rId16"/>
    <p:sldId id="356" r:id="rId17"/>
    <p:sldId id="357" r:id="rId18"/>
    <p:sldId id="358" r:id="rId19"/>
    <p:sldId id="365" r:id="rId20"/>
    <p:sldId id="327" r:id="rId21"/>
    <p:sldId id="328" r:id="rId22"/>
    <p:sldId id="329" r:id="rId23"/>
    <p:sldId id="330" r:id="rId24"/>
    <p:sldId id="366" r:id="rId25"/>
    <p:sldId id="367" r:id="rId26"/>
    <p:sldId id="368" r:id="rId27"/>
    <p:sldId id="369" r:id="rId28"/>
    <p:sldId id="370" r:id="rId29"/>
    <p:sldId id="371" r:id="rId30"/>
    <p:sldId id="372" r:id="rId31"/>
    <p:sldId id="373" r:id="rId32"/>
    <p:sldId id="374" r:id="rId33"/>
    <p:sldId id="375" r:id="rId34"/>
    <p:sldId id="376" r:id="rId3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588" autoAdjust="0"/>
    <p:restoredTop sz="94671" autoAdjust="0"/>
  </p:normalViewPr>
  <p:slideViewPr>
    <p:cSldViewPr>
      <p:cViewPr>
        <p:scale>
          <a:sx n="139" d="100"/>
          <a:sy n="139" d="100"/>
        </p:scale>
        <p:origin x="-304" y="904"/>
      </p:cViewPr>
      <p:guideLst>
        <p:guide orient="horz" pos="2160"/>
        <p:guide pos="2880"/>
      </p:guideLst>
    </p:cSldViewPr>
  </p:slideViewPr>
  <p:notesTextViewPr>
    <p:cViewPr>
      <p:scale>
        <a:sx n="1" d="1"/>
        <a:sy n="1" d="1"/>
      </p:scale>
      <p:origin x="0" y="0"/>
    </p:cViewPr>
  </p:notesTextViewPr>
  <p:sorterViewPr>
    <p:cViewPr>
      <p:scale>
        <a:sx n="171" d="100"/>
        <a:sy n="171" d="100"/>
      </p:scale>
      <p:origin x="0" y="2196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ECD64-BB81-44AB-AB34-8B51E88B652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O"/>
        </a:p>
      </dgm:t>
    </dgm:pt>
    <dgm:pt modelId="{DDE245DD-5452-429C-8D1E-558EE5F6937C}">
      <dgm:prSet phldrT="[Texto]"/>
      <dgm:spPr/>
      <dgm:t>
        <a:bodyPr/>
        <a:lstStyle/>
        <a:p>
          <a:r>
            <a:rPr lang="es-CO" dirty="0" smtClean="0"/>
            <a:t>No lo haré</a:t>
          </a:r>
          <a:endParaRPr lang="es-CO" dirty="0"/>
        </a:p>
      </dgm:t>
    </dgm:pt>
    <dgm:pt modelId="{FBB66E4A-59C0-4146-B01F-71B77F2A30CF}" type="parTrans" cxnId="{0BA538DD-216D-49AF-9E9B-FFAB2B5015A9}">
      <dgm:prSet/>
      <dgm:spPr/>
      <dgm:t>
        <a:bodyPr/>
        <a:lstStyle/>
        <a:p>
          <a:endParaRPr lang="es-CO"/>
        </a:p>
      </dgm:t>
    </dgm:pt>
    <dgm:pt modelId="{F94A9C82-7551-40F6-ADF0-BC7480C254F4}" type="sibTrans" cxnId="{0BA538DD-216D-49AF-9E9B-FFAB2B5015A9}">
      <dgm:prSet/>
      <dgm:spPr/>
      <dgm:t>
        <a:bodyPr/>
        <a:lstStyle/>
        <a:p>
          <a:endParaRPr lang="es-CO"/>
        </a:p>
      </dgm:t>
    </dgm:pt>
    <dgm:pt modelId="{8210A476-C491-4280-B552-B676DAC0228E}">
      <dgm:prSet phldrT="[Texto]"/>
      <dgm:spPr/>
      <dgm:t>
        <a:bodyPr/>
        <a:lstStyle/>
        <a:p>
          <a:r>
            <a:rPr lang="es-CO" dirty="0" smtClean="0"/>
            <a:t>No puedo Hacerlo</a:t>
          </a:r>
          <a:endParaRPr lang="es-CO" dirty="0"/>
        </a:p>
      </dgm:t>
    </dgm:pt>
    <dgm:pt modelId="{3C38E780-3E9C-4B7C-A4A9-072C42DC7140}" type="parTrans" cxnId="{41BA3CC5-54F3-4335-B48C-5B51738941C3}">
      <dgm:prSet/>
      <dgm:spPr/>
      <dgm:t>
        <a:bodyPr/>
        <a:lstStyle/>
        <a:p>
          <a:endParaRPr lang="es-CO"/>
        </a:p>
      </dgm:t>
    </dgm:pt>
    <dgm:pt modelId="{127D6AFD-9310-4996-82E3-79D26F24985F}" type="sibTrans" cxnId="{41BA3CC5-54F3-4335-B48C-5B51738941C3}">
      <dgm:prSet/>
      <dgm:spPr/>
      <dgm:t>
        <a:bodyPr/>
        <a:lstStyle/>
        <a:p>
          <a:endParaRPr lang="es-CO"/>
        </a:p>
      </dgm:t>
    </dgm:pt>
    <dgm:pt modelId="{0C2E17E9-DA97-4F39-8903-6AEA607DAB71}">
      <dgm:prSet phldrT="[Texto]"/>
      <dgm:spPr/>
      <dgm:t>
        <a:bodyPr/>
        <a:lstStyle/>
        <a:p>
          <a:r>
            <a:rPr lang="es-CO" dirty="0" smtClean="0"/>
            <a:t>Quiero hacerlo</a:t>
          </a:r>
          <a:endParaRPr lang="es-CO" dirty="0"/>
        </a:p>
      </dgm:t>
    </dgm:pt>
    <dgm:pt modelId="{ADC35549-3491-4EE5-BDDB-01B583CB1D64}" type="parTrans" cxnId="{B32A178C-8AF2-40AC-9E09-C29B9CB92EC8}">
      <dgm:prSet/>
      <dgm:spPr/>
      <dgm:t>
        <a:bodyPr/>
        <a:lstStyle/>
        <a:p>
          <a:endParaRPr lang="es-CO"/>
        </a:p>
      </dgm:t>
    </dgm:pt>
    <dgm:pt modelId="{3B579184-9004-4F7F-BD0D-0AFE38618A7A}" type="sibTrans" cxnId="{B32A178C-8AF2-40AC-9E09-C29B9CB92EC8}">
      <dgm:prSet/>
      <dgm:spPr/>
      <dgm:t>
        <a:bodyPr/>
        <a:lstStyle/>
        <a:p>
          <a:endParaRPr lang="es-CO"/>
        </a:p>
      </dgm:t>
    </dgm:pt>
    <dgm:pt modelId="{B4F51423-728F-4C71-9E39-8221779B423D}">
      <dgm:prSet phldrT="[Texto]"/>
      <dgm:spPr/>
      <dgm:t>
        <a:bodyPr/>
        <a:lstStyle/>
        <a:p>
          <a:r>
            <a:rPr lang="es-CO" b="1" dirty="0" smtClean="0"/>
            <a:t>¡Si se puede!</a:t>
          </a:r>
          <a:endParaRPr lang="es-CO" b="1" dirty="0"/>
        </a:p>
      </dgm:t>
    </dgm:pt>
    <dgm:pt modelId="{3DA40008-0A80-496C-814A-103ED0D270F8}" type="parTrans" cxnId="{3842E993-1CF2-41A0-8098-B077E1DE41C5}">
      <dgm:prSet/>
      <dgm:spPr/>
      <dgm:t>
        <a:bodyPr/>
        <a:lstStyle/>
        <a:p>
          <a:endParaRPr lang="es-CO"/>
        </a:p>
      </dgm:t>
    </dgm:pt>
    <dgm:pt modelId="{69A814C6-8E00-4CFE-8800-B73F77A58F08}" type="sibTrans" cxnId="{3842E993-1CF2-41A0-8098-B077E1DE41C5}">
      <dgm:prSet/>
      <dgm:spPr/>
      <dgm:t>
        <a:bodyPr/>
        <a:lstStyle/>
        <a:p>
          <a:endParaRPr lang="es-CO"/>
        </a:p>
      </dgm:t>
    </dgm:pt>
    <dgm:pt modelId="{F922A97B-EDBA-4F2A-BE72-C8A9A51943D9}">
      <dgm:prSet phldrT="[Texto]"/>
      <dgm:spPr/>
      <dgm:t>
        <a:bodyPr/>
        <a:lstStyle/>
        <a:p>
          <a:r>
            <a:rPr lang="es-CO" dirty="0" smtClean="0"/>
            <a:t>¿Cómo hacerlo?</a:t>
          </a:r>
          <a:endParaRPr lang="es-CO" dirty="0"/>
        </a:p>
      </dgm:t>
    </dgm:pt>
    <dgm:pt modelId="{D85D4E4D-ABF8-4F47-9B7A-A9FE27F9246C}" type="parTrans" cxnId="{8C53A68A-2540-4A50-A934-56D880463099}">
      <dgm:prSet/>
      <dgm:spPr/>
      <dgm:t>
        <a:bodyPr/>
        <a:lstStyle/>
        <a:p>
          <a:endParaRPr lang="es-CO"/>
        </a:p>
      </dgm:t>
    </dgm:pt>
    <dgm:pt modelId="{7CA18F0B-7E90-4095-913E-5F2BDFFADFB9}" type="sibTrans" cxnId="{8C53A68A-2540-4A50-A934-56D880463099}">
      <dgm:prSet/>
      <dgm:spPr/>
      <dgm:t>
        <a:bodyPr/>
        <a:lstStyle/>
        <a:p>
          <a:endParaRPr lang="es-CO"/>
        </a:p>
      </dgm:t>
    </dgm:pt>
    <dgm:pt modelId="{9E813D9A-77EC-40F7-8302-FD8ED6BCEAF4}">
      <dgm:prSet phldrT="[Texto]"/>
      <dgm:spPr/>
      <dgm:t>
        <a:bodyPr/>
        <a:lstStyle/>
        <a:p>
          <a:r>
            <a:rPr lang="es-CO" dirty="0" smtClean="0"/>
            <a:t>Trataré de hacerlo</a:t>
          </a:r>
          <a:endParaRPr lang="es-CO" dirty="0"/>
        </a:p>
      </dgm:t>
    </dgm:pt>
    <dgm:pt modelId="{FE699E6A-F050-445A-9949-7AA62DE4A630}" type="parTrans" cxnId="{2A8A26BF-899B-4B1C-9892-3BADD2E5B25B}">
      <dgm:prSet/>
      <dgm:spPr/>
      <dgm:t>
        <a:bodyPr/>
        <a:lstStyle/>
        <a:p>
          <a:endParaRPr lang="es-CO"/>
        </a:p>
      </dgm:t>
    </dgm:pt>
    <dgm:pt modelId="{E30A18C4-D748-48A8-ABAD-E42507F8EA96}" type="sibTrans" cxnId="{2A8A26BF-899B-4B1C-9892-3BADD2E5B25B}">
      <dgm:prSet/>
      <dgm:spPr/>
      <dgm:t>
        <a:bodyPr/>
        <a:lstStyle/>
        <a:p>
          <a:endParaRPr lang="es-CO"/>
        </a:p>
      </dgm:t>
    </dgm:pt>
    <dgm:pt modelId="{97E65A75-B71B-4AF9-A06C-E937516428E5}">
      <dgm:prSet phldrT="[Texto]"/>
      <dgm:spPr/>
      <dgm:t>
        <a:bodyPr/>
        <a:lstStyle/>
        <a:p>
          <a:r>
            <a:rPr lang="es-CO" dirty="0" smtClean="0"/>
            <a:t>Puedo hacerlo</a:t>
          </a:r>
          <a:endParaRPr lang="es-CO" dirty="0"/>
        </a:p>
      </dgm:t>
    </dgm:pt>
    <dgm:pt modelId="{F5C2C64C-2B03-4CE7-97B8-553966845013}" type="parTrans" cxnId="{519D026B-062D-4264-88D7-2790975BEFEE}">
      <dgm:prSet/>
      <dgm:spPr/>
      <dgm:t>
        <a:bodyPr/>
        <a:lstStyle/>
        <a:p>
          <a:endParaRPr lang="es-CO"/>
        </a:p>
      </dgm:t>
    </dgm:pt>
    <dgm:pt modelId="{C97502E9-338F-4EDF-BD1E-065EAEE5E805}" type="sibTrans" cxnId="{519D026B-062D-4264-88D7-2790975BEFEE}">
      <dgm:prSet/>
      <dgm:spPr/>
      <dgm:t>
        <a:bodyPr/>
        <a:lstStyle/>
        <a:p>
          <a:endParaRPr lang="es-CO"/>
        </a:p>
      </dgm:t>
    </dgm:pt>
    <dgm:pt modelId="{1DF11AA9-C948-47D6-9A09-219531C00E87}">
      <dgm:prSet phldrT="[Texto]"/>
      <dgm:spPr/>
      <dgm:t>
        <a:bodyPr/>
        <a:lstStyle/>
        <a:p>
          <a:r>
            <a:rPr lang="es-CO" dirty="0" smtClean="0"/>
            <a:t>Lo haré</a:t>
          </a:r>
          <a:endParaRPr lang="es-CO" dirty="0"/>
        </a:p>
      </dgm:t>
    </dgm:pt>
    <dgm:pt modelId="{E75DC3E8-1351-4446-862B-0A141BEC1B47}" type="parTrans" cxnId="{31AE8B74-9E29-48BB-83C2-32A7B6718A81}">
      <dgm:prSet/>
      <dgm:spPr/>
      <dgm:t>
        <a:bodyPr/>
        <a:lstStyle/>
        <a:p>
          <a:endParaRPr lang="es-CO"/>
        </a:p>
      </dgm:t>
    </dgm:pt>
    <dgm:pt modelId="{0D57EBB8-DAA5-4AC4-8EE4-3CCED9CEDF21}" type="sibTrans" cxnId="{31AE8B74-9E29-48BB-83C2-32A7B6718A81}">
      <dgm:prSet/>
      <dgm:spPr/>
      <dgm:t>
        <a:bodyPr/>
        <a:lstStyle/>
        <a:p>
          <a:endParaRPr lang="es-CO"/>
        </a:p>
      </dgm:t>
    </dgm:pt>
    <dgm:pt modelId="{AFEDED50-9B4A-4CD3-82BC-8409C70B07E2}" type="pres">
      <dgm:prSet presAssocID="{9F3ECD64-BB81-44AB-AB34-8B51E88B6523}" presName="rootnode" presStyleCnt="0">
        <dgm:presLayoutVars>
          <dgm:chMax/>
          <dgm:chPref/>
          <dgm:dir/>
          <dgm:animLvl val="lvl"/>
        </dgm:presLayoutVars>
      </dgm:prSet>
      <dgm:spPr/>
      <dgm:t>
        <a:bodyPr/>
        <a:lstStyle/>
        <a:p>
          <a:endParaRPr lang="es-CO"/>
        </a:p>
      </dgm:t>
    </dgm:pt>
    <dgm:pt modelId="{49D8B618-2D43-4381-99A4-F23C714DBCCC}" type="pres">
      <dgm:prSet presAssocID="{DDE245DD-5452-429C-8D1E-558EE5F6937C}" presName="composite" presStyleCnt="0"/>
      <dgm:spPr/>
    </dgm:pt>
    <dgm:pt modelId="{EC411503-57EC-40CD-8282-6814E55A4825}" type="pres">
      <dgm:prSet presAssocID="{DDE245DD-5452-429C-8D1E-558EE5F6937C}" presName="LShape" presStyleLbl="alignNode1" presStyleIdx="0" presStyleCnt="15"/>
      <dgm:spPr/>
    </dgm:pt>
    <dgm:pt modelId="{FA574F91-A7AB-4180-8D35-6CA0F244A500}" type="pres">
      <dgm:prSet presAssocID="{DDE245DD-5452-429C-8D1E-558EE5F6937C}" presName="ParentText" presStyleLbl="revTx" presStyleIdx="0" presStyleCnt="8">
        <dgm:presLayoutVars>
          <dgm:chMax val="0"/>
          <dgm:chPref val="0"/>
          <dgm:bulletEnabled val="1"/>
        </dgm:presLayoutVars>
      </dgm:prSet>
      <dgm:spPr/>
      <dgm:t>
        <a:bodyPr/>
        <a:lstStyle/>
        <a:p>
          <a:endParaRPr lang="es-CO"/>
        </a:p>
      </dgm:t>
    </dgm:pt>
    <dgm:pt modelId="{5CB7D1A0-5813-4E7F-BFDD-8F0EA1F5552A}" type="pres">
      <dgm:prSet presAssocID="{DDE245DD-5452-429C-8D1E-558EE5F6937C}" presName="Triangle" presStyleLbl="alignNode1" presStyleIdx="1" presStyleCnt="15"/>
      <dgm:spPr/>
    </dgm:pt>
    <dgm:pt modelId="{61E42E87-0E34-4B67-9A50-CCFF0FA74BDB}" type="pres">
      <dgm:prSet presAssocID="{F94A9C82-7551-40F6-ADF0-BC7480C254F4}" presName="sibTrans" presStyleCnt="0"/>
      <dgm:spPr/>
    </dgm:pt>
    <dgm:pt modelId="{0329D0E2-44ED-4E44-99CD-AB04EBE15A57}" type="pres">
      <dgm:prSet presAssocID="{F94A9C82-7551-40F6-ADF0-BC7480C254F4}" presName="space" presStyleCnt="0"/>
      <dgm:spPr/>
    </dgm:pt>
    <dgm:pt modelId="{C327037E-2351-4BF5-A9B9-286098D6A564}" type="pres">
      <dgm:prSet presAssocID="{8210A476-C491-4280-B552-B676DAC0228E}" presName="composite" presStyleCnt="0"/>
      <dgm:spPr/>
    </dgm:pt>
    <dgm:pt modelId="{90A58823-9C4E-4CAD-8627-1CA091342969}" type="pres">
      <dgm:prSet presAssocID="{8210A476-C491-4280-B552-B676DAC0228E}" presName="LShape" presStyleLbl="alignNode1" presStyleIdx="2" presStyleCnt="15"/>
      <dgm:spPr/>
    </dgm:pt>
    <dgm:pt modelId="{BB45D4BC-4C80-4108-B4A9-8D58C384276E}" type="pres">
      <dgm:prSet presAssocID="{8210A476-C491-4280-B552-B676DAC0228E}" presName="ParentText" presStyleLbl="revTx" presStyleIdx="1" presStyleCnt="8">
        <dgm:presLayoutVars>
          <dgm:chMax val="0"/>
          <dgm:chPref val="0"/>
          <dgm:bulletEnabled val="1"/>
        </dgm:presLayoutVars>
      </dgm:prSet>
      <dgm:spPr/>
      <dgm:t>
        <a:bodyPr/>
        <a:lstStyle/>
        <a:p>
          <a:endParaRPr lang="es-CO"/>
        </a:p>
      </dgm:t>
    </dgm:pt>
    <dgm:pt modelId="{36C9A1A7-4DBA-4608-9A4E-8F923B0E5AB7}" type="pres">
      <dgm:prSet presAssocID="{8210A476-C491-4280-B552-B676DAC0228E}" presName="Triangle" presStyleLbl="alignNode1" presStyleIdx="3" presStyleCnt="15"/>
      <dgm:spPr/>
    </dgm:pt>
    <dgm:pt modelId="{283CF765-E1B9-4E82-9116-2BB6EFE4199F}" type="pres">
      <dgm:prSet presAssocID="{127D6AFD-9310-4996-82E3-79D26F24985F}" presName="sibTrans" presStyleCnt="0"/>
      <dgm:spPr/>
    </dgm:pt>
    <dgm:pt modelId="{85326915-750A-473C-A94F-C91A53D39D33}" type="pres">
      <dgm:prSet presAssocID="{127D6AFD-9310-4996-82E3-79D26F24985F}" presName="space" presStyleCnt="0"/>
      <dgm:spPr/>
    </dgm:pt>
    <dgm:pt modelId="{551D5934-84A2-4317-AC45-CB033514FC1E}" type="pres">
      <dgm:prSet presAssocID="{0C2E17E9-DA97-4F39-8903-6AEA607DAB71}" presName="composite" presStyleCnt="0"/>
      <dgm:spPr/>
    </dgm:pt>
    <dgm:pt modelId="{4689C0A7-1D0E-466E-BA74-FCFDEC6377F1}" type="pres">
      <dgm:prSet presAssocID="{0C2E17E9-DA97-4F39-8903-6AEA607DAB71}" presName="LShape" presStyleLbl="alignNode1" presStyleIdx="4" presStyleCnt="15"/>
      <dgm:spPr/>
    </dgm:pt>
    <dgm:pt modelId="{E39128B0-9E98-47E1-BEBB-6E27369FA6F2}" type="pres">
      <dgm:prSet presAssocID="{0C2E17E9-DA97-4F39-8903-6AEA607DAB71}" presName="ParentText" presStyleLbl="revTx" presStyleIdx="2" presStyleCnt="8">
        <dgm:presLayoutVars>
          <dgm:chMax val="0"/>
          <dgm:chPref val="0"/>
          <dgm:bulletEnabled val="1"/>
        </dgm:presLayoutVars>
      </dgm:prSet>
      <dgm:spPr/>
      <dgm:t>
        <a:bodyPr/>
        <a:lstStyle/>
        <a:p>
          <a:endParaRPr lang="es-CO"/>
        </a:p>
      </dgm:t>
    </dgm:pt>
    <dgm:pt modelId="{E7F3CAC9-AC2C-4DD4-85C4-8A1C1B48BE7D}" type="pres">
      <dgm:prSet presAssocID="{0C2E17E9-DA97-4F39-8903-6AEA607DAB71}" presName="Triangle" presStyleLbl="alignNode1" presStyleIdx="5" presStyleCnt="15"/>
      <dgm:spPr/>
    </dgm:pt>
    <dgm:pt modelId="{8AA54769-70C0-4154-9C5C-20245BAF54B9}" type="pres">
      <dgm:prSet presAssocID="{3B579184-9004-4F7F-BD0D-0AFE38618A7A}" presName="sibTrans" presStyleCnt="0"/>
      <dgm:spPr/>
    </dgm:pt>
    <dgm:pt modelId="{1A1389E5-CB0F-4C52-BBA4-F77C95A4DD85}" type="pres">
      <dgm:prSet presAssocID="{3B579184-9004-4F7F-BD0D-0AFE38618A7A}" presName="space" presStyleCnt="0"/>
      <dgm:spPr/>
    </dgm:pt>
    <dgm:pt modelId="{A85EC94C-5F5B-48C1-8BDF-53C06F89AD89}" type="pres">
      <dgm:prSet presAssocID="{F922A97B-EDBA-4F2A-BE72-C8A9A51943D9}" presName="composite" presStyleCnt="0"/>
      <dgm:spPr/>
    </dgm:pt>
    <dgm:pt modelId="{5C1F9167-006A-478C-A401-FB82FFF5566B}" type="pres">
      <dgm:prSet presAssocID="{F922A97B-EDBA-4F2A-BE72-C8A9A51943D9}" presName="LShape" presStyleLbl="alignNode1" presStyleIdx="6" presStyleCnt="15"/>
      <dgm:spPr/>
    </dgm:pt>
    <dgm:pt modelId="{1AE3CB37-6963-463F-87BD-0625F53072DD}" type="pres">
      <dgm:prSet presAssocID="{F922A97B-EDBA-4F2A-BE72-C8A9A51943D9}" presName="ParentText" presStyleLbl="revTx" presStyleIdx="3" presStyleCnt="8">
        <dgm:presLayoutVars>
          <dgm:chMax val="0"/>
          <dgm:chPref val="0"/>
          <dgm:bulletEnabled val="1"/>
        </dgm:presLayoutVars>
      </dgm:prSet>
      <dgm:spPr/>
      <dgm:t>
        <a:bodyPr/>
        <a:lstStyle/>
        <a:p>
          <a:endParaRPr lang="es-CO"/>
        </a:p>
      </dgm:t>
    </dgm:pt>
    <dgm:pt modelId="{650EAB67-7E9A-46ED-A4D8-F2464C00CCAA}" type="pres">
      <dgm:prSet presAssocID="{F922A97B-EDBA-4F2A-BE72-C8A9A51943D9}" presName="Triangle" presStyleLbl="alignNode1" presStyleIdx="7" presStyleCnt="15"/>
      <dgm:spPr/>
    </dgm:pt>
    <dgm:pt modelId="{5A66A521-CF43-4602-9497-23751A3AC662}" type="pres">
      <dgm:prSet presAssocID="{7CA18F0B-7E90-4095-913E-5F2BDFFADFB9}" presName="sibTrans" presStyleCnt="0"/>
      <dgm:spPr/>
    </dgm:pt>
    <dgm:pt modelId="{ADEB125B-5783-4375-A09A-4F1AD29337DB}" type="pres">
      <dgm:prSet presAssocID="{7CA18F0B-7E90-4095-913E-5F2BDFFADFB9}" presName="space" presStyleCnt="0"/>
      <dgm:spPr/>
    </dgm:pt>
    <dgm:pt modelId="{01D1CB73-EA6A-438E-9870-6AA272B53B8E}" type="pres">
      <dgm:prSet presAssocID="{9E813D9A-77EC-40F7-8302-FD8ED6BCEAF4}" presName="composite" presStyleCnt="0"/>
      <dgm:spPr/>
    </dgm:pt>
    <dgm:pt modelId="{344782BE-E98D-4E55-8214-6E9863E09265}" type="pres">
      <dgm:prSet presAssocID="{9E813D9A-77EC-40F7-8302-FD8ED6BCEAF4}" presName="LShape" presStyleLbl="alignNode1" presStyleIdx="8" presStyleCnt="15"/>
      <dgm:spPr/>
    </dgm:pt>
    <dgm:pt modelId="{B236D450-6C34-43BF-A237-F6AE39F3E209}" type="pres">
      <dgm:prSet presAssocID="{9E813D9A-77EC-40F7-8302-FD8ED6BCEAF4}" presName="ParentText" presStyleLbl="revTx" presStyleIdx="4" presStyleCnt="8">
        <dgm:presLayoutVars>
          <dgm:chMax val="0"/>
          <dgm:chPref val="0"/>
          <dgm:bulletEnabled val="1"/>
        </dgm:presLayoutVars>
      </dgm:prSet>
      <dgm:spPr/>
      <dgm:t>
        <a:bodyPr/>
        <a:lstStyle/>
        <a:p>
          <a:endParaRPr lang="es-CO"/>
        </a:p>
      </dgm:t>
    </dgm:pt>
    <dgm:pt modelId="{12CBCB6E-C09B-4E62-B745-B53C6BDCD1D9}" type="pres">
      <dgm:prSet presAssocID="{9E813D9A-77EC-40F7-8302-FD8ED6BCEAF4}" presName="Triangle" presStyleLbl="alignNode1" presStyleIdx="9" presStyleCnt="15"/>
      <dgm:spPr/>
    </dgm:pt>
    <dgm:pt modelId="{5BE85A54-F5E3-4F59-8F13-13E017433E69}" type="pres">
      <dgm:prSet presAssocID="{E30A18C4-D748-48A8-ABAD-E42507F8EA96}" presName="sibTrans" presStyleCnt="0"/>
      <dgm:spPr/>
    </dgm:pt>
    <dgm:pt modelId="{D304B3B3-D76E-4EBA-BD15-57D34E6B6FD5}" type="pres">
      <dgm:prSet presAssocID="{E30A18C4-D748-48A8-ABAD-E42507F8EA96}" presName="space" presStyleCnt="0"/>
      <dgm:spPr/>
    </dgm:pt>
    <dgm:pt modelId="{C5E8AF3C-BD19-4588-B9E7-9217C1BB8FE8}" type="pres">
      <dgm:prSet presAssocID="{97E65A75-B71B-4AF9-A06C-E937516428E5}" presName="composite" presStyleCnt="0"/>
      <dgm:spPr/>
    </dgm:pt>
    <dgm:pt modelId="{C70BEB32-EED1-404C-9F11-163AEF3D5E27}" type="pres">
      <dgm:prSet presAssocID="{97E65A75-B71B-4AF9-A06C-E937516428E5}" presName="LShape" presStyleLbl="alignNode1" presStyleIdx="10" presStyleCnt="15"/>
      <dgm:spPr/>
    </dgm:pt>
    <dgm:pt modelId="{0E272971-FE26-4A87-BF03-922B539C2E94}" type="pres">
      <dgm:prSet presAssocID="{97E65A75-B71B-4AF9-A06C-E937516428E5}" presName="ParentText" presStyleLbl="revTx" presStyleIdx="5" presStyleCnt="8">
        <dgm:presLayoutVars>
          <dgm:chMax val="0"/>
          <dgm:chPref val="0"/>
          <dgm:bulletEnabled val="1"/>
        </dgm:presLayoutVars>
      </dgm:prSet>
      <dgm:spPr/>
      <dgm:t>
        <a:bodyPr/>
        <a:lstStyle/>
        <a:p>
          <a:endParaRPr lang="es-CO"/>
        </a:p>
      </dgm:t>
    </dgm:pt>
    <dgm:pt modelId="{4340C457-AE83-469E-A341-706C3815FC7C}" type="pres">
      <dgm:prSet presAssocID="{97E65A75-B71B-4AF9-A06C-E937516428E5}" presName="Triangle" presStyleLbl="alignNode1" presStyleIdx="11" presStyleCnt="15"/>
      <dgm:spPr/>
    </dgm:pt>
    <dgm:pt modelId="{61209C1D-E6EA-40C0-9113-4E6E5E8217B2}" type="pres">
      <dgm:prSet presAssocID="{C97502E9-338F-4EDF-BD1E-065EAEE5E805}" presName="sibTrans" presStyleCnt="0"/>
      <dgm:spPr/>
    </dgm:pt>
    <dgm:pt modelId="{0CB17257-0F94-463B-B2D9-9A66BAE2679C}" type="pres">
      <dgm:prSet presAssocID="{C97502E9-338F-4EDF-BD1E-065EAEE5E805}" presName="space" presStyleCnt="0"/>
      <dgm:spPr/>
    </dgm:pt>
    <dgm:pt modelId="{D83B9955-3F8B-4FFC-AE08-3460B51021CD}" type="pres">
      <dgm:prSet presAssocID="{1DF11AA9-C948-47D6-9A09-219531C00E87}" presName="composite" presStyleCnt="0"/>
      <dgm:spPr/>
    </dgm:pt>
    <dgm:pt modelId="{23EFB9B6-EDFB-42A2-8504-473935625927}" type="pres">
      <dgm:prSet presAssocID="{1DF11AA9-C948-47D6-9A09-219531C00E87}" presName="LShape" presStyleLbl="alignNode1" presStyleIdx="12" presStyleCnt="15"/>
      <dgm:spPr/>
    </dgm:pt>
    <dgm:pt modelId="{5BBE835A-CA01-408C-A11A-4A9A8108F783}" type="pres">
      <dgm:prSet presAssocID="{1DF11AA9-C948-47D6-9A09-219531C00E87}" presName="ParentText" presStyleLbl="revTx" presStyleIdx="6" presStyleCnt="8">
        <dgm:presLayoutVars>
          <dgm:chMax val="0"/>
          <dgm:chPref val="0"/>
          <dgm:bulletEnabled val="1"/>
        </dgm:presLayoutVars>
      </dgm:prSet>
      <dgm:spPr/>
      <dgm:t>
        <a:bodyPr/>
        <a:lstStyle/>
        <a:p>
          <a:endParaRPr lang="es-CO"/>
        </a:p>
      </dgm:t>
    </dgm:pt>
    <dgm:pt modelId="{2765AFB2-C6EB-4DB8-955C-8CBA141BB5C6}" type="pres">
      <dgm:prSet presAssocID="{1DF11AA9-C948-47D6-9A09-219531C00E87}" presName="Triangle" presStyleLbl="alignNode1" presStyleIdx="13" presStyleCnt="15"/>
      <dgm:spPr/>
    </dgm:pt>
    <dgm:pt modelId="{3738D8B3-AC7E-486F-B680-9CCFF319048A}" type="pres">
      <dgm:prSet presAssocID="{0D57EBB8-DAA5-4AC4-8EE4-3CCED9CEDF21}" presName="sibTrans" presStyleCnt="0"/>
      <dgm:spPr/>
    </dgm:pt>
    <dgm:pt modelId="{E0326495-27C7-41D9-AC0D-E867CD5C2B7D}" type="pres">
      <dgm:prSet presAssocID="{0D57EBB8-DAA5-4AC4-8EE4-3CCED9CEDF21}" presName="space" presStyleCnt="0"/>
      <dgm:spPr/>
    </dgm:pt>
    <dgm:pt modelId="{32E279BF-0DF4-432A-A5F4-D00E40C8F217}" type="pres">
      <dgm:prSet presAssocID="{B4F51423-728F-4C71-9E39-8221779B423D}" presName="composite" presStyleCnt="0"/>
      <dgm:spPr/>
    </dgm:pt>
    <dgm:pt modelId="{82738D3F-23A4-4B81-9C6A-B8B8608234D4}" type="pres">
      <dgm:prSet presAssocID="{B4F51423-728F-4C71-9E39-8221779B423D}" presName="LShape" presStyleLbl="alignNode1" presStyleIdx="14" presStyleCnt="15"/>
      <dgm:spPr/>
    </dgm:pt>
    <dgm:pt modelId="{60BA739C-56AE-4135-9E98-957E3C8C2B48}" type="pres">
      <dgm:prSet presAssocID="{B4F51423-728F-4C71-9E39-8221779B423D}" presName="ParentText" presStyleLbl="revTx" presStyleIdx="7" presStyleCnt="8">
        <dgm:presLayoutVars>
          <dgm:chMax val="0"/>
          <dgm:chPref val="0"/>
          <dgm:bulletEnabled val="1"/>
        </dgm:presLayoutVars>
      </dgm:prSet>
      <dgm:spPr/>
      <dgm:t>
        <a:bodyPr/>
        <a:lstStyle/>
        <a:p>
          <a:endParaRPr lang="es-CO"/>
        </a:p>
      </dgm:t>
    </dgm:pt>
  </dgm:ptLst>
  <dgm:cxnLst>
    <dgm:cxn modelId="{2DB08D65-00F4-D945-851D-1462EFA2A899}" type="presOf" srcId="{DDE245DD-5452-429C-8D1E-558EE5F6937C}" destId="{FA574F91-A7AB-4180-8D35-6CA0F244A500}" srcOrd="0" destOrd="0" presId="urn:microsoft.com/office/officeart/2009/3/layout/StepUpProcess"/>
    <dgm:cxn modelId="{F26FBEFE-1FE3-5647-9EBB-AFC1B6713869}" type="presOf" srcId="{B4F51423-728F-4C71-9E39-8221779B423D}" destId="{60BA739C-56AE-4135-9E98-957E3C8C2B48}" srcOrd="0" destOrd="0" presId="urn:microsoft.com/office/officeart/2009/3/layout/StepUpProcess"/>
    <dgm:cxn modelId="{41BA3CC5-54F3-4335-B48C-5B51738941C3}" srcId="{9F3ECD64-BB81-44AB-AB34-8B51E88B6523}" destId="{8210A476-C491-4280-B552-B676DAC0228E}" srcOrd="1" destOrd="0" parTransId="{3C38E780-3E9C-4B7C-A4A9-072C42DC7140}" sibTransId="{127D6AFD-9310-4996-82E3-79D26F24985F}"/>
    <dgm:cxn modelId="{31AE8B74-9E29-48BB-83C2-32A7B6718A81}" srcId="{9F3ECD64-BB81-44AB-AB34-8B51E88B6523}" destId="{1DF11AA9-C948-47D6-9A09-219531C00E87}" srcOrd="6" destOrd="0" parTransId="{E75DC3E8-1351-4446-862B-0A141BEC1B47}" sibTransId="{0D57EBB8-DAA5-4AC4-8EE4-3CCED9CEDF21}"/>
    <dgm:cxn modelId="{CDAA1FC6-3CD1-3C45-A290-9BA967E84498}" type="presOf" srcId="{1DF11AA9-C948-47D6-9A09-219531C00E87}" destId="{5BBE835A-CA01-408C-A11A-4A9A8108F783}" srcOrd="0" destOrd="0" presId="urn:microsoft.com/office/officeart/2009/3/layout/StepUpProcess"/>
    <dgm:cxn modelId="{5F0716D7-D656-C742-9734-2264BE27CC31}" type="presOf" srcId="{0C2E17E9-DA97-4F39-8903-6AEA607DAB71}" destId="{E39128B0-9E98-47E1-BEBB-6E27369FA6F2}" srcOrd="0" destOrd="0" presId="urn:microsoft.com/office/officeart/2009/3/layout/StepUpProcess"/>
    <dgm:cxn modelId="{7D0D040E-DD47-D049-867E-DEEC6A634A94}" type="presOf" srcId="{9E813D9A-77EC-40F7-8302-FD8ED6BCEAF4}" destId="{B236D450-6C34-43BF-A237-F6AE39F3E209}" srcOrd="0" destOrd="0" presId="urn:microsoft.com/office/officeart/2009/3/layout/StepUpProcess"/>
    <dgm:cxn modelId="{8C53A68A-2540-4A50-A934-56D880463099}" srcId="{9F3ECD64-BB81-44AB-AB34-8B51E88B6523}" destId="{F922A97B-EDBA-4F2A-BE72-C8A9A51943D9}" srcOrd="3" destOrd="0" parTransId="{D85D4E4D-ABF8-4F47-9B7A-A9FE27F9246C}" sibTransId="{7CA18F0B-7E90-4095-913E-5F2BDFFADFB9}"/>
    <dgm:cxn modelId="{CD616E12-C50E-D946-8224-4F530E73F2FE}" type="presOf" srcId="{97E65A75-B71B-4AF9-A06C-E937516428E5}" destId="{0E272971-FE26-4A87-BF03-922B539C2E94}" srcOrd="0" destOrd="0" presId="urn:microsoft.com/office/officeart/2009/3/layout/StepUpProcess"/>
    <dgm:cxn modelId="{519D026B-062D-4264-88D7-2790975BEFEE}" srcId="{9F3ECD64-BB81-44AB-AB34-8B51E88B6523}" destId="{97E65A75-B71B-4AF9-A06C-E937516428E5}" srcOrd="5" destOrd="0" parTransId="{F5C2C64C-2B03-4CE7-97B8-553966845013}" sibTransId="{C97502E9-338F-4EDF-BD1E-065EAEE5E805}"/>
    <dgm:cxn modelId="{18E7B339-1843-B443-AB63-5DCE99C18C1B}" type="presOf" srcId="{F922A97B-EDBA-4F2A-BE72-C8A9A51943D9}" destId="{1AE3CB37-6963-463F-87BD-0625F53072DD}" srcOrd="0" destOrd="0" presId="urn:microsoft.com/office/officeart/2009/3/layout/StepUpProcess"/>
    <dgm:cxn modelId="{9DB8111B-86C4-B54F-B6F9-DCF8B50A77C7}" type="presOf" srcId="{8210A476-C491-4280-B552-B676DAC0228E}" destId="{BB45D4BC-4C80-4108-B4A9-8D58C384276E}" srcOrd="0" destOrd="0" presId="urn:microsoft.com/office/officeart/2009/3/layout/StepUpProcess"/>
    <dgm:cxn modelId="{3842E993-1CF2-41A0-8098-B077E1DE41C5}" srcId="{9F3ECD64-BB81-44AB-AB34-8B51E88B6523}" destId="{B4F51423-728F-4C71-9E39-8221779B423D}" srcOrd="7" destOrd="0" parTransId="{3DA40008-0A80-496C-814A-103ED0D270F8}" sibTransId="{69A814C6-8E00-4CFE-8800-B73F77A58F08}"/>
    <dgm:cxn modelId="{2A8A26BF-899B-4B1C-9892-3BADD2E5B25B}" srcId="{9F3ECD64-BB81-44AB-AB34-8B51E88B6523}" destId="{9E813D9A-77EC-40F7-8302-FD8ED6BCEAF4}" srcOrd="4" destOrd="0" parTransId="{FE699E6A-F050-445A-9949-7AA62DE4A630}" sibTransId="{E30A18C4-D748-48A8-ABAD-E42507F8EA96}"/>
    <dgm:cxn modelId="{B32A178C-8AF2-40AC-9E09-C29B9CB92EC8}" srcId="{9F3ECD64-BB81-44AB-AB34-8B51E88B6523}" destId="{0C2E17E9-DA97-4F39-8903-6AEA607DAB71}" srcOrd="2" destOrd="0" parTransId="{ADC35549-3491-4EE5-BDDB-01B583CB1D64}" sibTransId="{3B579184-9004-4F7F-BD0D-0AFE38618A7A}"/>
    <dgm:cxn modelId="{DF7F3252-424C-664C-96E2-185F54FB22A9}" type="presOf" srcId="{9F3ECD64-BB81-44AB-AB34-8B51E88B6523}" destId="{AFEDED50-9B4A-4CD3-82BC-8409C70B07E2}" srcOrd="0" destOrd="0" presId="urn:microsoft.com/office/officeart/2009/3/layout/StepUpProcess"/>
    <dgm:cxn modelId="{0BA538DD-216D-49AF-9E9B-FFAB2B5015A9}" srcId="{9F3ECD64-BB81-44AB-AB34-8B51E88B6523}" destId="{DDE245DD-5452-429C-8D1E-558EE5F6937C}" srcOrd="0" destOrd="0" parTransId="{FBB66E4A-59C0-4146-B01F-71B77F2A30CF}" sibTransId="{F94A9C82-7551-40F6-ADF0-BC7480C254F4}"/>
    <dgm:cxn modelId="{9B146649-17A8-2541-A494-5264E479D251}" type="presParOf" srcId="{AFEDED50-9B4A-4CD3-82BC-8409C70B07E2}" destId="{49D8B618-2D43-4381-99A4-F23C714DBCCC}" srcOrd="0" destOrd="0" presId="urn:microsoft.com/office/officeart/2009/3/layout/StepUpProcess"/>
    <dgm:cxn modelId="{8A3A0F0E-1FAA-CE4D-AD96-6F91CBB4FE4C}" type="presParOf" srcId="{49D8B618-2D43-4381-99A4-F23C714DBCCC}" destId="{EC411503-57EC-40CD-8282-6814E55A4825}" srcOrd="0" destOrd="0" presId="urn:microsoft.com/office/officeart/2009/3/layout/StepUpProcess"/>
    <dgm:cxn modelId="{86CBD975-3CB4-5B4B-A542-195D62B3BC52}" type="presParOf" srcId="{49D8B618-2D43-4381-99A4-F23C714DBCCC}" destId="{FA574F91-A7AB-4180-8D35-6CA0F244A500}" srcOrd="1" destOrd="0" presId="urn:microsoft.com/office/officeart/2009/3/layout/StepUpProcess"/>
    <dgm:cxn modelId="{6AFC0887-4B6F-AE43-A44A-CAC4339BC5C7}" type="presParOf" srcId="{49D8B618-2D43-4381-99A4-F23C714DBCCC}" destId="{5CB7D1A0-5813-4E7F-BFDD-8F0EA1F5552A}" srcOrd="2" destOrd="0" presId="urn:microsoft.com/office/officeart/2009/3/layout/StepUpProcess"/>
    <dgm:cxn modelId="{41F1E32E-CD98-AF4F-AEC6-4047CD7C62F0}" type="presParOf" srcId="{AFEDED50-9B4A-4CD3-82BC-8409C70B07E2}" destId="{61E42E87-0E34-4B67-9A50-CCFF0FA74BDB}" srcOrd="1" destOrd="0" presId="urn:microsoft.com/office/officeart/2009/3/layout/StepUpProcess"/>
    <dgm:cxn modelId="{1D10BBBE-7D0D-DD4C-9D08-45B0BEF94EEA}" type="presParOf" srcId="{61E42E87-0E34-4B67-9A50-CCFF0FA74BDB}" destId="{0329D0E2-44ED-4E44-99CD-AB04EBE15A57}" srcOrd="0" destOrd="0" presId="urn:microsoft.com/office/officeart/2009/3/layout/StepUpProcess"/>
    <dgm:cxn modelId="{03CCAFE1-FC26-B64E-830B-DB905F705E5A}" type="presParOf" srcId="{AFEDED50-9B4A-4CD3-82BC-8409C70B07E2}" destId="{C327037E-2351-4BF5-A9B9-286098D6A564}" srcOrd="2" destOrd="0" presId="urn:microsoft.com/office/officeart/2009/3/layout/StepUpProcess"/>
    <dgm:cxn modelId="{1D08774B-E21B-FD45-B4A9-204E8037A370}" type="presParOf" srcId="{C327037E-2351-4BF5-A9B9-286098D6A564}" destId="{90A58823-9C4E-4CAD-8627-1CA091342969}" srcOrd="0" destOrd="0" presId="urn:microsoft.com/office/officeart/2009/3/layout/StepUpProcess"/>
    <dgm:cxn modelId="{F8454204-ABF3-C54F-851B-1A03C85BEFF3}" type="presParOf" srcId="{C327037E-2351-4BF5-A9B9-286098D6A564}" destId="{BB45D4BC-4C80-4108-B4A9-8D58C384276E}" srcOrd="1" destOrd="0" presId="urn:microsoft.com/office/officeart/2009/3/layout/StepUpProcess"/>
    <dgm:cxn modelId="{174C7A96-B62B-6F41-8A47-AE7D0AE90E4C}" type="presParOf" srcId="{C327037E-2351-4BF5-A9B9-286098D6A564}" destId="{36C9A1A7-4DBA-4608-9A4E-8F923B0E5AB7}" srcOrd="2" destOrd="0" presId="urn:microsoft.com/office/officeart/2009/3/layout/StepUpProcess"/>
    <dgm:cxn modelId="{015AE3DF-7324-1D4C-89E2-9FF6C29F8534}" type="presParOf" srcId="{AFEDED50-9B4A-4CD3-82BC-8409C70B07E2}" destId="{283CF765-E1B9-4E82-9116-2BB6EFE4199F}" srcOrd="3" destOrd="0" presId="urn:microsoft.com/office/officeart/2009/3/layout/StepUpProcess"/>
    <dgm:cxn modelId="{B71FA28E-E684-2444-ABBA-F89116511524}" type="presParOf" srcId="{283CF765-E1B9-4E82-9116-2BB6EFE4199F}" destId="{85326915-750A-473C-A94F-C91A53D39D33}" srcOrd="0" destOrd="0" presId="urn:microsoft.com/office/officeart/2009/3/layout/StepUpProcess"/>
    <dgm:cxn modelId="{4C9F47EB-D7D7-D844-9A0A-6DEE3C0713F9}" type="presParOf" srcId="{AFEDED50-9B4A-4CD3-82BC-8409C70B07E2}" destId="{551D5934-84A2-4317-AC45-CB033514FC1E}" srcOrd="4" destOrd="0" presId="urn:microsoft.com/office/officeart/2009/3/layout/StepUpProcess"/>
    <dgm:cxn modelId="{12B5B192-26AB-DA42-818C-61BF50B62357}" type="presParOf" srcId="{551D5934-84A2-4317-AC45-CB033514FC1E}" destId="{4689C0A7-1D0E-466E-BA74-FCFDEC6377F1}" srcOrd="0" destOrd="0" presId="urn:microsoft.com/office/officeart/2009/3/layout/StepUpProcess"/>
    <dgm:cxn modelId="{73B80D8D-F429-604A-BA18-03C3D0231150}" type="presParOf" srcId="{551D5934-84A2-4317-AC45-CB033514FC1E}" destId="{E39128B0-9E98-47E1-BEBB-6E27369FA6F2}" srcOrd="1" destOrd="0" presId="urn:microsoft.com/office/officeart/2009/3/layout/StepUpProcess"/>
    <dgm:cxn modelId="{37DB4C36-8C92-D942-8BFB-C0F8320982A2}" type="presParOf" srcId="{551D5934-84A2-4317-AC45-CB033514FC1E}" destId="{E7F3CAC9-AC2C-4DD4-85C4-8A1C1B48BE7D}" srcOrd="2" destOrd="0" presId="urn:microsoft.com/office/officeart/2009/3/layout/StepUpProcess"/>
    <dgm:cxn modelId="{E128C598-146E-B742-A890-402FF07D42D0}" type="presParOf" srcId="{AFEDED50-9B4A-4CD3-82BC-8409C70B07E2}" destId="{8AA54769-70C0-4154-9C5C-20245BAF54B9}" srcOrd="5" destOrd="0" presId="urn:microsoft.com/office/officeart/2009/3/layout/StepUpProcess"/>
    <dgm:cxn modelId="{06DFF387-4A7A-5047-9138-E466EA8B2CCD}" type="presParOf" srcId="{8AA54769-70C0-4154-9C5C-20245BAF54B9}" destId="{1A1389E5-CB0F-4C52-BBA4-F77C95A4DD85}" srcOrd="0" destOrd="0" presId="urn:microsoft.com/office/officeart/2009/3/layout/StepUpProcess"/>
    <dgm:cxn modelId="{7CDDB853-3F38-D144-9873-C1B75249656E}" type="presParOf" srcId="{AFEDED50-9B4A-4CD3-82BC-8409C70B07E2}" destId="{A85EC94C-5F5B-48C1-8BDF-53C06F89AD89}" srcOrd="6" destOrd="0" presId="urn:microsoft.com/office/officeart/2009/3/layout/StepUpProcess"/>
    <dgm:cxn modelId="{8EA64B49-83B0-604D-865E-029D65921EE7}" type="presParOf" srcId="{A85EC94C-5F5B-48C1-8BDF-53C06F89AD89}" destId="{5C1F9167-006A-478C-A401-FB82FFF5566B}" srcOrd="0" destOrd="0" presId="urn:microsoft.com/office/officeart/2009/3/layout/StepUpProcess"/>
    <dgm:cxn modelId="{CC07D8B9-6463-A24F-B732-12721FA492BF}" type="presParOf" srcId="{A85EC94C-5F5B-48C1-8BDF-53C06F89AD89}" destId="{1AE3CB37-6963-463F-87BD-0625F53072DD}" srcOrd="1" destOrd="0" presId="urn:microsoft.com/office/officeart/2009/3/layout/StepUpProcess"/>
    <dgm:cxn modelId="{782850F4-FE85-B64A-AEFC-17CC7ADBBEA9}" type="presParOf" srcId="{A85EC94C-5F5B-48C1-8BDF-53C06F89AD89}" destId="{650EAB67-7E9A-46ED-A4D8-F2464C00CCAA}" srcOrd="2" destOrd="0" presId="urn:microsoft.com/office/officeart/2009/3/layout/StepUpProcess"/>
    <dgm:cxn modelId="{940FC7CA-E88F-5249-A79A-5C30A9A8D9C4}" type="presParOf" srcId="{AFEDED50-9B4A-4CD3-82BC-8409C70B07E2}" destId="{5A66A521-CF43-4602-9497-23751A3AC662}" srcOrd="7" destOrd="0" presId="urn:microsoft.com/office/officeart/2009/3/layout/StepUpProcess"/>
    <dgm:cxn modelId="{9EC759F1-990E-CE4A-8E23-B3718AFB7719}" type="presParOf" srcId="{5A66A521-CF43-4602-9497-23751A3AC662}" destId="{ADEB125B-5783-4375-A09A-4F1AD29337DB}" srcOrd="0" destOrd="0" presId="urn:microsoft.com/office/officeart/2009/3/layout/StepUpProcess"/>
    <dgm:cxn modelId="{67175A5B-4DAE-F44A-979E-8AD6EE0813CF}" type="presParOf" srcId="{AFEDED50-9B4A-4CD3-82BC-8409C70B07E2}" destId="{01D1CB73-EA6A-438E-9870-6AA272B53B8E}" srcOrd="8" destOrd="0" presId="urn:microsoft.com/office/officeart/2009/3/layout/StepUpProcess"/>
    <dgm:cxn modelId="{6CF42928-1051-7448-8205-D51066A913C9}" type="presParOf" srcId="{01D1CB73-EA6A-438E-9870-6AA272B53B8E}" destId="{344782BE-E98D-4E55-8214-6E9863E09265}" srcOrd="0" destOrd="0" presId="urn:microsoft.com/office/officeart/2009/3/layout/StepUpProcess"/>
    <dgm:cxn modelId="{27438740-0BE2-4541-9F4D-5242F957D9BD}" type="presParOf" srcId="{01D1CB73-EA6A-438E-9870-6AA272B53B8E}" destId="{B236D450-6C34-43BF-A237-F6AE39F3E209}" srcOrd="1" destOrd="0" presId="urn:microsoft.com/office/officeart/2009/3/layout/StepUpProcess"/>
    <dgm:cxn modelId="{F1C1FF2F-380F-6047-ACF5-79C71A98BDB2}" type="presParOf" srcId="{01D1CB73-EA6A-438E-9870-6AA272B53B8E}" destId="{12CBCB6E-C09B-4E62-B745-B53C6BDCD1D9}" srcOrd="2" destOrd="0" presId="urn:microsoft.com/office/officeart/2009/3/layout/StepUpProcess"/>
    <dgm:cxn modelId="{F41B4D57-0C83-CA42-859B-AE394D5BEB11}" type="presParOf" srcId="{AFEDED50-9B4A-4CD3-82BC-8409C70B07E2}" destId="{5BE85A54-F5E3-4F59-8F13-13E017433E69}" srcOrd="9" destOrd="0" presId="urn:microsoft.com/office/officeart/2009/3/layout/StepUpProcess"/>
    <dgm:cxn modelId="{32A9F2A5-2088-2C43-A8A1-83C316DC7F59}" type="presParOf" srcId="{5BE85A54-F5E3-4F59-8F13-13E017433E69}" destId="{D304B3B3-D76E-4EBA-BD15-57D34E6B6FD5}" srcOrd="0" destOrd="0" presId="urn:microsoft.com/office/officeart/2009/3/layout/StepUpProcess"/>
    <dgm:cxn modelId="{AF57D34D-9A60-C447-89BA-E0B95941E7AB}" type="presParOf" srcId="{AFEDED50-9B4A-4CD3-82BC-8409C70B07E2}" destId="{C5E8AF3C-BD19-4588-B9E7-9217C1BB8FE8}" srcOrd="10" destOrd="0" presId="urn:microsoft.com/office/officeart/2009/3/layout/StepUpProcess"/>
    <dgm:cxn modelId="{1F9D1DF8-869B-5449-87CA-B38BB237BF6C}" type="presParOf" srcId="{C5E8AF3C-BD19-4588-B9E7-9217C1BB8FE8}" destId="{C70BEB32-EED1-404C-9F11-163AEF3D5E27}" srcOrd="0" destOrd="0" presId="urn:microsoft.com/office/officeart/2009/3/layout/StepUpProcess"/>
    <dgm:cxn modelId="{AC9F2A06-4BDD-FB44-A148-A3D5D9EE1F5D}" type="presParOf" srcId="{C5E8AF3C-BD19-4588-B9E7-9217C1BB8FE8}" destId="{0E272971-FE26-4A87-BF03-922B539C2E94}" srcOrd="1" destOrd="0" presId="urn:microsoft.com/office/officeart/2009/3/layout/StepUpProcess"/>
    <dgm:cxn modelId="{0639DA92-7F92-FA42-8D8D-BE326AAFDEC1}" type="presParOf" srcId="{C5E8AF3C-BD19-4588-B9E7-9217C1BB8FE8}" destId="{4340C457-AE83-469E-A341-706C3815FC7C}" srcOrd="2" destOrd="0" presId="urn:microsoft.com/office/officeart/2009/3/layout/StepUpProcess"/>
    <dgm:cxn modelId="{9DEF3E37-B3C5-194E-B15F-ACE2B6645E71}" type="presParOf" srcId="{AFEDED50-9B4A-4CD3-82BC-8409C70B07E2}" destId="{61209C1D-E6EA-40C0-9113-4E6E5E8217B2}" srcOrd="11" destOrd="0" presId="urn:microsoft.com/office/officeart/2009/3/layout/StepUpProcess"/>
    <dgm:cxn modelId="{EDCCEF7F-3C3D-B54B-BC1F-488F13CBD586}" type="presParOf" srcId="{61209C1D-E6EA-40C0-9113-4E6E5E8217B2}" destId="{0CB17257-0F94-463B-B2D9-9A66BAE2679C}" srcOrd="0" destOrd="0" presId="urn:microsoft.com/office/officeart/2009/3/layout/StepUpProcess"/>
    <dgm:cxn modelId="{D0FFEF2D-6F7F-4D4A-9835-3BAA75DA5F52}" type="presParOf" srcId="{AFEDED50-9B4A-4CD3-82BC-8409C70B07E2}" destId="{D83B9955-3F8B-4FFC-AE08-3460B51021CD}" srcOrd="12" destOrd="0" presId="urn:microsoft.com/office/officeart/2009/3/layout/StepUpProcess"/>
    <dgm:cxn modelId="{E0CD0DCE-A4B5-E844-9EF7-222C6333CA9C}" type="presParOf" srcId="{D83B9955-3F8B-4FFC-AE08-3460B51021CD}" destId="{23EFB9B6-EDFB-42A2-8504-473935625927}" srcOrd="0" destOrd="0" presId="urn:microsoft.com/office/officeart/2009/3/layout/StepUpProcess"/>
    <dgm:cxn modelId="{7DBF52A1-25D9-1E43-9665-F79B51F443FC}" type="presParOf" srcId="{D83B9955-3F8B-4FFC-AE08-3460B51021CD}" destId="{5BBE835A-CA01-408C-A11A-4A9A8108F783}" srcOrd="1" destOrd="0" presId="urn:microsoft.com/office/officeart/2009/3/layout/StepUpProcess"/>
    <dgm:cxn modelId="{73BB9A45-2872-194A-AA42-2AB82866F224}" type="presParOf" srcId="{D83B9955-3F8B-4FFC-AE08-3460B51021CD}" destId="{2765AFB2-C6EB-4DB8-955C-8CBA141BB5C6}" srcOrd="2" destOrd="0" presId="urn:microsoft.com/office/officeart/2009/3/layout/StepUpProcess"/>
    <dgm:cxn modelId="{4983A951-FFF2-C943-915B-FA451C4B8884}" type="presParOf" srcId="{AFEDED50-9B4A-4CD3-82BC-8409C70B07E2}" destId="{3738D8B3-AC7E-486F-B680-9CCFF319048A}" srcOrd="13" destOrd="0" presId="urn:microsoft.com/office/officeart/2009/3/layout/StepUpProcess"/>
    <dgm:cxn modelId="{367C7343-481D-E745-B853-29A13128D8CF}" type="presParOf" srcId="{3738D8B3-AC7E-486F-B680-9CCFF319048A}" destId="{E0326495-27C7-41D9-AC0D-E867CD5C2B7D}" srcOrd="0" destOrd="0" presId="urn:microsoft.com/office/officeart/2009/3/layout/StepUpProcess"/>
    <dgm:cxn modelId="{D93EEAFB-8C23-AD4D-A2D8-D77C7D229751}" type="presParOf" srcId="{AFEDED50-9B4A-4CD3-82BC-8409C70B07E2}" destId="{32E279BF-0DF4-432A-A5F4-D00E40C8F217}" srcOrd="14" destOrd="0" presId="urn:microsoft.com/office/officeart/2009/3/layout/StepUpProcess"/>
    <dgm:cxn modelId="{26B37AA4-09E5-AE48-AF4A-A1224A40BC97}" type="presParOf" srcId="{32E279BF-0DF4-432A-A5F4-D00E40C8F217}" destId="{82738D3F-23A4-4B81-9C6A-B8B8608234D4}" srcOrd="0" destOrd="0" presId="urn:microsoft.com/office/officeart/2009/3/layout/StepUpProcess"/>
    <dgm:cxn modelId="{13A624A8-364F-9F4B-9A4A-4E22F0BB902C}" type="presParOf" srcId="{32E279BF-0DF4-432A-A5F4-D00E40C8F217}" destId="{60BA739C-56AE-4135-9E98-957E3C8C2B4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04F4B-302E-47D2-A13B-24559C4805D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s-CO"/>
        </a:p>
      </dgm:t>
    </dgm:pt>
    <dgm:pt modelId="{211A8E87-A3B7-487A-89D6-2E5F3CCF805C}">
      <dgm:prSet phldrT="[Texto]" custT="1"/>
      <dgm:spPr/>
      <dgm:t>
        <a:bodyPr/>
        <a:lstStyle/>
        <a:p>
          <a:r>
            <a:rPr lang="es-ES_tradnl" sz="2000" dirty="0" smtClean="0">
              <a:latin typeface="Arial" pitchFamily="34" charset="0"/>
              <a:ea typeface="ＭＳ Ｐゴシック" charset="0"/>
              <a:cs typeface="Arial" pitchFamily="34" charset="0"/>
            </a:rPr>
            <a:t>2. Fases de un equipo de alto desempeño.</a:t>
          </a:r>
          <a:endParaRPr lang="es-CO" sz="2000" dirty="0">
            <a:latin typeface="Arial" pitchFamily="34" charset="0"/>
            <a:cs typeface="Arial" pitchFamily="34" charset="0"/>
          </a:endParaRPr>
        </a:p>
      </dgm:t>
    </dgm:pt>
    <dgm:pt modelId="{3B38C45D-D590-4EA5-AF03-914921EFD2F4}" type="parTrans" cxnId="{A6AA3C24-5E7F-4648-9729-85C7D031C1D4}">
      <dgm:prSet/>
      <dgm:spPr/>
      <dgm:t>
        <a:bodyPr/>
        <a:lstStyle/>
        <a:p>
          <a:endParaRPr lang="es-CO" sz="2800">
            <a:latin typeface="Arial" pitchFamily="34" charset="0"/>
            <a:cs typeface="Arial" pitchFamily="34" charset="0"/>
          </a:endParaRPr>
        </a:p>
      </dgm:t>
    </dgm:pt>
    <dgm:pt modelId="{9A2086D9-A2B7-464E-A33F-931663779A0B}" type="sibTrans" cxnId="{A6AA3C24-5E7F-4648-9729-85C7D031C1D4}">
      <dgm:prSet>
        <dgm:style>
          <a:lnRef idx="3">
            <a:schemeClr val="accent6"/>
          </a:lnRef>
          <a:fillRef idx="0">
            <a:schemeClr val="accent6"/>
          </a:fillRef>
          <a:effectRef idx="2">
            <a:schemeClr val="accent6"/>
          </a:effectRef>
          <a:fontRef idx="minor">
            <a:schemeClr val="tx1"/>
          </a:fontRef>
        </dgm:style>
      </dgm:prSet>
      <dgm:spPr/>
      <dgm:t>
        <a:bodyPr/>
        <a:lstStyle/>
        <a:p>
          <a:endParaRPr lang="es-CO" sz="2800">
            <a:latin typeface="Arial" pitchFamily="34" charset="0"/>
            <a:cs typeface="Arial" pitchFamily="34" charset="0"/>
          </a:endParaRPr>
        </a:p>
      </dgm:t>
    </dgm:pt>
    <dgm:pt modelId="{AB573FCC-7144-44E9-8BD5-78686240B1D1}">
      <dgm:prSet phldrT="[Texto]" custT="1"/>
      <dgm:spPr/>
      <dgm:t>
        <a:bodyPr/>
        <a:lstStyle/>
        <a:p>
          <a:r>
            <a:rPr lang="es-ES_tradnl" altLang="es-CO" sz="2000" b="0" dirty="0" smtClean="0">
              <a:latin typeface="Arial" pitchFamily="34" charset="0"/>
              <a:cs typeface="Arial" pitchFamily="34" charset="0"/>
            </a:rPr>
            <a:t>3. Equipos exitosos en la historia. </a:t>
          </a:r>
          <a:endParaRPr lang="es-CO" sz="2000" dirty="0">
            <a:latin typeface="Arial" pitchFamily="34" charset="0"/>
            <a:cs typeface="Arial" pitchFamily="34" charset="0"/>
          </a:endParaRPr>
        </a:p>
      </dgm:t>
    </dgm:pt>
    <dgm:pt modelId="{B461F772-920C-478E-97A0-1A3A1478E5E5}" type="parTrans" cxnId="{714EBF18-C937-49F6-A8CD-73AEBE3C3141}">
      <dgm:prSet/>
      <dgm:spPr/>
      <dgm:t>
        <a:bodyPr/>
        <a:lstStyle/>
        <a:p>
          <a:endParaRPr lang="es-CO" sz="2800">
            <a:latin typeface="Arial" pitchFamily="34" charset="0"/>
            <a:cs typeface="Arial" pitchFamily="34" charset="0"/>
          </a:endParaRPr>
        </a:p>
      </dgm:t>
    </dgm:pt>
    <dgm:pt modelId="{2EAF5EBA-B2E8-4291-850B-80AAE4D52DA5}" type="sibTrans" cxnId="{714EBF18-C937-49F6-A8CD-73AEBE3C3141}">
      <dgm:prSet>
        <dgm:style>
          <a:lnRef idx="3">
            <a:schemeClr val="accent6"/>
          </a:lnRef>
          <a:fillRef idx="0">
            <a:schemeClr val="accent6"/>
          </a:fillRef>
          <a:effectRef idx="2">
            <a:schemeClr val="accent6"/>
          </a:effectRef>
          <a:fontRef idx="minor">
            <a:schemeClr val="tx1"/>
          </a:fontRef>
        </dgm:style>
      </dgm:prSet>
      <dgm:spPr/>
      <dgm:t>
        <a:bodyPr/>
        <a:lstStyle/>
        <a:p>
          <a:endParaRPr lang="es-CO" sz="2800">
            <a:latin typeface="Arial" pitchFamily="34" charset="0"/>
            <a:cs typeface="Arial" pitchFamily="34" charset="0"/>
          </a:endParaRPr>
        </a:p>
      </dgm:t>
    </dgm:pt>
    <dgm:pt modelId="{5A36D371-2BD9-46B9-9A67-9D694940DFB2}">
      <dgm:prSet phldrT="[Texto]" custT="1"/>
      <dgm:spPr/>
      <dgm:t>
        <a:bodyPr/>
        <a:lstStyle/>
        <a:p>
          <a:r>
            <a:rPr lang="es-ES_tradnl" altLang="es-CO" sz="2000" dirty="0" smtClean="0">
              <a:latin typeface="Arial" pitchFamily="34" charset="0"/>
              <a:ea typeface="ＭＳ Ｐゴシック" pitchFamily="34" charset="-128"/>
              <a:cs typeface="Arial" pitchFamily="34" charset="0"/>
            </a:rPr>
            <a:t>4.  La interdependencia.</a:t>
          </a:r>
        </a:p>
        <a:p>
          <a:r>
            <a:rPr lang="es-ES_tradnl" sz="2000" dirty="0" smtClean="0">
              <a:latin typeface="Arial" pitchFamily="34" charset="0"/>
              <a:ea typeface="ＭＳ Ｐゴシック" pitchFamily="34" charset="-128"/>
              <a:cs typeface="Arial" pitchFamily="34" charset="0"/>
            </a:rPr>
            <a:t>Entregando resultados de calidad.</a:t>
          </a:r>
          <a:endParaRPr lang="es-CO" sz="2000" dirty="0">
            <a:latin typeface="Arial" pitchFamily="34" charset="0"/>
            <a:cs typeface="Arial" pitchFamily="34" charset="0"/>
          </a:endParaRPr>
        </a:p>
      </dgm:t>
    </dgm:pt>
    <dgm:pt modelId="{A6C5E9E0-3D02-41D7-9BB1-CB50C49067BA}" type="parTrans" cxnId="{5974A337-42E9-4EAC-8AD2-219B1CFA2481}">
      <dgm:prSet/>
      <dgm:spPr/>
      <dgm:t>
        <a:bodyPr/>
        <a:lstStyle/>
        <a:p>
          <a:endParaRPr lang="es-CO" sz="2800">
            <a:latin typeface="Arial" pitchFamily="34" charset="0"/>
            <a:cs typeface="Arial" pitchFamily="34" charset="0"/>
          </a:endParaRPr>
        </a:p>
      </dgm:t>
    </dgm:pt>
    <dgm:pt modelId="{F61CF2F2-6079-467B-B482-E72D447A5C95}" type="sibTrans" cxnId="{5974A337-42E9-4EAC-8AD2-219B1CFA2481}">
      <dgm:prSet>
        <dgm:style>
          <a:lnRef idx="3">
            <a:schemeClr val="accent6"/>
          </a:lnRef>
          <a:fillRef idx="0">
            <a:schemeClr val="accent6"/>
          </a:fillRef>
          <a:effectRef idx="2">
            <a:schemeClr val="accent6"/>
          </a:effectRef>
          <a:fontRef idx="minor">
            <a:schemeClr val="tx1"/>
          </a:fontRef>
        </dgm:style>
      </dgm:prSet>
      <dgm:spPr/>
      <dgm:t>
        <a:bodyPr/>
        <a:lstStyle/>
        <a:p>
          <a:endParaRPr lang="es-CO" sz="2800">
            <a:latin typeface="Arial" pitchFamily="34" charset="0"/>
            <a:cs typeface="Arial" pitchFamily="34" charset="0"/>
          </a:endParaRPr>
        </a:p>
      </dgm:t>
    </dgm:pt>
    <dgm:pt modelId="{A4ED0C7E-51DC-443E-821A-DFF80848E9C6}">
      <dgm:prSet phldrT="[Texto]" custT="1"/>
      <dgm:spPr/>
      <dgm:t>
        <a:bodyPr/>
        <a:lstStyle/>
        <a:p>
          <a:r>
            <a:rPr lang="es-ES_tradnl" altLang="es-CO" sz="2000" b="0" dirty="0" smtClean="0">
              <a:latin typeface="Arial" pitchFamily="34" charset="0"/>
              <a:cs typeface="Arial" pitchFamily="34" charset="0"/>
            </a:rPr>
            <a:t>1. Autoevaluación como miembro del equipo</a:t>
          </a:r>
          <a:r>
            <a:rPr lang="es-CO" sz="2000" b="0" i="0" dirty="0" smtClean="0"/>
            <a:t>.</a:t>
          </a:r>
          <a:endParaRPr lang="es-CO" sz="2000" dirty="0">
            <a:latin typeface="Arial" pitchFamily="34" charset="0"/>
            <a:cs typeface="Arial" pitchFamily="34" charset="0"/>
          </a:endParaRPr>
        </a:p>
      </dgm:t>
    </dgm:pt>
    <dgm:pt modelId="{8FF94C13-9859-4049-A949-D4CE72FC055A}" type="sibTrans" cxnId="{B53CD358-3CFB-48AA-A985-67E1B44BE93A}">
      <dgm:prSet>
        <dgm:style>
          <a:lnRef idx="3">
            <a:schemeClr val="accent6"/>
          </a:lnRef>
          <a:fillRef idx="0">
            <a:schemeClr val="accent6"/>
          </a:fillRef>
          <a:effectRef idx="2">
            <a:schemeClr val="accent6"/>
          </a:effectRef>
          <a:fontRef idx="minor">
            <a:schemeClr val="tx1"/>
          </a:fontRef>
        </dgm:style>
      </dgm:prSet>
      <dgm:spPr/>
      <dgm:t>
        <a:bodyPr/>
        <a:lstStyle/>
        <a:p>
          <a:endParaRPr lang="es-CO" sz="2800">
            <a:latin typeface="Arial" pitchFamily="34" charset="0"/>
            <a:cs typeface="Arial" pitchFamily="34" charset="0"/>
          </a:endParaRPr>
        </a:p>
      </dgm:t>
    </dgm:pt>
    <dgm:pt modelId="{734E66D3-E178-409C-A161-ED2D8B0B0F3E}" type="parTrans" cxnId="{B53CD358-3CFB-48AA-A985-67E1B44BE93A}">
      <dgm:prSet/>
      <dgm:spPr/>
      <dgm:t>
        <a:bodyPr/>
        <a:lstStyle/>
        <a:p>
          <a:endParaRPr lang="es-CO" sz="2800">
            <a:latin typeface="Arial" pitchFamily="34" charset="0"/>
            <a:cs typeface="Arial" pitchFamily="34" charset="0"/>
          </a:endParaRPr>
        </a:p>
      </dgm:t>
    </dgm:pt>
    <dgm:pt modelId="{4D563B7A-39DF-46F5-88CA-CDC65B8BF3E1}" type="pres">
      <dgm:prSet presAssocID="{CC904F4B-302E-47D2-A13B-24559C4805DD}" presName="cycle" presStyleCnt="0">
        <dgm:presLayoutVars>
          <dgm:dir/>
          <dgm:resizeHandles val="exact"/>
        </dgm:presLayoutVars>
      </dgm:prSet>
      <dgm:spPr/>
      <dgm:t>
        <a:bodyPr/>
        <a:lstStyle/>
        <a:p>
          <a:endParaRPr lang="es-CO"/>
        </a:p>
      </dgm:t>
    </dgm:pt>
    <dgm:pt modelId="{E33946DB-0985-46BC-B184-1D52275BD8C7}" type="pres">
      <dgm:prSet presAssocID="{A4ED0C7E-51DC-443E-821A-DFF80848E9C6}" presName="node" presStyleLbl="node1" presStyleIdx="0" presStyleCnt="4" custScaleX="177936">
        <dgm:presLayoutVars>
          <dgm:bulletEnabled val="1"/>
        </dgm:presLayoutVars>
      </dgm:prSet>
      <dgm:spPr/>
      <dgm:t>
        <a:bodyPr/>
        <a:lstStyle/>
        <a:p>
          <a:endParaRPr lang="es-CO"/>
        </a:p>
      </dgm:t>
    </dgm:pt>
    <dgm:pt modelId="{6330C2EB-90CD-4997-99D4-AB63E55B981B}" type="pres">
      <dgm:prSet presAssocID="{A4ED0C7E-51DC-443E-821A-DFF80848E9C6}" presName="spNode" presStyleCnt="0"/>
      <dgm:spPr/>
    </dgm:pt>
    <dgm:pt modelId="{F87F1F73-674C-46E6-A922-0C31D50586AA}" type="pres">
      <dgm:prSet presAssocID="{8FF94C13-9859-4049-A949-D4CE72FC055A}" presName="sibTrans" presStyleLbl="sibTrans1D1" presStyleIdx="0" presStyleCnt="4"/>
      <dgm:spPr/>
      <dgm:t>
        <a:bodyPr/>
        <a:lstStyle/>
        <a:p>
          <a:endParaRPr lang="es-CO"/>
        </a:p>
      </dgm:t>
    </dgm:pt>
    <dgm:pt modelId="{FBCB8C96-CDA3-41B2-B7C9-4534D9E25E6A}" type="pres">
      <dgm:prSet presAssocID="{211A8E87-A3B7-487A-89D6-2E5F3CCF805C}" presName="node" presStyleLbl="node1" presStyleIdx="1" presStyleCnt="4" custScaleX="201538" custRadScaleRad="165926">
        <dgm:presLayoutVars>
          <dgm:bulletEnabled val="1"/>
        </dgm:presLayoutVars>
      </dgm:prSet>
      <dgm:spPr/>
      <dgm:t>
        <a:bodyPr/>
        <a:lstStyle/>
        <a:p>
          <a:endParaRPr lang="es-CO"/>
        </a:p>
      </dgm:t>
    </dgm:pt>
    <dgm:pt modelId="{940667B0-CA04-44CB-AC6B-3F4B71C6DE0D}" type="pres">
      <dgm:prSet presAssocID="{211A8E87-A3B7-487A-89D6-2E5F3CCF805C}" presName="spNode" presStyleCnt="0"/>
      <dgm:spPr/>
    </dgm:pt>
    <dgm:pt modelId="{CAE58C75-BA1D-4875-A1B5-615FBEED996C}" type="pres">
      <dgm:prSet presAssocID="{9A2086D9-A2B7-464E-A33F-931663779A0B}" presName="sibTrans" presStyleLbl="sibTrans1D1" presStyleIdx="1" presStyleCnt="4"/>
      <dgm:spPr/>
      <dgm:t>
        <a:bodyPr/>
        <a:lstStyle/>
        <a:p>
          <a:endParaRPr lang="es-CO"/>
        </a:p>
      </dgm:t>
    </dgm:pt>
    <dgm:pt modelId="{8723F0D6-D74C-40E2-8D64-6B37B40E79F2}" type="pres">
      <dgm:prSet presAssocID="{AB573FCC-7144-44E9-8BD5-78686240B1D1}" presName="node" presStyleLbl="node1" presStyleIdx="2" presStyleCnt="4" custScaleX="177936">
        <dgm:presLayoutVars>
          <dgm:bulletEnabled val="1"/>
        </dgm:presLayoutVars>
      </dgm:prSet>
      <dgm:spPr/>
      <dgm:t>
        <a:bodyPr/>
        <a:lstStyle/>
        <a:p>
          <a:endParaRPr lang="es-CO"/>
        </a:p>
      </dgm:t>
    </dgm:pt>
    <dgm:pt modelId="{E39A4C6E-5CF2-4232-A27B-A95ECF092D8D}" type="pres">
      <dgm:prSet presAssocID="{AB573FCC-7144-44E9-8BD5-78686240B1D1}" presName="spNode" presStyleCnt="0"/>
      <dgm:spPr/>
    </dgm:pt>
    <dgm:pt modelId="{BB984B7F-F51D-4541-940F-30DBC0AF12F3}" type="pres">
      <dgm:prSet presAssocID="{2EAF5EBA-B2E8-4291-850B-80AAE4D52DA5}" presName="sibTrans" presStyleLbl="sibTrans1D1" presStyleIdx="2" presStyleCnt="4"/>
      <dgm:spPr/>
      <dgm:t>
        <a:bodyPr/>
        <a:lstStyle/>
        <a:p>
          <a:endParaRPr lang="es-CO"/>
        </a:p>
      </dgm:t>
    </dgm:pt>
    <dgm:pt modelId="{B7EA9834-DF1A-4B88-AF05-1C9A34906120}" type="pres">
      <dgm:prSet presAssocID="{5A36D371-2BD9-46B9-9A67-9D694940DFB2}" presName="node" presStyleLbl="node1" presStyleIdx="3" presStyleCnt="4" custScaleX="201538" custRadScaleRad="165926">
        <dgm:presLayoutVars>
          <dgm:bulletEnabled val="1"/>
        </dgm:presLayoutVars>
      </dgm:prSet>
      <dgm:spPr/>
      <dgm:t>
        <a:bodyPr/>
        <a:lstStyle/>
        <a:p>
          <a:endParaRPr lang="es-CO"/>
        </a:p>
      </dgm:t>
    </dgm:pt>
    <dgm:pt modelId="{C35E5AA8-160B-4556-B9A4-C7E22836B5B3}" type="pres">
      <dgm:prSet presAssocID="{5A36D371-2BD9-46B9-9A67-9D694940DFB2}" presName="spNode" presStyleCnt="0"/>
      <dgm:spPr/>
    </dgm:pt>
    <dgm:pt modelId="{42ADA253-5843-4419-B06B-F38C3BE6509E}" type="pres">
      <dgm:prSet presAssocID="{F61CF2F2-6079-467B-B482-E72D447A5C95}" presName="sibTrans" presStyleLbl="sibTrans1D1" presStyleIdx="3" presStyleCnt="4"/>
      <dgm:spPr/>
      <dgm:t>
        <a:bodyPr/>
        <a:lstStyle/>
        <a:p>
          <a:endParaRPr lang="es-CO"/>
        </a:p>
      </dgm:t>
    </dgm:pt>
  </dgm:ptLst>
  <dgm:cxnLst>
    <dgm:cxn modelId="{5166DAA3-D5AD-42F3-A0B6-49EB4B30B91C}" type="presOf" srcId="{CC904F4B-302E-47D2-A13B-24559C4805DD}" destId="{4D563B7A-39DF-46F5-88CA-CDC65B8BF3E1}" srcOrd="0" destOrd="0" presId="urn:microsoft.com/office/officeart/2005/8/layout/cycle5"/>
    <dgm:cxn modelId="{B53CD358-3CFB-48AA-A985-67E1B44BE93A}" srcId="{CC904F4B-302E-47D2-A13B-24559C4805DD}" destId="{A4ED0C7E-51DC-443E-821A-DFF80848E9C6}" srcOrd="0" destOrd="0" parTransId="{734E66D3-E178-409C-A161-ED2D8B0B0F3E}" sibTransId="{8FF94C13-9859-4049-A949-D4CE72FC055A}"/>
    <dgm:cxn modelId="{61E48761-1BC9-45CD-B855-AC978C716667}" type="presOf" srcId="{211A8E87-A3B7-487A-89D6-2E5F3CCF805C}" destId="{FBCB8C96-CDA3-41B2-B7C9-4534D9E25E6A}" srcOrd="0" destOrd="0" presId="urn:microsoft.com/office/officeart/2005/8/layout/cycle5"/>
    <dgm:cxn modelId="{0B39F590-7101-4F7F-8944-BE8F54CC3C35}" type="presOf" srcId="{8FF94C13-9859-4049-A949-D4CE72FC055A}" destId="{F87F1F73-674C-46E6-A922-0C31D50586AA}" srcOrd="0" destOrd="0" presId="urn:microsoft.com/office/officeart/2005/8/layout/cycle5"/>
    <dgm:cxn modelId="{525BDD12-B358-4E43-B28D-4A04D9E36A30}" type="presOf" srcId="{9A2086D9-A2B7-464E-A33F-931663779A0B}" destId="{CAE58C75-BA1D-4875-A1B5-615FBEED996C}" srcOrd="0" destOrd="0" presId="urn:microsoft.com/office/officeart/2005/8/layout/cycle5"/>
    <dgm:cxn modelId="{B6071F5C-74E6-44BF-825B-F3523944AA3F}" type="presOf" srcId="{A4ED0C7E-51DC-443E-821A-DFF80848E9C6}" destId="{E33946DB-0985-46BC-B184-1D52275BD8C7}" srcOrd="0" destOrd="0" presId="urn:microsoft.com/office/officeart/2005/8/layout/cycle5"/>
    <dgm:cxn modelId="{5E340FA6-8345-48DB-8F75-B71BF9BC9758}" type="presOf" srcId="{F61CF2F2-6079-467B-B482-E72D447A5C95}" destId="{42ADA253-5843-4419-B06B-F38C3BE6509E}" srcOrd="0" destOrd="0" presId="urn:microsoft.com/office/officeart/2005/8/layout/cycle5"/>
    <dgm:cxn modelId="{A4E75549-DE52-4AD0-B8A3-98816F42E3F4}" type="presOf" srcId="{5A36D371-2BD9-46B9-9A67-9D694940DFB2}" destId="{B7EA9834-DF1A-4B88-AF05-1C9A34906120}" srcOrd="0" destOrd="0" presId="urn:microsoft.com/office/officeart/2005/8/layout/cycle5"/>
    <dgm:cxn modelId="{0C9AB7B3-0DCA-4097-A9C9-E2035F1D46BE}" type="presOf" srcId="{2EAF5EBA-B2E8-4291-850B-80AAE4D52DA5}" destId="{BB984B7F-F51D-4541-940F-30DBC0AF12F3}" srcOrd="0" destOrd="0" presId="urn:microsoft.com/office/officeart/2005/8/layout/cycle5"/>
    <dgm:cxn modelId="{A5769A76-FB05-4D14-9C24-4083CE4DC58D}" type="presOf" srcId="{AB573FCC-7144-44E9-8BD5-78686240B1D1}" destId="{8723F0D6-D74C-40E2-8D64-6B37B40E79F2}" srcOrd="0" destOrd="0" presId="urn:microsoft.com/office/officeart/2005/8/layout/cycle5"/>
    <dgm:cxn modelId="{714EBF18-C937-49F6-A8CD-73AEBE3C3141}" srcId="{CC904F4B-302E-47D2-A13B-24559C4805DD}" destId="{AB573FCC-7144-44E9-8BD5-78686240B1D1}" srcOrd="2" destOrd="0" parTransId="{B461F772-920C-478E-97A0-1A3A1478E5E5}" sibTransId="{2EAF5EBA-B2E8-4291-850B-80AAE4D52DA5}"/>
    <dgm:cxn modelId="{5974A337-42E9-4EAC-8AD2-219B1CFA2481}" srcId="{CC904F4B-302E-47D2-A13B-24559C4805DD}" destId="{5A36D371-2BD9-46B9-9A67-9D694940DFB2}" srcOrd="3" destOrd="0" parTransId="{A6C5E9E0-3D02-41D7-9BB1-CB50C49067BA}" sibTransId="{F61CF2F2-6079-467B-B482-E72D447A5C95}"/>
    <dgm:cxn modelId="{A6AA3C24-5E7F-4648-9729-85C7D031C1D4}" srcId="{CC904F4B-302E-47D2-A13B-24559C4805DD}" destId="{211A8E87-A3B7-487A-89D6-2E5F3CCF805C}" srcOrd="1" destOrd="0" parTransId="{3B38C45D-D590-4EA5-AF03-914921EFD2F4}" sibTransId="{9A2086D9-A2B7-464E-A33F-931663779A0B}"/>
    <dgm:cxn modelId="{42678089-1E0B-4305-B512-C06EA64E806A}" type="presParOf" srcId="{4D563B7A-39DF-46F5-88CA-CDC65B8BF3E1}" destId="{E33946DB-0985-46BC-B184-1D52275BD8C7}" srcOrd="0" destOrd="0" presId="urn:microsoft.com/office/officeart/2005/8/layout/cycle5"/>
    <dgm:cxn modelId="{B8D4C6AB-B734-4378-9C5D-A6C12E4F40A3}" type="presParOf" srcId="{4D563B7A-39DF-46F5-88CA-CDC65B8BF3E1}" destId="{6330C2EB-90CD-4997-99D4-AB63E55B981B}" srcOrd="1" destOrd="0" presId="urn:microsoft.com/office/officeart/2005/8/layout/cycle5"/>
    <dgm:cxn modelId="{913952EB-AA95-4DAB-9693-E1BC9AB780BE}" type="presParOf" srcId="{4D563B7A-39DF-46F5-88CA-CDC65B8BF3E1}" destId="{F87F1F73-674C-46E6-A922-0C31D50586AA}" srcOrd="2" destOrd="0" presId="urn:microsoft.com/office/officeart/2005/8/layout/cycle5"/>
    <dgm:cxn modelId="{9F78878F-A336-40C6-B98F-CDC1018762F2}" type="presParOf" srcId="{4D563B7A-39DF-46F5-88CA-CDC65B8BF3E1}" destId="{FBCB8C96-CDA3-41B2-B7C9-4534D9E25E6A}" srcOrd="3" destOrd="0" presId="urn:microsoft.com/office/officeart/2005/8/layout/cycle5"/>
    <dgm:cxn modelId="{E4F151B0-28D1-4390-BC1E-0D18447890EE}" type="presParOf" srcId="{4D563B7A-39DF-46F5-88CA-CDC65B8BF3E1}" destId="{940667B0-CA04-44CB-AC6B-3F4B71C6DE0D}" srcOrd="4" destOrd="0" presId="urn:microsoft.com/office/officeart/2005/8/layout/cycle5"/>
    <dgm:cxn modelId="{F7E17A4A-1FAE-4D44-B005-69B187D0D4CA}" type="presParOf" srcId="{4D563B7A-39DF-46F5-88CA-CDC65B8BF3E1}" destId="{CAE58C75-BA1D-4875-A1B5-615FBEED996C}" srcOrd="5" destOrd="0" presId="urn:microsoft.com/office/officeart/2005/8/layout/cycle5"/>
    <dgm:cxn modelId="{05C49B21-0419-4431-A963-290B32B1C1BF}" type="presParOf" srcId="{4D563B7A-39DF-46F5-88CA-CDC65B8BF3E1}" destId="{8723F0D6-D74C-40E2-8D64-6B37B40E79F2}" srcOrd="6" destOrd="0" presId="urn:microsoft.com/office/officeart/2005/8/layout/cycle5"/>
    <dgm:cxn modelId="{0BAF4A80-248B-4154-BA4E-63C827B7D1A1}" type="presParOf" srcId="{4D563B7A-39DF-46F5-88CA-CDC65B8BF3E1}" destId="{E39A4C6E-5CF2-4232-A27B-A95ECF092D8D}" srcOrd="7" destOrd="0" presId="urn:microsoft.com/office/officeart/2005/8/layout/cycle5"/>
    <dgm:cxn modelId="{C4A35DEC-289D-44DA-A73E-7B777A2DF70F}" type="presParOf" srcId="{4D563B7A-39DF-46F5-88CA-CDC65B8BF3E1}" destId="{BB984B7F-F51D-4541-940F-30DBC0AF12F3}" srcOrd="8" destOrd="0" presId="urn:microsoft.com/office/officeart/2005/8/layout/cycle5"/>
    <dgm:cxn modelId="{CDDA6393-1291-4A10-91C0-BE939D28FB18}" type="presParOf" srcId="{4D563B7A-39DF-46F5-88CA-CDC65B8BF3E1}" destId="{B7EA9834-DF1A-4B88-AF05-1C9A34906120}" srcOrd="9" destOrd="0" presId="urn:microsoft.com/office/officeart/2005/8/layout/cycle5"/>
    <dgm:cxn modelId="{A4BBBFA9-3D13-46BB-91F8-F77C66E3F2DC}" type="presParOf" srcId="{4D563B7A-39DF-46F5-88CA-CDC65B8BF3E1}" destId="{C35E5AA8-160B-4556-B9A4-C7E22836B5B3}" srcOrd="10" destOrd="0" presId="urn:microsoft.com/office/officeart/2005/8/layout/cycle5"/>
    <dgm:cxn modelId="{A36B9241-B9A1-4660-9D7F-566780024C9B}" type="presParOf" srcId="{4D563B7A-39DF-46F5-88CA-CDC65B8BF3E1}" destId="{42ADA253-5843-4419-B06B-F38C3BE6509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11503-57EC-40CD-8282-6814E55A4825}">
      <dsp:nvSpPr>
        <dsp:cNvPr id="0" name=""/>
        <dsp:cNvSpPr/>
      </dsp:nvSpPr>
      <dsp:spPr>
        <a:xfrm rot="5400000">
          <a:off x="204649" y="2610612"/>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74F91-A7AB-4180-8D35-6CA0F244A500}">
      <dsp:nvSpPr>
        <dsp:cNvPr id="0" name=""/>
        <dsp:cNvSpPr/>
      </dsp:nvSpPr>
      <dsp:spPr>
        <a:xfrm>
          <a:off x="104762" y="2908115"/>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No lo haré</a:t>
          </a:r>
          <a:endParaRPr lang="es-CO" sz="1600" kern="1200" dirty="0"/>
        </a:p>
      </dsp:txBody>
      <dsp:txXfrm>
        <a:off x="104762" y="2908115"/>
        <a:ext cx="898932" cy="787967"/>
      </dsp:txXfrm>
    </dsp:sp>
    <dsp:sp modelId="{5CB7D1A0-5813-4E7F-BFDD-8F0EA1F5552A}">
      <dsp:nvSpPr>
        <dsp:cNvPr id="0" name=""/>
        <dsp:cNvSpPr/>
      </dsp:nvSpPr>
      <dsp:spPr>
        <a:xfrm>
          <a:off x="834085" y="2537307"/>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58823-9C4E-4CAD-8627-1CA091342969}">
      <dsp:nvSpPr>
        <dsp:cNvPr id="0" name=""/>
        <dsp:cNvSpPr/>
      </dsp:nvSpPr>
      <dsp:spPr>
        <a:xfrm rot="5400000">
          <a:off x="1305118" y="2338300"/>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5D4BC-4C80-4108-B4A9-8D58C384276E}">
      <dsp:nvSpPr>
        <dsp:cNvPr id="0" name=""/>
        <dsp:cNvSpPr/>
      </dsp:nvSpPr>
      <dsp:spPr>
        <a:xfrm>
          <a:off x="1205231" y="2635803"/>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No puedo Hacerlo</a:t>
          </a:r>
          <a:endParaRPr lang="es-CO" sz="1600" kern="1200" dirty="0"/>
        </a:p>
      </dsp:txBody>
      <dsp:txXfrm>
        <a:off x="1205231" y="2635803"/>
        <a:ext cx="898932" cy="787967"/>
      </dsp:txXfrm>
    </dsp:sp>
    <dsp:sp modelId="{36C9A1A7-4DBA-4608-9A4E-8F923B0E5AB7}">
      <dsp:nvSpPr>
        <dsp:cNvPr id="0" name=""/>
        <dsp:cNvSpPr/>
      </dsp:nvSpPr>
      <dsp:spPr>
        <a:xfrm>
          <a:off x="1934554" y="2264995"/>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9C0A7-1D0E-466E-BA74-FCFDEC6377F1}">
      <dsp:nvSpPr>
        <dsp:cNvPr id="0" name=""/>
        <dsp:cNvSpPr/>
      </dsp:nvSpPr>
      <dsp:spPr>
        <a:xfrm rot="5400000">
          <a:off x="2405587" y="2065988"/>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128B0-9E98-47E1-BEBB-6E27369FA6F2}">
      <dsp:nvSpPr>
        <dsp:cNvPr id="0" name=""/>
        <dsp:cNvSpPr/>
      </dsp:nvSpPr>
      <dsp:spPr>
        <a:xfrm>
          <a:off x="2305700" y="2363490"/>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Quiero hacerlo</a:t>
          </a:r>
          <a:endParaRPr lang="es-CO" sz="1600" kern="1200" dirty="0"/>
        </a:p>
      </dsp:txBody>
      <dsp:txXfrm>
        <a:off x="2305700" y="2363490"/>
        <a:ext cx="898932" cy="787967"/>
      </dsp:txXfrm>
    </dsp:sp>
    <dsp:sp modelId="{E7F3CAC9-AC2C-4DD4-85C4-8A1C1B48BE7D}">
      <dsp:nvSpPr>
        <dsp:cNvPr id="0" name=""/>
        <dsp:cNvSpPr/>
      </dsp:nvSpPr>
      <dsp:spPr>
        <a:xfrm>
          <a:off x="3035023" y="1992682"/>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F9167-006A-478C-A401-FB82FFF5566B}">
      <dsp:nvSpPr>
        <dsp:cNvPr id="0" name=""/>
        <dsp:cNvSpPr/>
      </dsp:nvSpPr>
      <dsp:spPr>
        <a:xfrm rot="5400000">
          <a:off x="3506056" y="1793676"/>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3CB37-6963-463F-87BD-0625F53072DD}">
      <dsp:nvSpPr>
        <dsp:cNvPr id="0" name=""/>
        <dsp:cNvSpPr/>
      </dsp:nvSpPr>
      <dsp:spPr>
        <a:xfrm>
          <a:off x="3406169" y="2091178"/>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¿Cómo hacerlo?</a:t>
          </a:r>
          <a:endParaRPr lang="es-CO" sz="1600" kern="1200" dirty="0"/>
        </a:p>
      </dsp:txBody>
      <dsp:txXfrm>
        <a:off x="3406169" y="2091178"/>
        <a:ext cx="898932" cy="787967"/>
      </dsp:txXfrm>
    </dsp:sp>
    <dsp:sp modelId="{650EAB67-7E9A-46ED-A4D8-F2464C00CCAA}">
      <dsp:nvSpPr>
        <dsp:cNvPr id="0" name=""/>
        <dsp:cNvSpPr/>
      </dsp:nvSpPr>
      <dsp:spPr>
        <a:xfrm>
          <a:off x="4135492" y="1720370"/>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782BE-E98D-4E55-8214-6E9863E09265}">
      <dsp:nvSpPr>
        <dsp:cNvPr id="0" name=""/>
        <dsp:cNvSpPr/>
      </dsp:nvSpPr>
      <dsp:spPr>
        <a:xfrm rot="5400000">
          <a:off x="4606525" y="1521363"/>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6D450-6C34-43BF-A237-F6AE39F3E209}">
      <dsp:nvSpPr>
        <dsp:cNvPr id="0" name=""/>
        <dsp:cNvSpPr/>
      </dsp:nvSpPr>
      <dsp:spPr>
        <a:xfrm>
          <a:off x="4506638" y="1818866"/>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Trataré de hacerlo</a:t>
          </a:r>
          <a:endParaRPr lang="es-CO" sz="1600" kern="1200" dirty="0"/>
        </a:p>
      </dsp:txBody>
      <dsp:txXfrm>
        <a:off x="4506638" y="1818866"/>
        <a:ext cx="898932" cy="787967"/>
      </dsp:txXfrm>
    </dsp:sp>
    <dsp:sp modelId="{12CBCB6E-C09B-4E62-B745-B53C6BDCD1D9}">
      <dsp:nvSpPr>
        <dsp:cNvPr id="0" name=""/>
        <dsp:cNvSpPr/>
      </dsp:nvSpPr>
      <dsp:spPr>
        <a:xfrm>
          <a:off x="5235961" y="1448058"/>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BEB32-EED1-404C-9F11-163AEF3D5E27}">
      <dsp:nvSpPr>
        <dsp:cNvPr id="0" name=""/>
        <dsp:cNvSpPr/>
      </dsp:nvSpPr>
      <dsp:spPr>
        <a:xfrm rot="5400000">
          <a:off x="5706993" y="1249051"/>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72971-FE26-4A87-BF03-922B539C2E94}">
      <dsp:nvSpPr>
        <dsp:cNvPr id="0" name=""/>
        <dsp:cNvSpPr/>
      </dsp:nvSpPr>
      <dsp:spPr>
        <a:xfrm>
          <a:off x="5607107" y="1546554"/>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Puedo hacerlo</a:t>
          </a:r>
          <a:endParaRPr lang="es-CO" sz="1600" kern="1200" dirty="0"/>
        </a:p>
      </dsp:txBody>
      <dsp:txXfrm>
        <a:off x="5607107" y="1546554"/>
        <a:ext cx="898932" cy="787967"/>
      </dsp:txXfrm>
    </dsp:sp>
    <dsp:sp modelId="{4340C457-AE83-469E-A341-706C3815FC7C}">
      <dsp:nvSpPr>
        <dsp:cNvPr id="0" name=""/>
        <dsp:cNvSpPr/>
      </dsp:nvSpPr>
      <dsp:spPr>
        <a:xfrm>
          <a:off x="6336430" y="1175746"/>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FB9B6-EDFB-42A2-8504-473935625927}">
      <dsp:nvSpPr>
        <dsp:cNvPr id="0" name=""/>
        <dsp:cNvSpPr/>
      </dsp:nvSpPr>
      <dsp:spPr>
        <a:xfrm rot="5400000">
          <a:off x="6807462" y="976739"/>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E835A-CA01-408C-A11A-4A9A8108F783}">
      <dsp:nvSpPr>
        <dsp:cNvPr id="0" name=""/>
        <dsp:cNvSpPr/>
      </dsp:nvSpPr>
      <dsp:spPr>
        <a:xfrm>
          <a:off x="6707576" y="1274242"/>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Lo haré</a:t>
          </a:r>
          <a:endParaRPr lang="es-CO" sz="1600" kern="1200" dirty="0"/>
        </a:p>
      </dsp:txBody>
      <dsp:txXfrm>
        <a:off x="6707576" y="1274242"/>
        <a:ext cx="898932" cy="787967"/>
      </dsp:txXfrm>
    </dsp:sp>
    <dsp:sp modelId="{2765AFB2-C6EB-4DB8-955C-8CBA141BB5C6}">
      <dsp:nvSpPr>
        <dsp:cNvPr id="0" name=""/>
        <dsp:cNvSpPr/>
      </dsp:nvSpPr>
      <dsp:spPr>
        <a:xfrm>
          <a:off x="7436899" y="903434"/>
          <a:ext cx="169609" cy="16960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38D3F-23A4-4B81-9C6A-B8B8608234D4}">
      <dsp:nvSpPr>
        <dsp:cNvPr id="0" name=""/>
        <dsp:cNvSpPr/>
      </dsp:nvSpPr>
      <dsp:spPr>
        <a:xfrm rot="5400000">
          <a:off x="7907931" y="704427"/>
          <a:ext cx="598391" cy="9957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A739C-56AE-4135-9E98-957E3C8C2B48}">
      <dsp:nvSpPr>
        <dsp:cNvPr id="0" name=""/>
        <dsp:cNvSpPr/>
      </dsp:nvSpPr>
      <dsp:spPr>
        <a:xfrm>
          <a:off x="7808045" y="1001930"/>
          <a:ext cx="898932" cy="7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1" kern="1200" dirty="0" smtClean="0"/>
            <a:t>¡Si se puede!</a:t>
          </a:r>
          <a:endParaRPr lang="es-CO" sz="1600" b="1" kern="1200" dirty="0"/>
        </a:p>
      </dsp:txBody>
      <dsp:txXfrm>
        <a:off x="7808045" y="1001930"/>
        <a:ext cx="898932" cy="787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46DB-0985-46BC-B184-1D52275BD8C7}">
      <dsp:nvSpPr>
        <dsp:cNvPr id="0" name=""/>
        <dsp:cNvSpPr/>
      </dsp:nvSpPr>
      <dsp:spPr>
        <a:xfrm>
          <a:off x="3014797" y="1437"/>
          <a:ext cx="2755380" cy="10065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altLang="es-CO" sz="2000" b="0" kern="1200" dirty="0" smtClean="0">
              <a:latin typeface="Arial" pitchFamily="34" charset="0"/>
              <a:cs typeface="Arial" pitchFamily="34" charset="0"/>
            </a:rPr>
            <a:t>1. Autoevaluación como miembro del equipo</a:t>
          </a:r>
          <a:r>
            <a:rPr lang="es-CO" sz="2000" b="0" i="0" kern="1200" dirty="0" smtClean="0"/>
            <a:t>.</a:t>
          </a:r>
          <a:endParaRPr lang="es-CO" sz="2000" kern="1200" dirty="0">
            <a:latin typeface="Arial" pitchFamily="34" charset="0"/>
            <a:cs typeface="Arial" pitchFamily="34" charset="0"/>
          </a:endParaRPr>
        </a:p>
      </dsp:txBody>
      <dsp:txXfrm>
        <a:off x="3063932" y="50572"/>
        <a:ext cx="2657110" cy="908270"/>
      </dsp:txXfrm>
    </dsp:sp>
    <dsp:sp modelId="{F87F1F73-674C-46E6-A922-0C31D50586AA}">
      <dsp:nvSpPr>
        <dsp:cNvPr id="0" name=""/>
        <dsp:cNvSpPr/>
      </dsp:nvSpPr>
      <dsp:spPr>
        <a:xfrm>
          <a:off x="3315764" y="989332"/>
          <a:ext cx="3326840" cy="3326840"/>
        </a:xfrm>
        <a:custGeom>
          <a:avLst/>
          <a:gdLst/>
          <a:ahLst/>
          <a:cxnLst/>
          <a:rect l="0" t="0" r="0" b="0"/>
          <a:pathLst>
            <a:path>
              <a:moveTo>
                <a:pt x="2159559" y="75713"/>
              </a:moveTo>
              <a:arcTo wR="1663420" hR="1663420" stAng="17241204" swAng="1646768"/>
            </a:path>
          </a:pathLst>
        </a:custGeom>
        <a:noFill/>
        <a:ln w="38100" cap="flat" cmpd="sng" algn="ctr">
          <a:solidFill>
            <a:schemeClr val="accent6"/>
          </a:solidFill>
          <a:prstDash val="solid"/>
          <a:tailEnd type="arrow"/>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FBCB8C96-CDA3-41B2-B7C9-4534D9E25E6A}">
      <dsp:nvSpPr>
        <dsp:cNvPr id="0" name=""/>
        <dsp:cNvSpPr/>
      </dsp:nvSpPr>
      <dsp:spPr>
        <a:xfrm>
          <a:off x="5592102" y="1664857"/>
          <a:ext cx="3120863" cy="10065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latin typeface="Arial" pitchFamily="34" charset="0"/>
              <a:ea typeface="ＭＳ Ｐゴシック" charset="0"/>
              <a:cs typeface="Arial" pitchFamily="34" charset="0"/>
            </a:rPr>
            <a:t>2. Fases de un equipo de alto desempeño.</a:t>
          </a:r>
          <a:endParaRPr lang="es-CO" sz="2000" kern="1200" dirty="0">
            <a:latin typeface="Arial" pitchFamily="34" charset="0"/>
            <a:cs typeface="Arial" pitchFamily="34" charset="0"/>
          </a:endParaRPr>
        </a:p>
      </dsp:txBody>
      <dsp:txXfrm>
        <a:off x="5641237" y="1713992"/>
        <a:ext cx="3022593" cy="908270"/>
      </dsp:txXfrm>
    </dsp:sp>
    <dsp:sp modelId="{CAE58C75-BA1D-4875-A1B5-615FBEED996C}">
      <dsp:nvSpPr>
        <dsp:cNvPr id="0" name=""/>
        <dsp:cNvSpPr/>
      </dsp:nvSpPr>
      <dsp:spPr>
        <a:xfrm>
          <a:off x="3315764" y="20083"/>
          <a:ext cx="3326840" cy="3326840"/>
        </a:xfrm>
        <a:custGeom>
          <a:avLst/>
          <a:gdLst/>
          <a:ahLst/>
          <a:cxnLst/>
          <a:rect l="0" t="0" r="0" b="0"/>
          <a:pathLst>
            <a:path>
              <a:moveTo>
                <a:pt x="2835512" y="2843744"/>
              </a:moveTo>
              <a:arcTo wR="1663420" hR="1663420" stAng="2712029" swAng="1646768"/>
            </a:path>
          </a:pathLst>
        </a:custGeom>
        <a:noFill/>
        <a:ln w="38100" cap="flat" cmpd="sng" algn="ctr">
          <a:solidFill>
            <a:schemeClr val="accent6"/>
          </a:solidFill>
          <a:prstDash val="solid"/>
          <a:tailEnd type="arrow"/>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8723F0D6-D74C-40E2-8D64-6B37B40E79F2}">
      <dsp:nvSpPr>
        <dsp:cNvPr id="0" name=""/>
        <dsp:cNvSpPr/>
      </dsp:nvSpPr>
      <dsp:spPr>
        <a:xfrm>
          <a:off x="3014797" y="3328277"/>
          <a:ext cx="2755380" cy="10065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altLang="es-CO" sz="2000" b="0" kern="1200" dirty="0" smtClean="0">
              <a:latin typeface="Arial" pitchFamily="34" charset="0"/>
              <a:cs typeface="Arial" pitchFamily="34" charset="0"/>
            </a:rPr>
            <a:t>3. Equipos exitosos en la historia. </a:t>
          </a:r>
          <a:endParaRPr lang="es-CO" sz="2000" kern="1200" dirty="0">
            <a:latin typeface="Arial" pitchFamily="34" charset="0"/>
            <a:cs typeface="Arial" pitchFamily="34" charset="0"/>
          </a:endParaRPr>
        </a:p>
      </dsp:txBody>
      <dsp:txXfrm>
        <a:off x="3063932" y="3377412"/>
        <a:ext cx="2657110" cy="908270"/>
      </dsp:txXfrm>
    </dsp:sp>
    <dsp:sp modelId="{BB984B7F-F51D-4541-940F-30DBC0AF12F3}">
      <dsp:nvSpPr>
        <dsp:cNvPr id="0" name=""/>
        <dsp:cNvSpPr/>
      </dsp:nvSpPr>
      <dsp:spPr>
        <a:xfrm>
          <a:off x="2142371" y="20083"/>
          <a:ext cx="3326840" cy="3326840"/>
        </a:xfrm>
        <a:custGeom>
          <a:avLst/>
          <a:gdLst/>
          <a:ahLst/>
          <a:cxnLst/>
          <a:rect l="0" t="0" r="0" b="0"/>
          <a:pathLst>
            <a:path>
              <a:moveTo>
                <a:pt x="1167280" y="3251126"/>
              </a:moveTo>
              <a:arcTo wR="1663420" hR="1663420" stAng="6441204" swAng="1646768"/>
            </a:path>
          </a:pathLst>
        </a:custGeom>
        <a:noFill/>
        <a:ln w="38100" cap="flat" cmpd="sng" algn="ctr">
          <a:solidFill>
            <a:schemeClr val="accent6"/>
          </a:solidFill>
          <a:prstDash val="solid"/>
          <a:tailEnd type="arrow"/>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B7EA9834-DF1A-4B88-AF05-1C9A34906120}">
      <dsp:nvSpPr>
        <dsp:cNvPr id="0" name=""/>
        <dsp:cNvSpPr/>
      </dsp:nvSpPr>
      <dsp:spPr>
        <a:xfrm>
          <a:off x="72009" y="1664857"/>
          <a:ext cx="3120863" cy="10065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altLang="es-CO" sz="2000" kern="1200" dirty="0" smtClean="0">
              <a:latin typeface="Arial" pitchFamily="34" charset="0"/>
              <a:ea typeface="ＭＳ Ｐゴシック" pitchFamily="34" charset="-128"/>
              <a:cs typeface="Arial" pitchFamily="34" charset="0"/>
            </a:rPr>
            <a:t>4.  La interdependencia.</a:t>
          </a:r>
        </a:p>
        <a:p>
          <a:pPr lvl="0" algn="ctr" defTabSz="889000">
            <a:lnSpc>
              <a:spcPct val="90000"/>
            </a:lnSpc>
            <a:spcBef>
              <a:spcPct val="0"/>
            </a:spcBef>
            <a:spcAft>
              <a:spcPct val="35000"/>
            </a:spcAft>
          </a:pPr>
          <a:r>
            <a:rPr lang="es-ES_tradnl" sz="2000" kern="1200" dirty="0" smtClean="0">
              <a:latin typeface="Arial" pitchFamily="34" charset="0"/>
              <a:ea typeface="ＭＳ Ｐゴシック" pitchFamily="34" charset="-128"/>
              <a:cs typeface="Arial" pitchFamily="34" charset="0"/>
            </a:rPr>
            <a:t>Entregando resultados de calidad.</a:t>
          </a:r>
          <a:endParaRPr lang="es-CO" sz="2000" kern="1200" dirty="0">
            <a:latin typeface="Arial" pitchFamily="34" charset="0"/>
            <a:cs typeface="Arial" pitchFamily="34" charset="0"/>
          </a:endParaRPr>
        </a:p>
      </dsp:txBody>
      <dsp:txXfrm>
        <a:off x="121144" y="1713992"/>
        <a:ext cx="3022593" cy="908270"/>
      </dsp:txXfrm>
    </dsp:sp>
    <dsp:sp modelId="{42ADA253-5843-4419-B06B-F38C3BE6509E}">
      <dsp:nvSpPr>
        <dsp:cNvPr id="0" name=""/>
        <dsp:cNvSpPr/>
      </dsp:nvSpPr>
      <dsp:spPr>
        <a:xfrm>
          <a:off x="2142371" y="989332"/>
          <a:ext cx="3326840" cy="3326840"/>
        </a:xfrm>
        <a:custGeom>
          <a:avLst/>
          <a:gdLst/>
          <a:ahLst/>
          <a:cxnLst/>
          <a:rect l="0" t="0" r="0" b="0"/>
          <a:pathLst>
            <a:path>
              <a:moveTo>
                <a:pt x="491327" y="483096"/>
              </a:moveTo>
              <a:arcTo wR="1663420" hR="1663420" stAng="13512029" swAng="1646768"/>
            </a:path>
          </a:pathLst>
        </a:custGeom>
        <a:noFill/>
        <a:ln w="38100" cap="flat" cmpd="sng" algn="ctr">
          <a:solidFill>
            <a:schemeClr val="accent6"/>
          </a:solidFill>
          <a:prstDash val="solid"/>
          <a:tailEnd type="arrow"/>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1C04B-195F-43D1-8974-F377277C8B9D}" type="datetimeFigureOut">
              <a:rPr lang="es-CO" smtClean="0"/>
              <a:t>23/10/16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D953-118C-4D25-B729-8613692B3864}" type="slidenum">
              <a:rPr lang="es-CO" smtClean="0"/>
              <a:t>‹Nr.›</a:t>
            </a:fld>
            <a:endParaRPr lang="es-CO"/>
          </a:p>
        </p:txBody>
      </p:sp>
    </p:spTree>
    <p:extLst>
      <p:ext uri="{BB962C8B-B14F-4D97-AF65-F5344CB8AC3E}">
        <p14:creationId xmlns:p14="http://schemas.microsoft.com/office/powerpoint/2010/main" val="145322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AB833FFD-030F-451C-A588-ACB3D878F553}" type="slidenum">
              <a:rPr lang="es-ES_tradnl" altLang="es-CO"/>
              <a:pPr eaLnBrk="1" hangingPunct="1">
                <a:spcBef>
                  <a:spcPct val="0"/>
                </a:spcBef>
              </a:pPr>
              <a:t>11</a:t>
            </a:fld>
            <a:endParaRPr lang="es-ES_tradnl" altLang="es-CO"/>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tLang="es-CO"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36C7FF5-3B0E-4965-8A1C-CB0FBD2DD1CA}" type="slidenum">
              <a:rPr lang="es-CO" smtClean="0"/>
              <a:pPr/>
              <a:t>21</a:t>
            </a:fld>
            <a:endParaRPr lang="es-CO"/>
          </a:p>
        </p:txBody>
      </p:sp>
    </p:spTree>
    <p:extLst>
      <p:ext uri="{BB962C8B-B14F-4D97-AF65-F5344CB8AC3E}">
        <p14:creationId xmlns:p14="http://schemas.microsoft.com/office/powerpoint/2010/main" val="21347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862C4-170D-470D-A01A-D32F606DE471}" type="slidenum">
              <a:rPr lang="es-ES" smtClean="0"/>
              <a:pPr fontAlgn="base">
                <a:spcBef>
                  <a:spcPct val="0"/>
                </a:spcBef>
                <a:spcAft>
                  <a:spcPct val="0"/>
                </a:spcAft>
                <a:defRPr/>
              </a:pPr>
              <a:t>24</a:t>
            </a:fld>
            <a:endParaRPr lang="es-ES" smtClean="0"/>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2F2F36-661A-4DC8-AAE9-72A49BEF9848}" type="slidenum">
              <a:rPr lang="es-ES" smtClean="0"/>
              <a:pPr fontAlgn="base">
                <a:spcBef>
                  <a:spcPct val="0"/>
                </a:spcBef>
                <a:spcAft>
                  <a:spcPct val="0"/>
                </a:spcAft>
                <a:defRPr/>
              </a:pPr>
              <a:t>25</a:t>
            </a:fld>
            <a:endParaRPr lang="es-ES" smtClean="0"/>
          </a:p>
        </p:txBody>
      </p:sp>
      <p:sp>
        <p:nvSpPr>
          <p:cNvPr id="19353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smtClean="0"/>
          </a:p>
          <a:p>
            <a:pPr eaLnBrk="1" hangingPunct="1">
              <a:spcBef>
                <a:spcPct val="0"/>
              </a:spcBef>
            </a:pPr>
            <a:endParaRPr lang="es-ES_tradnl" altLang="es-CO"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3D24A-F392-4017-B2AB-20C82451D901}" type="slidenum">
              <a:rPr lang="es-ES" smtClean="0"/>
              <a:pPr fontAlgn="base">
                <a:spcBef>
                  <a:spcPct val="0"/>
                </a:spcBef>
                <a:spcAft>
                  <a:spcPct val="0"/>
                </a:spcAft>
                <a:defRPr/>
              </a:pPr>
              <a:t>26</a:t>
            </a:fld>
            <a:endParaRPr lang="es-ES" smtClean="0"/>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32480-611C-4638-A06A-18DD71AFDFE7}" type="slidenum">
              <a:rPr lang="es-ES" smtClean="0"/>
              <a:pPr fontAlgn="base">
                <a:spcBef>
                  <a:spcPct val="0"/>
                </a:spcBef>
                <a:spcAft>
                  <a:spcPct val="0"/>
                </a:spcAft>
                <a:defRPr/>
              </a:pPr>
              <a:t>34</a:t>
            </a:fld>
            <a:endParaRPr lang="es-ES" smtClean="0"/>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269077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25253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2251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12" name="Título 1"/>
          <p:cNvSpPr txBox="1">
            <a:spLocks/>
          </p:cNvSpPr>
          <p:nvPr userDrawn="1"/>
        </p:nvSpPr>
        <p:spPr>
          <a:xfrm>
            <a:off x="4260728" y="329501"/>
            <a:ext cx="4634802" cy="586281"/>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Segoe Semibold"/>
                <a:ea typeface="+mj-ea"/>
                <a:cs typeface="Segoe Semibold"/>
              </a:defRPr>
            </a:lvl1pPr>
          </a:lstStyle>
          <a:p>
            <a:endParaRPr lang="es-ES" dirty="0"/>
          </a:p>
        </p:txBody>
      </p:sp>
    </p:spTree>
    <p:extLst>
      <p:ext uri="{BB962C8B-B14F-4D97-AF65-F5344CB8AC3E}">
        <p14:creationId xmlns:p14="http://schemas.microsoft.com/office/powerpoint/2010/main" val="17141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39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fld id="{7EB107DB-C396-4DFA-94BB-3C84BBF52016}" type="datetime1">
              <a:rPr lang="es-CO"/>
              <a:pPr>
                <a:defRPr/>
              </a:pPr>
              <a:t>23/10/16</a:t>
            </a:fld>
            <a:endParaRPr lang="es-ES"/>
          </a:p>
        </p:txBody>
      </p:sp>
      <p:sp>
        <p:nvSpPr>
          <p:cNvPr id="6" name="Rectangle 5"/>
          <p:cNvSpPr>
            <a:spLocks noGrp="1" noChangeArrowheads="1"/>
          </p:cNvSpPr>
          <p:nvPr>
            <p:ph type="ftr" sz="quarter" idx="11"/>
          </p:nvPr>
        </p:nvSpPr>
        <p:spPr/>
        <p:txBody>
          <a:bodyPr/>
          <a:lstStyle>
            <a:lvl1pPr>
              <a:defRPr smtClean="0"/>
            </a:lvl1pPr>
          </a:lstStyle>
          <a:p>
            <a:pPr>
              <a:defRPr/>
            </a:pPr>
            <a:r>
              <a:rPr lang="es-ES"/>
              <a:t>Diana Margarita Salej</a:t>
            </a:r>
          </a:p>
        </p:txBody>
      </p:sp>
      <p:sp>
        <p:nvSpPr>
          <p:cNvPr id="7" name="Rectangle 6"/>
          <p:cNvSpPr>
            <a:spLocks noGrp="1" noChangeArrowheads="1"/>
          </p:cNvSpPr>
          <p:nvPr>
            <p:ph type="sldNum" sz="quarter" idx="12"/>
          </p:nvPr>
        </p:nvSpPr>
        <p:spPr/>
        <p:txBody>
          <a:bodyPr/>
          <a:lstStyle>
            <a:lvl1pPr>
              <a:defRPr/>
            </a:lvl1pPr>
          </a:lstStyle>
          <a:p>
            <a:pPr>
              <a:defRPr/>
            </a:pPr>
            <a:fld id="{ADD6A5DE-C8EF-41DE-A6F7-B26D6B61FEB3}" type="slidenum">
              <a:rPr lang="es-ES"/>
              <a:pPr>
                <a:defRPr/>
              </a:pPr>
              <a:t>‹Nr.›</a:t>
            </a:fld>
            <a:endParaRPr lang="es-ES"/>
          </a:p>
        </p:txBody>
      </p:sp>
    </p:spTree>
    <p:extLst>
      <p:ext uri="{BB962C8B-B14F-4D97-AF65-F5344CB8AC3E}">
        <p14:creationId xmlns:p14="http://schemas.microsoft.com/office/powerpoint/2010/main" val="87148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357894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222377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267532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183469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81322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116974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190090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0D3E17-0F01-4690-BAD8-306981CE5D3A}" type="datetimeFigureOut">
              <a:rPr lang="es-CO" smtClean="0"/>
              <a:t>23/10/16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BB6CB26-B144-4E94-9532-15CDE22F9C63}" type="slidenum">
              <a:rPr lang="es-CO" smtClean="0"/>
              <a:t>‹Nr.›</a:t>
            </a:fld>
            <a:endParaRPr lang="es-CO"/>
          </a:p>
        </p:txBody>
      </p:sp>
    </p:spTree>
    <p:extLst>
      <p:ext uri="{BB962C8B-B14F-4D97-AF65-F5344CB8AC3E}">
        <p14:creationId xmlns:p14="http://schemas.microsoft.com/office/powerpoint/2010/main" val="776588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D3E17-0F01-4690-BAD8-306981CE5D3A}" type="datetimeFigureOut">
              <a:rPr lang="es-CO" smtClean="0"/>
              <a:t>23/10/16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CB26-B144-4E94-9532-15CDE22F9C63}" type="slidenum">
              <a:rPr lang="es-CO" smtClean="0"/>
              <a:t>‹Nr.›</a:t>
            </a:fld>
            <a:endParaRPr lang="es-CO"/>
          </a:p>
        </p:txBody>
      </p:sp>
    </p:spTree>
    <p:extLst>
      <p:ext uri="{BB962C8B-B14F-4D97-AF65-F5344CB8AC3E}">
        <p14:creationId xmlns:p14="http://schemas.microsoft.com/office/powerpoint/2010/main" val="1527098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microsoft.com/office/2007/relationships/hdphoto" Target="../media/hdphoto7.wdp"/><Relationship Id="rId15" Type="http://schemas.openxmlformats.org/officeDocument/2006/relationships/image" Target="../media/image21.jpeg"/><Relationship Id="rId16" Type="http://schemas.openxmlformats.org/officeDocument/2006/relationships/image" Target="../media/image22.png"/><Relationship Id="rId17"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png"/><Relationship Id="rId8" Type="http://schemas.microsoft.com/office/2007/relationships/hdphoto" Target="../media/hdphoto5.wdp"/><Relationship Id="rId9" Type="http://schemas.openxmlformats.org/officeDocument/2006/relationships/image" Target="../media/image17.png"/><Relationship Id="rId10"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microsoft.com/office/2007/relationships/hdphoto" Target="../media/hdphoto8.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7384"/>
            <a:ext cx="9144000" cy="151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744"/>
            <a:ext cx="9144000" cy="50794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0" y="4119215"/>
            <a:ext cx="91440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5400" b="1" spc="50" dirty="0">
                <a:ln w="11430"/>
                <a:solidFill>
                  <a:srgbClr val="FFC000"/>
                </a:solidFill>
                <a:effectLst>
                  <a:outerShdw blurRad="76200" dist="50800" dir="5400000" algn="tl" rotWithShape="0">
                    <a:srgbClr val="000000">
                      <a:alpha val="65000"/>
                    </a:srgbClr>
                  </a:outerShdw>
                </a:effectLst>
              </a:rPr>
              <a:t>PROGRAMA DE LIDERAZGO</a:t>
            </a:r>
          </a:p>
        </p:txBody>
      </p:sp>
      <p:sp>
        <p:nvSpPr>
          <p:cNvPr id="5" name="Subtitle 4"/>
          <p:cNvSpPr>
            <a:spLocks noGrp="1"/>
          </p:cNvSpPr>
          <p:nvPr>
            <p:ph type="subTitle" idx="1"/>
          </p:nvPr>
        </p:nvSpPr>
        <p:spPr>
          <a:xfrm>
            <a:off x="179512" y="5157192"/>
            <a:ext cx="8784976" cy="1752600"/>
          </a:xfrm>
        </p:spPr>
        <p:txBody>
          <a:bodyPr>
            <a:normAutofit/>
          </a:bodyPr>
          <a:lstStyle/>
          <a:p>
            <a:r>
              <a:rPr lang="es-CO" b="1" dirty="0">
                <a:solidFill>
                  <a:schemeClr val="accent6">
                    <a:lumMod val="75000"/>
                  </a:schemeClr>
                </a:solidFill>
                <a:effectLst>
                  <a:outerShdw blurRad="38100" dist="38100" dir="2700000" algn="tl">
                    <a:srgbClr val="000000">
                      <a:alpha val="43137"/>
                    </a:srgbClr>
                  </a:outerShdw>
                </a:effectLst>
              </a:rPr>
              <a:t>SOMOS LÍDERES TRANSFORMACIONALES</a:t>
            </a: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6019349"/>
            <a:ext cx="1152128" cy="866035"/>
          </a:xfrm>
          <a:prstGeom prst="rect">
            <a:avLst/>
          </a:prstGeom>
        </p:spPr>
      </p:pic>
    </p:spTree>
    <p:extLst>
      <p:ext uri="{BB962C8B-B14F-4D97-AF65-F5344CB8AC3E}">
        <p14:creationId xmlns:p14="http://schemas.microsoft.com/office/powerpoint/2010/main" val="459079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19862125"/>
              </p:ext>
            </p:extLst>
          </p:nvPr>
        </p:nvGraphicFramePr>
        <p:xfrm>
          <a:off x="251520" y="1782159"/>
          <a:ext cx="8712968" cy="4599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0" y="33265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D</a:t>
            </a:r>
            <a:r>
              <a:rPr lang="es-CO" sz="3600" b="1" spc="50" dirty="0">
                <a:ln w="11430"/>
                <a:solidFill>
                  <a:schemeClr val="tx2"/>
                </a:solidFill>
                <a:effectLst>
                  <a:outerShdw blurRad="76200" dist="50800" dir="5400000" algn="tl" rotWithShape="0">
                    <a:srgbClr val="000000">
                      <a:alpha val="65000"/>
                    </a:srgbClr>
                  </a:outerShdw>
                </a:effectLst>
              </a:rPr>
              <a:t>ó</a:t>
            </a:r>
            <a:r>
              <a:rPr lang="es-CO" sz="3600" b="1" spc="50" dirty="0" smtClean="0">
                <a:ln w="11430"/>
                <a:solidFill>
                  <a:schemeClr val="tx2"/>
                </a:solidFill>
                <a:effectLst>
                  <a:outerShdw blurRad="76200" dist="50800" dir="5400000" algn="tl" rotWithShape="0">
                    <a:srgbClr val="000000">
                      <a:alpha val="65000"/>
                    </a:srgbClr>
                  </a:outerShdw>
                </a:effectLst>
              </a:rPr>
              <a:t>nde estoy hoy?</a:t>
            </a:r>
            <a:endParaRPr lang="es-CO" sz="3600" b="1" spc="50" dirty="0">
              <a:ln w="11430"/>
              <a:solidFill>
                <a:srgbClr val="003781"/>
              </a:solidFill>
              <a:effectLst>
                <a:outerShdw blurRad="76200" dist="50800" dir="5400000" algn="tl" rotWithShape="0">
                  <a:srgbClr val="000000">
                    <a:alpha val="65000"/>
                  </a:srgbClr>
                </a:outerShdw>
              </a:effectLst>
            </a:endParaRPr>
          </a:p>
        </p:txBody>
      </p:sp>
      <p:cxnSp>
        <p:nvCxnSpPr>
          <p:cNvPr id="4" name="3 Conector recto"/>
          <p:cNvCxnSpPr/>
          <p:nvPr/>
        </p:nvCxnSpPr>
        <p:spPr>
          <a:xfrm>
            <a:off x="755576" y="908720"/>
            <a:ext cx="756084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40961" name="Picture 1"/>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2648830"/>
            <a:ext cx="1080120" cy="17044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51521" y="3067817"/>
            <a:ext cx="1008112" cy="15721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137" y="1559771"/>
            <a:ext cx="1008112" cy="1713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6256" y="1269939"/>
            <a:ext cx="1008112" cy="17223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6"/>
          <p:cNvPicPr>
            <a:picLocks noChangeAspect="1" noChangeArrowheads="1"/>
          </p:cNvPicPr>
          <p:nvPr/>
        </p:nvPicPr>
        <p:blipFill>
          <a:blip r:embed="rId13">
            <a:clrChange>
              <a:clrFrom>
                <a:srgbClr val="FAFAFA"/>
              </a:clrFrom>
              <a:clrTo>
                <a:srgbClr val="FAFAFA">
                  <a:alpha val="0"/>
                </a:srgbClr>
              </a:clrTo>
            </a:clrChang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3888" y="1930857"/>
            <a:ext cx="1044116" cy="18549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11760" y="2357104"/>
            <a:ext cx="1090545" cy="17081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8"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376" y="908720"/>
            <a:ext cx="1008112" cy="1792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a:picLocks noChangeAspect="1"/>
          </p:cNvPicPr>
          <p:nvPr/>
        </p:nvPicPr>
        <p:blipFill rotWithShape="1">
          <a:blip r:embed="rId17">
            <a:extLst>
              <a:ext uri="{28A0092B-C50C-407E-A947-70E740481C1C}">
                <a14:useLocalDpi xmlns:a14="http://schemas.microsoft.com/office/drawing/2010/main" val="0"/>
              </a:ext>
            </a:extLst>
          </a:blip>
          <a:srcRect r="10807"/>
          <a:stretch/>
        </p:blipFill>
        <p:spPr>
          <a:xfrm>
            <a:off x="4644008" y="1857845"/>
            <a:ext cx="1008112" cy="1663586"/>
          </a:xfrm>
          <a:prstGeom prst="rect">
            <a:avLst/>
          </a:prstGeom>
          <a:ln>
            <a:noFill/>
          </a:ln>
          <a:effectLst>
            <a:softEdge rad="112500"/>
          </a:effectLst>
        </p:spPr>
      </p:pic>
      <p:sp>
        <p:nvSpPr>
          <p:cNvPr id="6" name="5 CuadroTexto"/>
          <p:cNvSpPr txBox="1"/>
          <p:nvPr/>
        </p:nvSpPr>
        <p:spPr>
          <a:xfrm>
            <a:off x="1115616" y="5148481"/>
            <a:ext cx="7056784" cy="584775"/>
          </a:xfrm>
          <a:prstGeom prst="rect">
            <a:avLst/>
          </a:prstGeom>
          <a:noFill/>
        </p:spPr>
        <p:txBody>
          <a:bodyPr wrap="square" rtlCol="0">
            <a:spAutoFit/>
          </a:bodyPr>
          <a:lstStyle/>
          <a:p>
            <a:pPr algn="ctr"/>
            <a:r>
              <a:rPr lang="es-CO" sz="3200" dirty="0" smtClean="0"/>
              <a:t>¿En que escalón estás colocado hoy?</a:t>
            </a:r>
            <a:endParaRPr lang="es-CO" sz="3200" dirty="0"/>
          </a:p>
        </p:txBody>
      </p:sp>
    </p:spTree>
    <p:extLst>
      <p:ext uri="{BB962C8B-B14F-4D97-AF65-F5344CB8AC3E}">
        <p14:creationId xmlns:p14="http://schemas.microsoft.com/office/powerpoint/2010/main" val="3625297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355976" y="3501008"/>
            <a:ext cx="4362456" cy="646331"/>
          </a:xfrm>
          <a:prstGeom prst="rect">
            <a:avLst/>
          </a:prstGeom>
          <a:noFill/>
          <a:ln w="9525">
            <a:noFill/>
            <a:miter lim="800000"/>
            <a:headEnd/>
            <a:tailEnd/>
          </a:ln>
        </p:spPr>
        <p:txBody>
          <a:bodyPr wrap="square">
            <a:spAutoFit/>
          </a:bodyPr>
          <a:lstStyle/>
          <a:p>
            <a:pPr algn="ctr" eaLnBrk="0" hangingPunct="0">
              <a:defRPr/>
            </a:pPr>
            <a:r>
              <a:rPr lang="es-ES_tradnl" dirty="0" smtClean="0">
                <a:solidFill>
                  <a:schemeClr val="bg1"/>
                </a:solidFill>
                <a:latin typeface="Arial" charset="0"/>
                <a:ea typeface="ＭＳ Ｐゴシック" charset="0"/>
                <a:cs typeface="ＭＳ Ｐゴシック" charset="0"/>
              </a:rPr>
              <a:t>2. Potenciando conocimientos, habilidades y aptitudes</a:t>
            </a:r>
            <a:endParaRPr lang="es-ES_tradnl" dirty="0">
              <a:solidFill>
                <a:schemeClr val="bg1"/>
              </a:solidFill>
              <a:latin typeface="Arial" charset="0"/>
              <a:ea typeface="ＭＳ Ｐゴシック" charset="0"/>
              <a:cs typeface="ＭＳ Ｐゴシック" charset="0"/>
            </a:endParaRPr>
          </a:p>
        </p:txBody>
      </p:sp>
      <p:sp>
        <p:nvSpPr>
          <p:cNvPr id="15" name="14 Rectángulo"/>
          <p:cNvSpPr/>
          <p:nvPr/>
        </p:nvSpPr>
        <p:spPr>
          <a:xfrm>
            <a:off x="467544" y="500221"/>
            <a:ext cx="8136904"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V</a:t>
            </a:r>
            <a:r>
              <a:rPr lang="es-CO" sz="3600" b="1" spc="50" dirty="0" smtClean="0">
                <a:ln w="11430"/>
                <a:solidFill>
                  <a:srgbClr val="006600"/>
                </a:solidFill>
                <a:effectLst>
                  <a:outerShdw blurRad="76200" dist="50800" dir="5400000" algn="tl" rotWithShape="0">
                    <a:srgbClr val="000000">
                      <a:alpha val="65000"/>
                    </a:srgbClr>
                  </a:outerShdw>
                </a:effectLst>
              </a:rPr>
              <a:t>isión general del taller:</a:t>
            </a:r>
            <a:endParaRPr lang="es-CO" sz="3600" b="1" spc="50" dirty="0">
              <a:ln w="11430"/>
              <a:solidFill>
                <a:srgbClr val="006600"/>
              </a:solidFill>
              <a:effectLst>
                <a:outerShdw blurRad="76200" dist="50800" dir="5400000" algn="tl" rotWithShape="0">
                  <a:srgbClr val="000000">
                    <a:alpha val="65000"/>
                  </a:srgbClr>
                </a:outerShdw>
              </a:effectLst>
            </a:endParaRPr>
          </a:p>
        </p:txBody>
      </p:sp>
      <p:cxnSp>
        <p:nvCxnSpPr>
          <p:cNvPr id="16" name="15 Conector recto"/>
          <p:cNvCxnSpPr/>
          <p:nvPr/>
        </p:nvCxnSpPr>
        <p:spPr>
          <a:xfrm>
            <a:off x="755576" y="1124744"/>
            <a:ext cx="7560840" cy="0"/>
          </a:xfrm>
          <a:prstGeom prst="line">
            <a:avLst/>
          </a:prstGeom>
          <a:ln/>
        </p:spPr>
        <p:style>
          <a:lnRef idx="2">
            <a:schemeClr val="accent6"/>
          </a:lnRef>
          <a:fillRef idx="0">
            <a:schemeClr val="accent6"/>
          </a:fillRef>
          <a:effectRef idx="1">
            <a:schemeClr val="accent6"/>
          </a:effectRef>
          <a:fontRef idx="minor">
            <a:schemeClr val="tx1"/>
          </a:fontRef>
        </p:style>
      </p:cxnSp>
      <p:graphicFrame>
        <p:nvGraphicFramePr>
          <p:cNvPr id="2" name="1 Diagrama"/>
          <p:cNvGraphicFramePr/>
          <p:nvPr>
            <p:extLst>
              <p:ext uri="{D42A27DB-BD31-4B8C-83A1-F6EECF244321}">
                <p14:modId xmlns:p14="http://schemas.microsoft.com/office/powerpoint/2010/main" val="2820034876"/>
              </p:ext>
            </p:extLst>
          </p:nvPr>
        </p:nvGraphicFramePr>
        <p:xfrm>
          <a:off x="179512" y="1268760"/>
          <a:ext cx="878497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redondeado"/>
          <p:cNvSpPr/>
          <p:nvPr/>
        </p:nvSpPr>
        <p:spPr>
          <a:xfrm>
            <a:off x="3599892" y="2854598"/>
            <a:ext cx="1872208" cy="1512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O" sz="2400" b="1" dirty="0"/>
              <a:t>C</a:t>
            </a:r>
            <a:r>
              <a:rPr lang="es-CO" sz="2400" b="1" dirty="0" smtClean="0"/>
              <a:t>ircuito </a:t>
            </a:r>
            <a:r>
              <a:rPr lang="es-CO" sz="2400" b="1" dirty="0"/>
              <a:t>de los equipos </a:t>
            </a:r>
            <a:r>
              <a:rPr lang="es-CO" sz="2400" b="1" dirty="0" smtClean="0"/>
              <a:t>en Uniandinos..</a:t>
            </a:r>
            <a:endParaRPr lang="es-CO" sz="2400" b="1" dirty="0"/>
          </a:p>
        </p:txBody>
      </p:sp>
    </p:spTree>
    <p:extLst>
      <p:ext uri="{BB962C8B-B14F-4D97-AF65-F5344CB8AC3E}">
        <p14:creationId xmlns:p14="http://schemas.microsoft.com/office/powerpoint/2010/main" val="3750430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Scale>
                                      <p:cBhvr>
                                        <p:cTn id="7" dur="1000" decel="50000" fill="hold">
                                          <p:stCondLst>
                                            <p:cond delay="0"/>
                                          </p:stCondLst>
                                        </p:cTn>
                                        <p:tgtEl>
                                          <p:spTgt spid="583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8371"/>
                                        </p:tgtEl>
                                        <p:attrNameLst>
                                          <p:attrName>ppt_x</p:attrName>
                                          <p:attrName>ppt_y</p:attrName>
                                        </p:attrNameLst>
                                      </p:cBhvr>
                                    </p:animMotion>
                                    <p:animEffect transition="in" filter="fade">
                                      <p:cBhvr>
                                        <p:cTn id="9"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57527874"/>
              </p:ext>
            </p:extLst>
          </p:nvPr>
        </p:nvGraphicFramePr>
        <p:xfrm>
          <a:off x="539552" y="1403201"/>
          <a:ext cx="8229599" cy="4690094"/>
        </p:xfrm>
        <a:graphic>
          <a:graphicData uri="http://schemas.openxmlformats.org/drawingml/2006/table">
            <a:tbl>
              <a:tblPr firstRow="1" firstCol="1">
                <a:tableStyleId>{E8B1032C-EA38-4F05-BA0D-38AFFFC7BED3}</a:tableStyleId>
              </a:tblPr>
              <a:tblGrid>
                <a:gridCol w="4028759"/>
                <a:gridCol w="840168"/>
                <a:gridCol w="840168"/>
                <a:gridCol w="840168"/>
                <a:gridCol w="840168"/>
                <a:gridCol w="840168"/>
              </a:tblGrid>
              <a:tr h="1019175">
                <a:tc>
                  <a:txBody>
                    <a:bodyPr/>
                    <a:lstStyle/>
                    <a:p>
                      <a:pPr marL="0" algn="ctr" defTabSz="914400" rtl="0" eaLnBrk="1" fontAlgn="ctr" latinLnBrk="0" hangingPunct="1"/>
                      <a:r>
                        <a:rPr lang="es-CO" sz="1100" b="1" u="none" strike="noStrike" kern="1200" dirty="0" smtClean="0">
                          <a:solidFill>
                            <a:schemeClr val="tx1"/>
                          </a:solidFill>
                          <a:effectLst/>
                          <a:latin typeface="+mn-lt"/>
                          <a:ea typeface="+mn-ea"/>
                          <a:cs typeface="+mn-cs"/>
                        </a:rPr>
                        <a:t>COMPORTAMIENTOS</a:t>
                      </a:r>
                    </a:p>
                    <a:p>
                      <a:pPr algn="ctr" fontAlgn="b"/>
                      <a:endParaRPr lang="es-CO" sz="1100" b="0" i="0" u="none" strike="noStrike" dirty="0">
                        <a:ln>
                          <a:solidFill>
                            <a:schemeClr val="tx1"/>
                          </a:solidFill>
                        </a:ln>
                        <a:solidFill>
                          <a:sysClr val="windowText" lastClr="000000"/>
                        </a:solidFill>
                        <a:effectLst/>
                        <a:latin typeface="Calibri"/>
                      </a:endParaRPr>
                    </a:p>
                  </a:txBody>
                  <a:tcPr marL="7592" marR="7592" marT="7592" marB="0" anchor="b">
                    <a:lnL w="12700" cmpd="sng">
                      <a:noFill/>
                    </a:lnL>
                    <a:lnT w="12700" cmpd="sng">
                      <a:noFill/>
                    </a:lnT>
                  </a:tcPr>
                </a:tc>
                <a:tc>
                  <a:txBody>
                    <a:bodyPr/>
                    <a:lstStyle/>
                    <a:p>
                      <a:pPr algn="ctr" fontAlgn="ctr"/>
                      <a:r>
                        <a:rPr lang="es-CO" sz="1100" u="none" strike="noStrike" dirty="0">
                          <a:effectLst/>
                        </a:rPr>
                        <a:t>NUNCA</a:t>
                      </a:r>
                      <a:endParaRPr lang="es-CO" sz="1100" b="1" i="0" u="none" strike="noStrike" dirty="0">
                        <a:solidFill>
                          <a:schemeClr val="bg1"/>
                        </a:solidFill>
                        <a:effectLst/>
                        <a:latin typeface="Calibri"/>
                      </a:endParaRPr>
                    </a:p>
                  </a:txBody>
                  <a:tcPr marL="7592" marR="7592" marT="7592" marB="0" anchor="ctr"/>
                </a:tc>
                <a:tc>
                  <a:txBody>
                    <a:bodyPr/>
                    <a:lstStyle/>
                    <a:p>
                      <a:pPr algn="ctr" fontAlgn="ctr"/>
                      <a:r>
                        <a:rPr lang="es-CO" sz="1100" u="none" strike="noStrike" dirty="0">
                          <a:effectLst/>
                        </a:rPr>
                        <a:t>RARA VEZ</a:t>
                      </a:r>
                      <a:endParaRPr lang="es-CO" sz="1100" b="1" i="0" u="none" strike="noStrike" dirty="0">
                        <a:solidFill>
                          <a:schemeClr val="bg1"/>
                        </a:solidFill>
                        <a:effectLst/>
                        <a:latin typeface="Calibri"/>
                      </a:endParaRPr>
                    </a:p>
                  </a:txBody>
                  <a:tcPr marL="7592" marR="7592" marT="7592" marB="0" anchor="ctr"/>
                </a:tc>
                <a:tc>
                  <a:txBody>
                    <a:bodyPr/>
                    <a:lstStyle/>
                    <a:p>
                      <a:pPr algn="ctr" fontAlgn="ctr"/>
                      <a:r>
                        <a:rPr lang="es-CO" sz="1100" u="none" strike="noStrike" dirty="0">
                          <a:effectLst/>
                        </a:rPr>
                        <a:t>ALGUNAS VECES</a:t>
                      </a:r>
                      <a:endParaRPr lang="es-CO" sz="1100" b="1" i="0" u="none" strike="noStrike" dirty="0">
                        <a:solidFill>
                          <a:schemeClr val="bg1"/>
                        </a:solidFill>
                        <a:effectLst/>
                        <a:latin typeface="Calibri"/>
                      </a:endParaRPr>
                    </a:p>
                  </a:txBody>
                  <a:tcPr marL="7592" marR="7592" marT="7592" marB="0" anchor="ctr"/>
                </a:tc>
                <a:tc>
                  <a:txBody>
                    <a:bodyPr/>
                    <a:lstStyle/>
                    <a:p>
                      <a:pPr algn="ctr" fontAlgn="ctr"/>
                      <a:r>
                        <a:rPr lang="es-CO" sz="1100" u="none" strike="noStrike" dirty="0">
                          <a:effectLst/>
                        </a:rPr>
                        <a:t>CASI SIEMPRE</a:t>
                      </a:r>
                      <a:endParaRPr lang="es-CO" sz="1100" b="1" i="0" u="none" strike="noStrike" dirty="0">
                        <a:solidFill>
                          <a:schemeClr val="bg1"/>
                        </a:solidFill>
                        <a:effectLst/>
                        <a:latin typeface="Calibri"/>
                      </a:endParaRPr>
                    </a:p>
                  </a:txBody>
                  <a:tcPr marL="7592" marR="7592" marT="7592" marB="0" anchor="ctr"/>
                </a:tc>
                <a:tc>
                  <a:txBody>
                    <a:bodyPr/>
                    <a:lstStyle/>
                    <a:p>
                      <a:pPr algn="ctr" fontAlgn="ctr"/>
                      <a:r>
                        <a:rPr lang="es-CO" sz="1100" u="none" strike="noStrike" dirty="0">
                          <a:effectLst/>
                        </a:rPr>
                        <a:t>SIEMPRE</a:t>
                      </a:r>
                      <a:endParaRPr lang="es-CO" sz="1100" b="1" i="0" u="none" strike="noStrike" dirty="0">
                        <a:solidFill>
                          <a:schemeClr val="bg1"/>
                        </a:solidFill>
                        <a:effectLst/>
                        <a:latin typeface="Calibri"/>
                      </a:endParaRPr>
                    </a:p>
                  </a:txBody>
                  <a:tcPr marL="7592" marR="7592" marT="7592" marB="0" anchor="ctr"/>
                </a:tc>
              </a:tr>
              <a:tr h="492993">
                <a:tc>
                  <a:txBody>
                    <a:bodyPr/>
                    <a:lstStyle/>
                    <a:p>
                      <a:r>
                        <a:rPr lang="es-CO" sz="1400" dirty="0" smtClean="0"/>
                        <a:t>Escucho</a:t>
                      </a:r>
                      <a:r>
                        <a:rPr lang="es-CO" sz="1400" baseline="0" dirty="0" smtClean="0"/>
                        <a:t> de manera activa a  mis compañeros de equipo para comprender sus puntos de vista</a:t>
                      </a:r>
                      <a:endParaRPr lang="es-CO" sz="1400" dirty="0"/>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504056">
                <a:tc>
                  <a:txBody>
                    <a:bodyPr/>
                    <a:lstStyle/>
                    <a:p>
                      <a:r>
                        <a:rPr lang="es-CO" sz="1400" dirty="0" smtClean="0"/>
                        <a:t>Construyo diálogos que promuevan</a:t>
                      </a:r>
                      <a:r>
                        <a:rPr lang="es-CO" sz="1400" baseline="0" dirty="0" smtClean="0"/>
                        <a:t> reflexiones y acuerdos ganadores</a:t>
                      </a:r>
                      <a:endParaRPr lang="es-CO" sz="1400" dirty="0"/>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561960">
                <a:tc>
                  <a:txBody>
                    <a:bodyPr/>
                    <a:lstStyle/>
                    <a:p>
                      <a:r>
                        <a:rPr lang="es-CO" sz="1400" dirty="0" smtClean="0"/>
                        <a:t>Sorprendo</a:t>
                      </a:r>
                      <a:r>
                        <a:rPr lang="es-CO" sz="1400" baseline="0" dirty="0" smtClean="0"/>
                        <a:t> con ideas innovadoras que aportan al resultado de equipo</a:t>
                      </a:r>
                      <a:endParaRPr lang="es-CO" sz="1400" dirty="0"/>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504056">
                <a:tc>
                  <a:txBody>
                    <a:bodyPr/>
                    <a:lstStyle/>
                    <a:p>
                      <a:r>
                        <a:rPr lang="es-CO" sz="1400" dirty="0" smtClean="0"/>
                        <a:t>Promuevo</a:t>
                      </a:r>
                      <a:r>
                        <a:rPr lang="es-CO" sz="1400" baseline="0" dirty="0" smtClean="0"/>
                        <a:t> avances y logros que obtenemos como equipo</a:t>
                      </a:r>
                      <a:endParaRPr lang="es-CO" sz="1400" dirty="0"/>
                    </a:p>
                  </a:txBody>
                  <a:tcP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a:txBody>
                    <a:bodyPr/>
                    <a:lstStyle/>
                    <a:p>
                      <a:r>
                        <a:rPr lang="es-CO" sz="1400" dirty="0" smtClean="0"/>
                        <a:t>Reconozco los talentos de mis compañeros</a:t>
                      </a:r>
                    </a:p>
                    <a:p>
                      <a:endParaRPr lang="es-CO" sz="1400" dirty="0"/>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a:txBody>
                    <a:bodyPr/>
                    <a:lstStyle/>
                    <a:p>
                      <a:r>
                        <a:rPr lang="es-CO" sz="1400" dirty="0" smtClean="0"/>
                        <a:t>Pienso positivo,</a:t>
                      </a:r>
                      <a:r>
                        <a:rPr lang="es-CO" sz="1400" baseline="0" dirty="0" smtClean="0"/>
                        <a:t> soy y transmito optimismo</a:t>
                      </a:r>
                    </a:p>
                    <a:p>
                      <a:endParaRPr lang="es-CO" sz="1400" dirty="0"/>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Dejo huella en</a:t>
                      </a:r>
                      <a:r>
                        <a:rPr lang="es-CO" sz="1400" baseline="0" dirty="0" smtClean="0"/>
                        <a:t> mi equipo de trabajo</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400" dirty="0" smtClean="0"/>
                    </a:p>
                  </a:txBody>
                  <a:tcP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bl>
          </a:graphicData>
        </a:graphic>
      </p:graphicFrame>
      <p:pic>
        <p:nvPicPr>
          <p:cNvPr id="9" name="Picture 4" descr="Resultado de imagen para tractor agricola trabajando"/>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67743" y="116632"/>
            <a:ext cx="2232249" cy="19131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27079" y="377369"/>
            <a:ext cx="1910619" cy="1323439"/>
          </a:xfrm>
          <a:prstGeom prst="rect">
            <a:avLst/>
          </a:prstGeom>
          <a:noFill/>
        </p:spPr>
        <p:txBody>
          <a:bodyPr wrap="square" rtlCol="0">
            <a:spAutoFit/>
          </a:bodyPr>
          <a:lstStyle/>
          <a:p>
            <a:endParaRPr lang="es-CO" sz="2000" b="1" dirty="0" smtClean="0"/>
          </a:p>
          <a:p>
            <a:r>
              <a:rPr lang="es-CO" sz="2000" dirty="0" smtClean="0"/>
              <a:t>¿Soy un buen miembro de equipo?</a:t>
            </a:r>
            <a:endParaRPr lang="es-CO" sz="2000" dirty="0"/>
          </a:p>
        </p:txBody>
      </p:sp>
    </p:spTree>
    <p:extLst>
      <p:ext uri="{BB962C8B-B14F-4D97-AF65-F5344CB8AC3E}">
        <p14:creationId xmlns:p14="http://schemas.microsoft.com/office/powerpoint/2010/main" val="1651351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Grupo"/>
          <p:cNvGrpSpPr>
            <a:grpSpLocks/>
          </p:cNvGrpSpPr>
          <p:nvPr/>
        </p:nvGrpSpPr>
        <p:grpSpPr bwMode="auto">
          <a:xfrm>
            <a:off x="349250" y="2087090"/>
            <a:ext cx="8174450" cy="3358134"/>
            <a:chOff x="277118" y="1935336"/>
            <a:chExt cx="8615362" cy="2696588"/>
          </a:xfrm>
        </p:grpSpPr>
        <p:sp>
          <p:nvSpPr>
            <p:cNvPr id="3" name="AutoShape 3"/>
            <p:cNvSpPr>
              <a:spLocks noChangeArrowheads="1"/>
            </p:cNvSpPr>
            <p:nvPr/>
          </p:nvSpPr>
          <p:spPr bwMode="auto">
            <a:xfrm>
              <a:off x="277118" y="1935336"/>
              <a:ext cx="2652712" cy="2443162"/>
            </a:xfrm>
            <a:prstGeom prst="chevron">
              <a:avLst>
                <a:gd name="adj" fmla="val 27144"/>
              </a:avLst>
            </a:prstGeom>
            <a:ln>
              <a:headEnd/>
              <a:tailEnd/>
            </a:ln>
          </p:spPr>
          <p:style>
            <a:lnRef idx="0">
              <a:schemeClr val="accent1"/>
            </a:lnRef>
            <a:fillRef idx="3">
              <a:schemeClr val="accent1"/>
            </a:fillRef>
            <a:effectRef idx="3">
              <a:schemeClr val="accent1"/>
            </a:effectRef>
            <a:fontRef idx="minor">
              <a:schemeClr val="lt1"/>
            </a:fontRef>
          </p:style>
          <p:txBody>
            <a:bodyPr/>
            <a:lstStyle/>
            <a:p>
              <a:pPr eaLnBrk="0" hangingPunct="0">
                <a:defRPr/>
              </a:pPr>
              <a:endParaRPr lang="es-ES" sz="1600"/>
            </a:p>
          </p:txBody>
        </p:sp>
        <p:sp>
          <p:nvSpPr>
            <p:cNvPr id="4" name="Text Box 4"/>
            <p:cNvSpPr txBox="1">
              <a:spLocks noChangeArrowheads="1"/>
            </p:cNvSpPr>
            <p:nvPr/>
          </p:nvSpPr>
          <p:spPr bwMode="auto">
            <a:xfrm>
              <a:off x="737228" y="2089583"/>
              <a:ext cx="2036194" cy="196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ES" sz="1600" b="1" dirty="0">
                  <a:solidFill>
                    <a:schemeClr val="bg1"/>
                  </a:solidFill>
                  <a:latin typeface="+mn-lt"/>
                  <a:cs typeface="Arial" charset="0"/>
                </a:rPr>
                <a:t>ETAPA 1</a:t>
              </a:r>
            </a:p>
            <a:p>
              <a:pPr algn="ctr">
                <a:defRPr/>
              </a:pPr>
              <a:r>
                <a:rPr lang="es-ES" sz="1600" b="1" dirty="0">
                  <a:solidFill>
                    <a:schemeClr val="bg1"/>
                  </a:solidFill>
                  <a:latin typeface="+mn-lt"/>
                  <a:cs typeface="Arial" charset="0"/>
                </a:rPr>
                <a:t>FORMACIÓN</a:t>
              </a:r>
            </a:p>
            <a:p>
              <a:pPr algn="ctr">
                <a:defRPr/>
              </a:pPr>
              <a:endParaRPr lang="es-MX" sz="1600" dirty="0">
                <a:solidFill>
                  <a:schemeClr val="bg1"/>
                </a:solidFill>
                <a:latin typeface="+mn-lt"/>
                <a:cs typeface="Arial" charset="0"/>
              </a:endParaRPr>
            </a:p>
            <a:p>
              <a:pPr algn="ctr">
                <a:defRPr/>
              </a:pPr>
              <a:r>
                <a:rPr lang="es-CO" sz="1600" b="1" dirty="0" smtClean="0">
                  <a:solidFill>
                    <a:schemeClr val="bg1"/>
                  </a:solidFill>
                  <a:latin typeface="+mn-lt"/>
                  <a:cs typeface="Arial" charset="0"/>
                </a:rPr>
                <a:t>Nos conocemos y tenemos buena relación</a:t>
              </a:r>
              <a:endParaRPr lang="es-ES" sz="1600" b="1" dirty="0">
                <a:solidFill>
                  <a:schemeClr val="bg1"/>
                </a:solidFill>
                <a:latin typeface="+mn-lt"/>
                <a:cs typeface="Arial" charset="0"/>
              </a:endParaRPr>
            </a:p>
            <a:p>
              <a:pPr>
                <a:defRPr/>
              </a:pPr>
              <a:endParaRPr lang="es-ES" sz="1600" b="1" dirty="0">
                <a:solidFill>
                  <a:schemeClr val="bg1"/>
                </a:solidFill>
                <a:latin typeface="+mn-lt"/>
                <a:cs typeface="Arial" charset="0"/>
              </a:endParaRPr>
            </a:p>
            <a:p>
              <a:pPr algn="ctr">
                <a:defRPr/>
              </a:pPr>
              <a:r>
                <a:rPr lang="es-ES" sz="1600" b="1" i="1" u="sng" dirty="0">
                  <a:solidFill>
                    <a:schemeClr val="bg1"/>
                  </a:solidFill>
                  <a:latin typeface="+mn-lt"/>
                  <a:cs typeface="Arial" charset="0"/>
                </a:rPr>
                <a:t>“</a:t>
              </a:r>
              <a:r>
                <a:rPr lang="es-ES" sz="1600" i="1" u="sng" dirty="0">
                  <a:solidFill>
                    <a:schemeClr val="bg1"/>
                  </a:solidFill>
                  <a:latin typeface="+mn-lt"/>
                  <a:cs typeface="Arial" charset="0"/>
                </a:rPr>
                <a:t>Poniéndose </a:t>
              </a:r>
              <a:endParaRPr lang="es-MX" sz="1600" i="1" u="sng" dirty="0">
                <a:solidFill>
                  <a:schemeClr val="bg1"/>
                </a:solidFill>
                <a:latin typeface="+mn-lt"/>
                <a:cs typeface="Arial" charset="0"/>
              </a:endParaRPr>
            </a:p>
            <a:p>
              <a:pPr algn="ctr">
                <a:defRPr/>
              </a:pPr>
              <a:r>
                <a:rPr lang="es-ES" sz="1600" i="1" u="sng" dirty="0">
                  <a:solidFill>
                    <a:schemeClr val="bg1"/>
                  </a:solidFill>
                  <a:latin typeface="+mn-lt"/>
                  <a:cs typeface="Arial" charset="0"/>
                </a:rPr>
                <a:t>en marcha”</a:t>
              </a:r>
              <a:endParaRPr lang="es-MX" sz="1600" i="1" u="sng" dirty="0">
                <a:solidFill>
                  <a:schemeClr val="bg1"/>
                </a:solidFill>
                <a:latin typeface="+mn-lt"/>
                <a:cs typeface="Arial" charset="0"/>
              </a:endParaRPr>
            </a:p>
            <a:p>
              <a:pPr>
                <a:defRPr/>
              </a:pPr>
              <a:r>
                <a:rPr lang="es-MX" sz="1600" dirty="0" smtClean="0">
                  <a:solidFill>
                    <a:schemeClr val="bg1"/>
                  </a:solidFill>
                  <a:latin typeface="+mn-lt"/>
                  <a:cs typeface="Arial" charset="0"/>
                </a:rPr>
                <a:t> </a:t>
              </a:r>
              <a:endParaRPr lang="es-ES" sz="1600" dirty="0">
                <a:solidFill>
                  <a:schemeClr val="bg1"/>
                </a:solidFill>
                <a:latin typeface="+mn-lt"/>
                <a:cs typeface="Arial" charset="0"/>
              </a:endParaRPr>
            </a:p>
            <a:p>
              <a:pPr>
                <a:defRPr/>
              </a:pPr>
              <a:endParaRPr lang="es-ES" sz="1600" dirty="0">
                <a:solidFill>
                  <a:schemeClr val="bg1"/>
                </a:solidFill>
                <a:latin typeface="+mn-lt"/>
                <a:cs typeface="Arial" charset="0"/>
              </a:endParaRPr>
            </a:p>
          </p:txBody>
        </p:sp>
        <p:sp>
          <p:nvSpPr>
            <p:cNvPr id="5" name="AutoShape 5"/>
            <p:cNvSpPr>
              <a:spLocks noChangeArrowheads="1"/>
            </p:cNvSpPr>
            <p:nvPr/>
          </p:nvSpPr>
          <p:spPr bwMode="auto">
            <a:xfrm>
              <a:off x="2253555" y="1935336"/>
              <a:ext cx="2654300" cy="2443162"/>
            </a:xfrm>
            <a:prstGeom prst="chevron">
              <a:avLst>
                <a:gd name="adj" fmla="val 27160"/>
              </a:avLst>
            </a:prstGeom>
            <a:ln/>
          </p:spPr>
          <p:style>
            <a:lnRef idx="0">
              <a:schemeClr val="accent5"/>
            </a:lnRef>
            <a:fillRef idx="3">
              <a:schemeClr val="accent5"/>
            </a:fillRef>
            <a:effectRef idx="3">
              <a:schemeClr val="accent5"/>
            </a:effectRef>
            <a:fontRef idx="minor">
              <a:schemeClr val="lt1"/>
            </a:fontRef>
          </p:style>
          <p:txBody>
            <a:bodyPr/>
            <a:lstStyle/>
            <a:p>
              <a:pPr eaLnBrk="0" hangingPunct="0">
                <a:defRPr/>
              </a:pPr>
              <a:endParaRPr lang="es-ES" sz="1600"/>
            </a:p>
          </p:txBody>
        </p:sp>
        <p:sp>
          <p:nvSpPr>
            <p:cNvPr id="6" name="Text Box 6"/>
            <p:cNvSpPr txBox="1">
              <a:spLocks noChangeArrowheads="1"/>
            </p:cNvSpPr>
            <p:nvPr/>
          </p:nvSpPr>
          <p:spPr bwMode="auto">
            <a:xfrm>
              <a:off x="2770282" y="2038592"/>
              <a:ext cx="1881460" cy="19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ES" sz="1600" b="1" dirty="0">
                  <a:latin typeface="+mn-lt"/>
                  <a:cs typeface="Arial" charset="0"/>
                </a:rPr>
                <a:t>ETAPA 2</a:t>
              </a:r>
            </a:p>
            <a:p>
              <a:pPr algn="ctr">
                <a:defRPr/>
              </a:pPr>
              <a:r>
                <a:rPr lang="es-ES" sz="1600" b="1" dirty="0">
                  <a:latin typeface="+mn-lt"/>
                  <a:cs typeface="Arial" charset="0"/>
                </a:rPr>
                <a:t>CONVULSIÓN</a:t>
              </a:r>
            </a:p>
            <a:p>
              <a:pPr algn="ctr">
                <a:defRPr/>
              </a:pPr>
              <a:endParaRPr lang="es-ES" sz="1600" b="1" dirty="0">
                <a:latin typeface="+mn-lt"/>
                <a:cs typeface="Arial" charset="0"/>
              </a:endParaRPr>
            </a:p>
            <a:p>
              <a:pPr algn="ctr">
                <a:defRPr/>
              </a:pPr>
              <a:r>
                <a:rPr lang="es-MX" sz="1600" b="1" dirty="0" smtClean="0">
                  <a:latin typeface="+mn-lt"/>
                  <a:cs typeface="Arial" charset="0"/>
                </a:rPr>
                <a:t>Priman los obstáculos al resultado de equipo</a:t>
              </a:r>
              <a:endParaRPr lang="es-MX" sz="1600" b="1" dirty="0">
                <a:latin typeface="+mn-lt"/>
                <a:cs typeface="Arial" charset="0"/>
              </a:endParaRPr>
            </a:p>
            <a:p>
              <a:pPr algn="ctr">
                <a:defRPr/>
              </a:pPr>
              <a:endParaRPr lang="es-ES" sz="1600" b="1" dirty="0">
                <a:latin typeface="+mn-lt"/>
                <a:cs typeface="Arial" charset="0"/>
              </a:endParaRPr>
            </a:p>
            <a:p>
              <a:pPr>
                <a:defRPr/>
              </a:pPr>
              <a:r>
                <a:rPr lang="es-ES" sz="1600" i="1" u="sng" dirty="0">
                  <a:latin typeface="+mn-lt"/>
                  <a:cs typeface="Arial" charset="0"/>
                </a:rPr>
                <a:t>“Dando vueltas”</a:t>
              </a:r>
            </a:p>
            <a:p>
              <a:pPr>
                <a:defRPr/>
              </a:pPr>
              <a:endParaRPr lang="es-ES" sz="1600" dirty="0">
                <a:latin typeface="+mn-lt"/>
                <a:cs typeface="Arial" charset="0"/>
              </a:endParaRPr>
            </a:p>
          </p:txBody>
        </p:sp>
        <p:sp>
          <p:nvSpPr>
            <p:cNvPr id="7" name="AutoShape 7"/>
            <p:cNvSpPr>
              <a:spLocks noChangeArrowheads="1"/>
            </p:cNvSpPr>
            <p:nvPr/>
          </p:nvSpPr>
          <p:spPr bwMode="auto">
            <a:xfrm>
              <a:off x="4247455" y="1935336"/>
              <a:ext cx="2654300" cy="2443162"/>
            </a:xfrm>
            <a:prstGeom prst="chevron">
              <a:avLst>
                <a:gd name="adj" fmla="val 27160"/>
              </a:avLst>
            </a:prstGeom>
            <a:solidFill>
              <a:schemeClr val="bg2">
                <a:lumMod val="50000"/>
              </a:schemeClr>
            </a:solidFill>
            <a:ln/>
          </p:spPr>
          <p:style>
            <a:lnRef idx="0">
              <a:schemeClr val="accent4"/>
            </a:lnRef>
            <a:fillRef idx="3">
              <a:schemeClr val="accent4"/>
            </a:fillRef>
            <a:effectRef idx="3">
              <a:schemeClr val="accent4"/>
            </a:effectRef>
            <a:fontRef idx="minor">
              <a:schemeClr val="lt1"/>
            </a:fontRef>
          </p:style>
          <p:txBody>
            <a:bodyPr/>
            <a:lstStyle/>
            <a:p>
              <a:pPr eaLnBrk="0" hangingPunct="0">
                <a:defRPr/>
              </a:pPr>
              <a:endParaRPr lang="es-ES" sz="1600"/>
            </a:p>
          </p:txBody>
        </p:sp>
        <p:sp>
          <p:nvSpPr>
            <p:cNvPr id="8" name="AutoShape 8"/>
            <p:cNvSpPr>
              <a:spLocks noChangeArrowheads="1"/>
            </p:cNvSpPr>
            <p:nvPr/>
          </p:nvSpPr>
          <p:spPr bwMode="auto">
            <a:xfrm>
              <a:off x="6217543" y="1935336"/>
              <a:ext cx="2674937" cy="2471737"/>
            </a:xfrm>
            <a:prstGeom prst="chevron">
              <a:avLst>
                <a:gd name="adj" fmla="val 27055"/>
              </a:avLst>
            </a:prstGeom>
            <a:ln/>
          </p:spPr>
          <p:style>
            <a:lnRef idx="0">
              <a:schemeClr val="accent6"/>
            </a:lnRef>
            <a:fillRef idx="3">
              <a:schemeClr val="accent6"/>
            </a:fillRef>
            <a:effectRef idx="3">
              <a:schemeClr val="accent6"/>
            </a:effectRef>
            <a:fontRef idx="minor">
              <a:schemeClr val="lt1"/>
            </a:fontRef>
          </p:style>
          <p:txBody>
            <a:bodyPr/>
            <a:lstStyle/>
            <a:p>
              <a:pPr eaLnBrk="0" hangingPunct="0">
                <a:defRPr/>
              </a:pPr>
              <a:endParaRPr lang="es-ES" sz="1600"/>
            </a:p>
          </p:txBody>
        </p:sp>
        <p:sp>
          <p:nvSpPr>
            <p:cNvPr id="9" name="Text Box 9"/>
            <p:cNvSpPr txBox="1">
              <a:spLocks noChangeArrowheads="1"/>
            </p:cNvSpPr>
            <p:nvPr/>
          </p:nvSpPr>
          <p:spPr bwMode="auto">
            <a:xfrm>
              <a:off x="4651742" y="1993159"/>
              <a:ext cx="2069658" cy="263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ES" sz="1600" b="1" dirty="0">
                  <a:solidFill>
                    <a:schemeClr val="bg1"/>
                  </a:solidFill>
                  <a:latin typeface="+mn-lt"/>
                  <a:cs typeface="Arial" charset="0"/>
                </a:rPr>
                <a:t>ETAPA 3 </a:t>
              </a:r>
            </a:p>
            <a:p>
              <a:pPr algn="ctr">
                <a:defRPr/>
              </a:pPr>
              <a:r>
                <a:rPr lang="es-ES" sz="1600" b="1" dirty="0">
                  <a:solidFill>
                    <a:schemeClr val="bg1"/>
                  </a:solidFill>
                  <a:latin typeface="+mn-lt"/>
                  <a:cs typeface="Arial" charset="0"/>
                </a:rPr>
                <a:t>NORMATIZACIÓN</a:t>
              </a:r>
              <a:r>
                <a:rPr lang="es-ES" sz="1600" b="1" i="1" dirty="0">
                  <a:solidFill>
                    <a:schemeClr val="bg1"/>
                  </a:solidFill>
                  <a:latin typeface="+mn-lt"/>
                  <a:cs typeface="Arial" charset="0"/>
                </a:rPr>
                <a:t> </a:t>
              </a:r>
            </a:p>
            <a:p>
              <a:pPr algn="ctr">
                <a:defRPr/>
              </a:pPr>
              <a:endParaRPr lang="es-ES" sz="1600" i="1" dirty="0">
                <a:solidFill>
                  <a:schemeClr val="bg1"/>
                </a:solidFill>
                <a:latin typeface="+mn-lt"/>
                <a:cs typeface="Arial" charset="0"/>
              </a:endParaRPr>
            </a:p>
            <a:p>
              <a:pPr algn="ctr">
                <a:defRPr/>
              </a:pPr>
              <a:r>
                <a:rPr lang="es-MX" sz="1600" b="1" dirty="0" smtClean="0">
                  <a:solidFill>
                    <a:schemeClr val="bg1"/>
                  </a:solidFill>
                  <a:latin typeface="+mn-lt"/>
                  <a:cs typeface="Arial" charset="0"/>
                </a:rPr>
                <a:t>Lo hacemos cada vez mejor, nos fluyen mas fácil los acuerdos</a:t>
              </a:r>
              <a:endParaRPr lang="es-MX" sz="1600" b="1" dirty="0">
                <a:solidFill>
                  <a:schemeClr val="bg1"/>
                </a:solidFill>
                <a:latin typeface="+mn-lt"/>
                <a:cs typeface="Arial" charset="0"/>
              </a:endParaRPr>
            </a:p>
            <a:p>
              <a:pPr algn="ctr">
                <a:defRPr/>
              </a:pPr>
              <a:endParaRPr lang="es-ES" sz="1600" i="1" dirty="0">
                <a:solidFill>
                  <a:schemeClr val="bg1"/>
                </a:solidFill>
                <a:latin typeface="+mn-lt"/>
                <a:cs typeface="Arial" charset="0"/>
              </a:endParaRPr>
            </a:p>
            <a:p>
              <a:pPr>
                <a:defRPr/>
              </a:pPr>
              <a:r>
                <a:rPr lang="es-ES" sz="1600" i="1" dirty="0" smtClean="0">
                  <a:solidFill>
                    <a:schemeClr val="bg1"/>
                  </a:solidFill>
                  <a:latin typeface="+mn-lt"/>
                  <a:cs typeface="Arial" charset="0"/>
                </a:rPr>
                <a:t>   </a:t>
              </a:r>
              <a:r>
                <a:rPr lang="es-ES" sz="1600" i="1" u="sng" dirty="0" smtClean="0">
                  <a:solidFill>
                    <a:schemeClr val="bg1"/>
                  </a:solidFill>
                  <a:latin typeface="+mn-lt"/>
                  <a:cs typeface="Arial" charset="0"/>
                </a:rPr>
                <a:t>Poniéndose </a:t>
              </a:r>
              <a:r>
                <a:rPr lang="es-ES" sz="1600" i="1" u="sng" dirty="0">
                  <a:solidFill>
                    <a:schemeClr val="bg1"/>
                  </a:solidFill>
                  <a:latin typeface="+mn-lt"/>
                  <a:cs typeface="Arial" charset="0"/>
                </a:rPr>
                <a:t>en </a:t>
              </a:r>
            </a:p>
            <a:p>
              <a:pPr>
                <a:defRPr/>
              </a:pPr>
              <a:r>
                <a:rPr lang="es-ES" sz="1600" i="1" u="sng" dirty="0">
                  <a:solidFill>
                    <a:schemeClr val="bg1"/>
                  </a:solidFill>
                  <a:latin typeface="+mn-lt"/>
                  <a:cs typeface="Arial" charset="0"/>
                </a:rPr>
                <a:t>camino”</a:t>
              </a:r>
            </a:p>
            <a:p>
              <a:pPr>
                <a:defRPr/>
              </a:pPr>
              <a:endParaRPr lang="es-ES" sz="1600" dirty="0">
                <a:solidFill>
                  <a:schemeClr val="bg1"/>
                </a:solidFill>
                <a:latin typeface="+mn-lt"/>
                <a:cs typeface="Arial" charset="0"/>
              </a:endParaRPr>
            </a:p>
          </p:txBody>
        </p:sp>
        <p:sp>
          <p:nvSpPr>
            <p:cNvPr id="10" name="Text Box 10"/>
            <p:cNvSpPr txBox="1">
              <a:spLocks noChangeArrowheads="1"/>
            </p:cNvSpPr>
            <p:nvPr/>
          </p:nvSpPr>
          <p:spPr bwMode="auto">
            <a:xfrm>
              <a:off x="6797291" y="2079385"/>
              <a:ext cx="2008327" cy="212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ES" sz="1600" b="1" dirty="0">
                  <a:latin typeface="+mn-lt"/>
                  <a:cs typeface="Arial" charset="0"/>
                </a:rPr>
                <a:t>ETAPA 4</a:t>
              </a:r>
            </a:p>
            <a:p>
              <a:pPr algn="ctr">
                <a:defRPr/>
              </a:pPr>
              <a:r>
                <a:rPr lang="es-ES" sz="1600" b="1" dirty="0">
                  <a:latin typeface="+mn-lt"/>
                  <a:cs typeface="Arial" charset="0"/>
                </a:rPr>
                <a:t>DESEMPEÑO</a:t>
              </a:r>
            </a:p>
            <a:p>
              <a:pPr algn="ctr">
                <a:defRPr/>
              </a:pPr>
              <a:endParaRPr lang="es-ES" sz="1600" i="1" dirty="0">
                <a:latin typeface="+mn-lt"/>
                <a:cs typeface="Arial" charset="0"/>
              </a:endParaRPr>
            </a:p>
            <a:p>
              <a:pPr algn="ctr">
                <a:defRPr/>
              </a:pPr>
              <a:r>
                <a:rPr lang="es-MX" sz="1600" b="1" dirty="0" smtClean="0">
                  <a:latin typeface="+mn-lt"/>
                  <a:cs typeface="Arial" charset="0"/>
                </a:rPr>
                <a:t>Nos apasiona el resultado que siempre obtenemos en equipo  </a:t>
              </a:r>
              <a:endParaRPr lang="es-MX" sz="1600" b="1" dirty="0">
                <a:latin typeface="+mn-lt"/>
                <a:cs typeface="Arial" charset="0"/>
              </a:endParaRPr>
            </a:p>
            <a:p>
              <a:pPr algn="ctr">
                <a:defRPr/>
              </a:pPr>
              <a:endParaRPr lang="es-ES" sz="1600" i="1" dirty="0">
                <a:latin typeface="+mn-lt"/>
                <a:cs typeface="Arial" charset="0"/>
              </a:endParaRPr>
            </a:p>
            <a:p>
              <a:pPr>
                <a:defRPr/>
              </a:pPr>
              <a:r>
                <a:rPr lang="es-ES" sz="1600" i="1" u="sng" dirty="0">
                  <a:latin typeface="+mn-lt"/>
                  <a:cs typeface="Arial" charset="0"/>
                </a:rPr>
                <a:t>“A toda máquina”</a:t>
              </a:r>
            </a:p>
            <a:p>
              <a:pPr>
                <a:defRPr/>
              </a:pPr>
              <a:endParaRPr lang="es-ES" sz="1600" dirty="0">
                <a:latin typeface="+mn-lt"/>
                <a:cs typeface="Arial" charset="0"/>
              </a:endParaRPr>
            </a:p>
          </p:txBody>
        </p:sp>
        <p:sp>
          <p:nvSpPr>
            <p:cNvPr id="11" name="Text Box 11"/>
            <p:cNvSpPr txBox="1">
              <a:spLocks noChangeArrowheads="1"/>
            </p:cNvSpPr>
            <p:nvPr/>
          </p:nvSpPr>
          <p:spPr bwMode="auto">
            <a:xfrm>
              <a:off x="698746" y="4089690"/>
              <a:ext cx="1151111" cy="2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sz="1600" b="1" dirty="0">
                  <a:solidFill>
                    <a:schemeClr val="bg1"/>
                  </a:solidFill>
                  <a:latin typeface="+mn-lt"/>
                  <a:cs typeface="Arial" charset="0"/>
                </a:rPr>
                <a:t>Madurez 1</a:t>
              </a:r>
              <a:endParaRPr lang="es-ES" sz="1600" b="1" dirty="0">
                <a:solidFill>
                  <a:schemeClr val="bg1"/>
                </a:solidFill>
                <a:latin typeface="+mn-lt"/>
                <a:cs typeface="Arial" charset="0"/>
              </a:endParaRPr>
            </a:p>
          </p:txBody>
        </p:sp>
        <p:sp>
          <p:nvSpPr>
            <p:cNvPr id="12" name="Text Box 12"/>
            <p:cNvSpPr txBox="1">
              <a:spLocks noChangeArrowheads="1"/>
            </p:cNvSpPr>
            <p:nvPr/>
          </p:nvSpPr>
          <p:spPr bwMode="auto">
            <a:xfrm>
              <a:off x="3332246" y="3978785"/>
              <a:ext cx="195756" cy="2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s-ES" sz="1600">
                <a:latin typeface="+mn-lt"/>
                <a:cs typeface="Arial" charset="0"/>
              </a:endParaRPr>
            </a:p>
          </p:txBody>
        </p:sp>
        <p:sp>
          <p:nvSpPr>
            <p:cNvPr id="13" name="Text Box 13"/>
            <p:cNvSpPr txBox="1">
              <a:spLocks noChangeArrowheads="1"/>
            </p:cNvSpPr>
            <p:nvPr/>
          </p:nvSpPr>
          <p:spPr bwMode="auto">
            <a:xfrm>
              <a:off x="2773422" y="4098613"/>
              <a:ext cx="1151111" cy="27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sz="1600" b="1">
                  <a:latin typeface="+mn-lt"/>
                  <a:cs typeface="Arial" charset="0"/>
                </a:rPr>
                <a:t>Madurez 2</a:t>
              </a:r>
              <a:endParaRPr lang="es-ES" sz="1600" b="1">
                <a:latin typeface="+mn-lt"/>
                <a:cs typeface="Arial" charset="0"/>
              </a:endParaRPr>
            </a:p>
          </p:txBody>
        </p:sp>
        <p:sp>
          <p:nvSpPr>
            <p:cNvPr id="14" name="Text Box 14"/>
            <p:cNvSpPr txBox="1">
              <a:spLocks noChangeArrowheads="1"/>
            </p:cNvSpPr>
            <p:nvPr/>
          </p:nvSpPr>
          <p:spPr bwMode="auto">
            <a:xfrm>
              <a:off x="4772809" y="4108812"/>
              <a:ext cx="1149437" cy="2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sz="1600" b="1" dirty="0">
                  <a:solidFill>
                    <a:schemeClr val="bg1"/>
                  </a:solidFill>
                  <a:latin typeface="+mn-lt"/>
                  <a:cs typeface="Arial" charset="0"/>
                </a:rPr>
                <a:t>Madurez 3</a:t>
              </a:r>
              <a:endParaRPr lang="es-ES" sz="1600" b="1" dirty="0">
                <a:solidFill>
                  <a:schemeClr val="bg1"/>
                </a:solidFill>
                <a:latin typeface="+mn-lt"/>
                <a:cs typeface="Arial" charset="0"/>
              </a:endParaRPr>
            </a:p>
          </p:txBody>
        </p:sp>
        <p:sp>
          <p:nvSpPr>
            <p:cNvPr id="15" name="Text Box 15"/>
            <p:cNvSpPr txBox="1">
              <a:spLocks noChangeArrowheads="1"/>
            </p:cNvSpPr>
            <p:nvPr/>
          </p:nvSpPr>
          <p:spPr bwMode="auto">
            <a:xfrm>
              <a:off x="6797291" y="4088415"/>
              <a:ext cx="1149437" cy="2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sz="1600" b="1">
                  <a:latin typeface="+mn-lt"/>
                  <a:cs typeface="Arial" charset="0"/>
                </a:rPr>
                <a:t>Madurez 4</a:t>
              </a:r>
              <a:endParaRPr lang="es-ES" sz="1600" b="1">
                <a:latin typeface="+mn-lt"/>
                <a:cs typeface="Arial" charset="0"/>
              </a:endParaRPr>
            </a:p>
          </p:txBody>
        </p:sp>
      </p:grpSp>
      <p:sp>
        <p:nvSpPr>
          <p:cNvPr id="18" name="17 CuadroTexto"/>
          <p:cNvSpPr txBox="1"/>
          <p:nvPr/>
        </p:nvSpPr>
        <p:spPr>
          <a:xfrm>
            <a:off x="460640" y="5715802"/>
            <a:ext cx="824347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CO" sz="1400" b="1" dirty="0" smtClean="0">
                <a:latin typeface="Arial" pitchFamily="34" charset="0"/>
                <a:cs typeface="Arial" pitchFamily="34" charset="0"/>
              </a:rPr>
              <a:t>¿EN QUÉ ETAPA ESTAREMOS COMO EQUIPO LAS  ÁREAS QUE ESTAMOS HOY?</a:t>
            </a:r>
          </a:p>
        </p:txBody>
      </p:sp>
      <p:sp>
        <p:nvSpPr>
          <p:cNvPr id="19" name="18 Rectángulo"/>
          <p:cNvSpPr/>
          <p:nvPr/>
        </p:nvSpPr>
        <p:spPr>
          <a:xfrm>
            <a:off x="475056" y="1206560"/>
            <a:ext cx="7966225" cy="584775"/>
          </a:xfrm>
          <a:prstGeom prst="rect">
            <a:avLst/>
          </a:prstGeom>
          <a:ln w="19050">
            <a:noFill/>
          </a:ln>
        </p:spPr>
        <p:txBody>
          <a:bodyPr wrap="square">
            <a:spAutoFit/>
          </a:bodyPr>
          <a:lstStyle/>
          <a:p>
            <a:pPr algn="just"/>
            <a:r>
              <a:rPr lang="es-CO" sz="1600" dirty="0" smtClean="0">
                <a:latin typeface="Arial" pitchFamily="34" charset="0"/>
                <a:cs typeface="Arial" pitchFamily="34" charset="0"/>
              </a:rPr>
              <a:t>Todo equipo tiene un camino en su madurez.  Saber cómo operamos hoy nos permite descubrir qué nuevas cosas podemos hacer:</a:t>
            </a:r>
            <a:endParaRPr lang="es-CO" sz="1600" dirty="0">
              <a:latin typeface="Arial" pitchFamily="34" charset="0"/>
              <a:cs typeface="Arial" pitchFamily="34" charset="0"/>
            </a:endParaRPr>
          </a:p>
        </p:txBody>
      </p:sp>
      <p:sp>
        <p:nvSpPr>
          <p:cNvPr id="20" name="1 Título"/>
          <p:cNvSpPr txBox="1">
            <a:spLocks/>
          </p:cNvSpPr>
          <p:nvPr/>
        </p:nvSpPr>
        <p:spPr bwMode="auto">
          <a:xfrm>
            <a:off x="179388" y="188640"/>
            <a:ext cx="7128916"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2400" dirty="0" smtClean="0"/>
              <a:t>  ¿EN QUE FASE ESTÁ NUESTRA AREA PARA SER UN EQUIPO DE ALTO DESEMPEÑO?</a:t>
            </a:r>
          </a:p>
        </p:txBody>
      </p:sp>
    </p:spTree>
    <p:extLst>
      <p:ext uri="{BB962C8B-B14F-4D97-AF65-F5344CB8AC3E}">
        <p14:creationId xmlns:p14="http://schemas.microsoft.com/office/powerpoint/2010/main" val="1589398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2005566748"/>
              </p:ext>
            </p:extLst>
          </p:nvPr>
        </p:nvGraphicFramePr>
        <p:xfrm>
          <a:off x="467544" y="1556793"/>
          <a:ext cx="8208913" cy="5042598"/>
        </p:xfrm>
        <a:graphic>
          <a:graphicData uri="http://schemas.openxmlformats.org/drawingml/2006/table">
            <a:tbl>
              <a:tblPr firstRow="1" firstCol="1">
                <a:tableStyleId>{E8B1032C-EA38-4F05-BA0D-38AFFFC7BED3}</a:tableStyleId>
              </a:tblPr>
              <a:tblGrid>
                <a:gridCol w="1519879"/>
                <a:gridCol w="3520681"/>
                <a:gridCol w="1152128"/>
                <a:gridCol w="1082883"/>
                <a:gridCol w="933342"/>
              </a:tblGrid>
              <a:tr h="882078">
                <a:tc>
                  <a:txBody>
                    <a:bodyPr/>
                    <a:lstStyle/>
                    <a:p>
                      <a:pPr marL="0" algn="ctr" defTabSz="914400" rtl="0" eaLnBrk="1" fontAlgn="ctr" latinLnBrk="0" hangingPunct="1"/>
                      <a:endParaRPr lang="es-CO" sz="1200" u="none" strike="noStrike" kern="1200" dirty="0" smtClean="0">
                        <a:effectLst/>
                      </a:endParaRPr>
                    </a:p>
                    <a:p>
                      <a:pPr marL="0" algn="ctr" defTabSz="914400" rtl="0" eaLnBrk="1" fontAlgn="ctr" latinLnBrk="0" hangingPunct="1"/>
                      <a:endParaRPr lang="es-CO" sz="1200" u="none" strike="noStrike" kern="1200" dirty="0" smtClean="0">
                        <a:effectLst/>
                      </a:endParaRPr>
                    </a:p>
                    <a:p>
                      <a:pPr marL="0" algn="ctr" defTabSz="914400" rtl="0" eaLnBrk="1" fontAlgn="ctr" latinLnBrk="0" hangingPunct="1"/>
                      <a:r>
                        <a:rPr lang="es-CO" sz="1200" u="none" strike="noStrike" kern="1200" dirty="0" smtClean="0">
                          <a:effectLst/>
                        </a:rPr>
                        <a:t>COMPORTAMIENTOS</a:t>
                      </a:r>
                      <a:endParaRPr lang="es-CO" sz="1200" b="0" i="0" u="none" strike="noStrike" dirty="0">
                        <a:ln>
                          <a:solidFill>
                            <a:schemeClr val="tx1"/>
                          </a:solidFill>
                        </a:ln>
                        <a:solidFill>
                          <a:sysClr val="windowText" lastClr="000000"/>
                        </a:solidFill>
                        <a:effectLst/>
                        <a:latin typeface="Calibri"/>
                      </a:endParaRPr>
                    </a:p>
                  </a:txBody>
                  <a:tcPr marL="7592" marR="7592" marT="75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endParaRPr lang="es-CO" sz="1200" u="none" strike="noStrike" dirty="0" smtClean="0">
                        <a:effectLst/>
                      </a:endParaRPr>
                    </a:p>
                    <a:p>
                      <a:pPr algn="ctr" fontAlgn="ctr"/>
                      <a:endParaRPr lang="es-CO" sz="1200" u="none" strike="noStrike" dirty="0" smtClean="0">
                        <a:effectLst/>
                      </a:endParaRPr>
                    </a:p>
                    <a:p>
                      <a:pPr algn="ctr" fontAlgn="ctr"/>
                      <a:r>
                        <a:rPr lang="es-CO" sz="1200" u="none" strike="noStrike" dirty="0" smtClean="0">
                          <a:effectLst/>
                        </a:rPr>
                        <a:t>CARACTERISCAS</a:t>
                      </a:r>
                    </a:p>
                  </a:txBody>
                  <a:tcPr marL="7592" marR="7592" marT="75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s-CO" sz="1000" dirty="0" smtClean="0"/>
                        <a:t>EN TOTAL</a:t>
                      </a:r>
                      <a:r>
                        <a:rPr lang="es-CO" sz="1000" baseline="0" dirty="0" smtClean="0"/>
                        <a:t> DESACUERDO</a:t>
                      </a:r>
                      <a:endParaRPr lang="es-CO" sz="1000" b="0" dirty="0">
                        <a:latin typeface="Arial" pitchFamily="34" charset="0"/>
                        <a:cs typeface="Arial" pitchFamily="34" charset="0"/>
                      </a:endParaRPr>
                    </a:p>
                  </a:txBody>
                  <a:tcPr anchor="ctr"/>
                </a:tc>
                <a:tc>
                  <a:txBody>
                    <a:bodyPr/>
                    <a:lstStyle/>
                    <a:p>
                      <a:pPr algn="ctr"/>
                      <a:r>
                        <a:rPr lang="es-CO" sz="1000" dirty="0" smtClean="0"/>
                        <a:t>NI DE ACUERDO NI</a:t>
                      </a:r>
                      <a:r>
                        <a:rPr lang="es-CO" sz="1000" baseline="0" dirty="0" smtClean="0"/>
                        <a:t> EN DESACUERDO</a:t>
                      </a:r>
                      <a:endParaRPr lang="es-CO" sz="1000" b="0" dirty="0">
                        <a:latin typeface="Arial" pitchFamily="34" charset="0"/>
                        <a:cs typeface="Arial" pitchFamily="34" charset="0"/>
                      </a:endParaRPr>
                    </a:p>
                  </a:txBody>
                  <a:tcPr anchor="ctr"/>
                </a:tc>
                <a:tc>
                  <a:txBody>
                    <a:bodyPr/>
                    <a:lstStyle/>
                    <a:p>
                      <a:pPr algn="ctr"/>
                      <a:r>
                        <a:rPr lang="es-CO" sz="1000" dirty="0" smtClean="0"/>
                        <a:t>EN TOTAL ACUERDO</a:t>
                      </a:r>
                      <a:endParaRPr lang="es-CO" sz="1000" b="0" dirty="0">
                        <a:latin typeface="Arial" pitchFamily="34" charset="0"/>
                        <a:cs typeface="Arial" pitchFamily="34" charset="0"/>
                      </a:endParaRPr>
                    </a:p>
                  </a:txBody>
                  <a:tcPr anchor="ctr"/>
                </a:tc>
              </a:tr>
              <a:tr h="492993">
                <a:tc rowSpan="2">
                  <a:txBody>
                    <a:bodyPr/>
                    <a:lstStyle/>
                    <a:p>
                      <a:pPr algn="just"/>
                      <a:r>
                        <a:rPr lang="es-CO" sz="1200" dirty="0" smtClean="0"/>
                        <a:t>FORMACIÓN</a:t>
                      </a:r>
                      <a:endParaRPr lang="es-CO" sz="1200" dirty="0">
                        <a:latin typeface="Arial" pitchFamily="34" charset="0"/>
                        <a:cs typeface="Arial" pitchFamily="34" charset="0"/>
                      </a:endParaRPr>
                    </a:p>
                  </a:txBody>
                  <a:tcPr/>
                </a:tc>
                <a:tc>
                  <a:txBody>
                    <a:bodyPr/>
                    <a:lstStyle/>
                    <a:p>
                      <a:pPr algn="just"/>
                      <a:r>
                        <a:rPr lang="es-CO" sz="1100" baseline="0" dirty="0" smtClean="0"/>
                        <a:t>Hay preocupación por saber para donde vamos como equipo</a:t>
                      </a:r>
                    </a:p>
                    <a:p>
                      <a:pPr algn="just"/>
                      <a:endParaRPr lang="es-CO" sz="1100" dirty="0">
                        <a:latin typeface="Arial" pitchFamily="34" charset="0"/>
                        <a:cs typeface="Arial" pitchFamily="34" charset="0"/>
                      </a:endParaRPr>
                    </a:p>
                  </a:txBody>
                  <a:tcP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504056">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t>Dependemos mucho del</a:t>
                      </a:r>
                      <a:r>
                        <a:rPr lang="es-CO" sz="1100" baseline="0" dirty="0" smtClean="0"/>
                        <a:t> liderazgo para lograr resultados como grupo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457541">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t>CONVULSIÓN</a:t>
                      </a:r>
                      <a:endParaRPr lang="es-CO" sz="12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t>T</a:t>
                      </a:r>
                      <a:r>
                        <a:rPr lang="es-CO" sz="1100" baseline="0" dirty="0" smtClean="0"/>
                        <a:t>enemos en nuestra area muchos obstáculos como equipo que priman sobre el resultado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r>
              <a:tr h="432048">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t>Hay diferencias</a:t>
                      </a:r>
                      <a:r>
                        <a:rPr lang="es-CO" sz="1100" baseline="0" dirty="0" smtClean="0"/>
                        <a:t> de enfoques, temperamentos y actitudes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aseline="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t>NORMATIZ-ACIÓN</a:t>
                      </a:r>
                      <a:endParaRPr lang="es-CO" sz="12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aseline="0" dirty="0" smtClean="0"/>
                        <a:t>Nos conocemos y tenemos buena relación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aseline="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t>Hay sentimos positivos de afiliación al  sentirnos que somos</a:t>
                      </a:r>
                      <a:r>
                        <a:rPr lang="es-CO" sz="1100" baseline="0" dirty="0" smtClean="0"/>
                        <a:t> un equipo de trabajo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r h="4102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dirty="0" smtClean="0"/>
                        <a:t>DESEMPEÑO</a:t>
                      </a:r>
                      <a:endParaRPr lang="es-CO" sz="1200" dirty="0" smtClean="0">
                        <a:solidFill>
                          <a:schemeClr val="tx1"/>
                        </a:solidFill>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t>E</a:t>
                      </a:r>
                      <a:r>
                        <a:rPr lang="es-CO" sz="1100" baseline="0" dirty="0" smtClean="0"/>
                        <a:t>stamos siendo reconocidos por nuestros entregables como equipo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latin typeface="Arial" pitchFamily="34" charset="0"/>
                        <a:cs typeface="Arial" pitchFamily="34" charset="0"/>
                      </a:endParaRPr>
                    </a:p>
                  </a:txBody>
                  <a:tcP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a:effectLst/>
                        </a:rPr>
                        <a:t> </a:t>
                      </a:r>
                      <a:endParaRPr lang="es-CO" sz="1100" b="1" i="0" u="none" strike="noStrike">
                        <a:solidFill>
                          <a:srgbClr val="000000"/>
                        </a:solidFill>
                        <a:effectLst/>
                        <a:latin typeface="Calibri"/>
                      </a:endParaRPr>
                    </a:p>
                  </a:txBody>
                  <a:tcPr marL="7592" marR="7592" marT="7592" marB="0" anchor="ctr"/>
                </a:tc>
                <a:tc>
                  <a:txBody>
                    <a:bodyPr/>
                    <a:lstStyle/>
                    <a:p>
                      <a:pPr algn="ctr" fontAlgn="ctr"/>
                      <a:r>
                        <a:rPr lang="es-CO" sz="1100" u="none" strike="noStrike" dirty="0">
                          <a:effectLst/>
                        </a:rPr>
                        <a:t> </a:t>
                      </a:r>
                      <a:endParaRPr lang="es-CO" sz="1100" b="1" i="0" u="none" strike="noStrike" dirty="0">
                        <a:solidFill>
                          <a:srgbClr val="000000"/>
                        </a:solidFill>
                        <a:effectLst/>
                        <a:latin typeface="Calibri"/>
                      </a:endParaRPr>
                    </a:p>
                  </a:txBody>
                  <a:tcPr marL="7592" marR="7592" marT="7592" marB="0" anchor="ct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4624"/>
            <a:ext cx="24482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9232" y="404664"/>
            <a:ext cx="2872648" cy="1323439"/>
          </a:xfrm>
          <a:prstGeom prst="rect">
            <a:avLst/>
          </a:prstGeom>
          <a:noFill/>
        </p:spPr>
        <p:txBody>
          <a:bodyPr wrap="square" rtlCol="0">
            <a:spAutoFit/>
          </a:bodyPr>
          <a:lstStyle/>
          <a:p>
            <a:endParaRPr lang="es-CO" sz="2000" b="1" dirty="0" smtClean="0"/>
          </a:p>
          <a:p>
            <a:r>
              <a:rPr lang="es-CO" sz="2000" dirty="0" smtClean="0"/>
              <a:t>¿En que fase está nuestra area para ser un equipo de alto desempeño?</a:t>
            </a:r>
            <a:endParaRPr lang="es-CO" sz="2000" dirty="0"/>
          </a:p>
        </p:txBody>
      </p:sp>
    </p:spTree>
    <p:extLst>
      <p:ext uri="{BB962C8B-B14F-4D97-AF65-F5344CB8AC3E}">
        <p14:creationId xmlns:p14="http://schemas.microsoft.com/office/powerpoint/2010/main" val="1909369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116632"/>
            <a:ext cx="7668343"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2000" dirty="0" smtClean="0"/>
              <a:t>  LOS EQUIPOS QUE LAS EMPRESAS NECESITAN HOY</a:t>
            </a:r>
          </a:p>
        </p:txBody>
      </p:sp>
      <p:sp>
        <p:nvSpPr>
          <p:cNvPr id="3" name="28 CuadroTexto"/>
          <p:cNvSpPr txBox="1">
            <a:spLocks noChangeArrowheads="1"/>
          </p:cNvSpPr>
          <p:nvPr/>
        </p:nvSpPr>
        <p:spPr bwMode="auto">
          <a:xfrm>
            <a:off x="76678" y="1340768"/>
            <a:ext cx="4068763" cy="4893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fontAlgn="base" hangingPunct="1">
              <a:spcBef>
                <a:spcPct val="0"/>
              </a:spcBef>
              <a:spcAft>
                <a:spcPct val="0"/>
              </a:spcAft>
            </a:pPr>
            <a:r>
              <a:rPr lang="es-CO" sz="1200" b="1" i="1" dirty="0"/>
              <a:t>Walt Disney y sus “Nueve Veteranos”</a:t>
            </a:r>
            <a:r>
              <a:rPr lang="es-CO" sz="1200" dirty="0" smtClean="0"/>
              <a:t/>
            </a:r>
            <a:br>
              <a:rPr lang="es-CO" sz="1200" dirty="0" smtClean="0"/>
            </a:br>
            <a:r>
              <a:rPr lang="es-CO" sz="1200" dirty="0" smtClean="0"/>
              <a:t/>
            </a:r>
            <a:br>
              <a:rPr lang="es-CO" sz="1200" dirty="0" smtClean="0"/>
            </a:br>
            <a:r>
              <a:rPr lang="es-CO" sz="1200" b="1" dirty="0" smtClean="0"/>
              <a:t>Miembros: </a:t>
            </a:r>
            <a:r>
              <a:rPr lang="es-CO" sz="1200" dirty="0" smtClean="0"/>
              <a:t>Walt </a:t>
            </a:r>
            <a:r>
              <a:rPr lang="es-CO" sz="1200" dirty="0"/>
              <a:t>Disney, fundador y líder ideológico del estudio (Agitador); </a:t>
            </a:r>
            <a:r>
              <a:rPr lang="es-CO" sz="1200" dirty="0" err="1"/>
              <a:t>Ub</a:t>
            </a:r>
            <a:r>
              <a:rPr lang="es-CO" sz="1200" dirty="0"/>
              <a:t> </a:t>
            </a:r>
            <a:r>
              <a:rPr lang="es-CO" sz="1200" dirty="0" err="1"/>
              <a:t>Iwerks</a:t>
            </a:r>
            <a:r>
              <a:rPr lang="es-CO" sz="1200" dirty="0"/>
              <a:t>, creador de Mickey Mouse (Experto); Roy Disney, fundador y presidente (Enlace); “Nueve Veteranos,” animadores (Músculo) — Les Clark, </a:t>
            </a:r>
            <a:r>
              <a:rPr lang="es-CO" sz="1200" dirty="0" err="1"/>
              <a:t>Ollie</a:t>
            </a:r>
            <a:r>
              <a:rPr lang="es-CO" sz="1200" dirty="0"/>
              <a:t> Johnston, Frank Thomas, Wolfgang </a:t>
            </a:r>
            <a:r>
              <a:rPr lang="es-CO" sz="1200" dirty="0" err="1"/>
              <a:t>Reitherman</a:t>
            </a:r>
            <a:r>
              <a:rPr lang="es-CO" sz="1200" dirty="0"/>
              <a:t>, John </a:t>
            </a:r>
            <a:r>
              <a:rPr lang="es-CO" sz="1200" dirty="0" err="1"/>
              <a:t>Lounsbery</a:t>
            </a:r>
            <a:r>
              <a:rPr lang="es-CO" sz="1200" dirty="0"/>
              <a:t>, Eric </a:t>
            </a:r>
            <a:r>
              <a:rPr lang="es-CO" sz="1200" dirty="0" err="1"/>
              <a:t>Larson</a:t>
            </a:r>
            <a:r>
              <a:rPr lang="es-CO" sz="1200" dirty="0"/>
              <a:t>, Ward </a:t>
            </a:r>
            <a:r>
              <a:rPr lang="es-CO" sz="1200" dirty="0" err="1"/>
              <a:t>Kimball</a:t>
            </a:r>
            <a:r>
              <a:rPr lang="es-CO" sz="1200" dirty="0"/>
              <a:t>, </a:t>
            </a:r>
            <a:r>
              <a:rPr lang="es-CO" sz="1200" dirty="0" err="1"/>
              <a:t>Milt</a:t>
            </a:r>
            <a:r>
              <a:rPr lang="es-CO" sz="1200" dirty="0"/>
              <a:t> </a:t>
            </a:r>
            <a:r>
              <a:rPr lang="es-CO" sz="1200" dirty="0" err="1"/>
              <a:t>Kahl</a:t>
            </a:r>
            <a:r>
              <a:rPr lang="es-CO" sz="1200" dirty="0"/>
              <a:t> y Marc Davis </a:t>
            </a:r>
            <a:r>
              <a:rPr lang="es-CO" sz="1200" dirty="0" smtClean="0"/>
              <a:t/>
            </a:r>
            <a:br>
              <a:rPr lang="es-CO" sz="1200" dirty="0" smtClean="0"/>
            </a:br>
            <a:r>
              <a:rPr lang="es-CO" sz="1200" dirty="0" smtClean="0"/>
              <a:t/>
            </a:r>
            <a:br>
              <a:rPr lang="es-CO" sz="1200" dirty="0" smtClean="0"/>
            </a:br>
            <a:r>
              <a:rPr lang="es-CO" sz="1200" b="1" dirty="0"/>
              <a:t>Logro: Revolucionar las películas para niños y crear varios de los más memorables y rentables personajes en la historia de las películas animadas. </a:t>
            </a:r>
            <a:r>
              <a:rPr lang="es-CO" sz="1200" dirty="0" smtClean="0"/>
              <a:t/>
            </a:r>
            <a:br>
              <a:rPr lang="es-CO" sz="1200" dirty="0" smtClean="0"/>
            </a:br>
            <a:r>
              <a:rPr lang="es-CO" sz="1200" dirty="0" smtClean="0"/>
              <a:t/>
            </a:r>
            <a:br>
              <a:rPr lang="es-CO" sz="1200" dirty="0" smtClean="0"/>
            </a:br>
            <a:r>
              <a:rPr lang="es-CO" sz="1200" b="1" dirty="0"/>
              <a:t>Historia detrás del éxito</a:t>
            </a:r>
            <a:r>
              <a:rPr lang="es-CO" sz="1200" dirty="0"/>
              <a:t>: Después de varios malos negocios en su primer estudio de animación (incluyendo perder el control de uno de sus primeros personajes exitosos), Walt Disney y su amigo </a:t>
            </a:r>
            <a:r>
              <a:rPr lang="es-CO" sz="1200" dirty="0" err="1"/>
              <a:t>Iwerks</a:t>
            </a:r>
            <a:r>
              <a:rPr lang="es-CO" sz="1200" dirty="0"/>
              <a:t> aseguraron el apoyo financiero de Roy Disney para construir un estudio que pudiera competir con los grandes estudios de New York. </a:t>
            </a:r>
            <a:r>
              <a:rPr lang="es-CO" sz="1200" dirty="0" smtClean="0"/>
              <a:t/>
            </a:r>
            <a:br>
              <a:rPr lang="es-CO" sz="1200" dirty="0" smtClean="0"/>
            </a:br>
            <a:r>
              <a:rPr lang="es-CO" sz="1200" dirty="0" smtClean="0"/>
              <a:t/>
            </a:r>
            <a:br>
              <a:rPr lang="es-CO" sz="1200" dirty="0" smtClean="0"/>
            </a:br>
            <a:r>
              <a:rPr lang="es-CO" sz="1200" b="1" dirty="0"/>
              <a:t>Principio guía</a:t>
            </a:r>
            <a:r>
              <a:rPr lang="es-CO" sz="1200" dirty="0"/>
              <a:t>: Determinación. Walt Disney e </a:t>
            </a:r>
            <a:r>
              <a:rPr lang="es-CO" sz="1200" dirty="0" err="1"/>
              <a:t>Iwerks</a:t>
            </a:r>
            <a:r>
              <a:rPr lang="es-CO" sz="1200" dirty="0"/>
              <a:t> estaban convencidos de su visión de crear un conjunto de personajes animados suficientemente exitosos para generar sus propias franquicias. Esa visión, a su vez, atrajo al mejor talento — los nueve animadores que crearon y popularizaron personajes como Mickey Mouse, Blanca Nieves y Cenicienta. </a:t>
            </a:r>
            <a:endParaRPr lang="es-CO" sz="1100" dirty="0">
              <a:solidFill>
                <a:prstClr val="black"/>
              </a:solidFill>
            </a:endParaRPr>
          </a:p>
        </p:txBody>
      </p:sp>
      <p:sp>
        <p:nvSpPr>
          <p:cNvPr id="7" name="1 CuadroTexto"/>
          <p:cNvSpPr txBox="1">
            <a:spLocks noChangeArrowheads="1"/>
          </p:cNvSpPr>
          <p:nvPr/>
        </p:nvSpPr>
        <p:spPr bwMode="auto">
          <a:xfrm>
            <a:off x="2101056" y="671240"/>
            <a:ext cx="484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s-CO" sz="2400" b="1" dirty="0" smtClean="0">
                <a:solidFill>
                  <a:prstClr val="black"/>
                </a:solidFill>
              </a:rPr>
              <a:t>EQUIPOS EXITOSOS EN LA HISTORIA</a:t>
            </a:r>
            <a:endParaRPr lang="es-CO" sz="2400" b="1" dirty="0">
              <a:solidFill>
                <a:prstClr val="black"/>
              </a:solidFill>
            </a:endParaRPr>
          </a:p>
        </p:txBody>
      </p:sp>
      <p:sp>
        <p:nvSpPr>
          <p:cNvPr id="8" name="28 CuadroTexto"/>
          <p:cNvSpPr txBox="1">
            <a:spLocks noChangeArrowheads="1"/>
          </p:cNvSpPr>
          <p:nvPr/>
        </p:nvSpPr>
        <p:spPr bwMode="auto">
          <a:xfrm>
            <a:off x="4535685" y="1340768"/>
            <a:ext cx="4068763" cy="433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fontAlgn="base" hangingPunct="1">
              <a:spcBef>
                <a:spcPct val="0"/>
              </a:spcBef>
              <a:spcAft>
                <a:spcPct val="0"/>
              </a:spcAft>
            </a:pPr>
            <a:r>
              <a:rPr lang="es-CO" sz="1200" dirty="0" smtClean="0"/>
              <a:t>Google</a:t>
            </a:r>
          </a:p>
          <a:p>
            <a:pPr algn="just" eaLnBrk="1" fontAlgn="base" hangingPunct="1">
              <a:spcBef>
                <a:spcPct val="0"/>
              </a:spcBef>
              <a:spcAft>
                <a:spcPct val="0"/>
              </a:spcAft>
            </a:pPr>
            <a:endParaRPr lang="es-CO" sz="1200" dirty="0" smtClean="0"/>
          </a:p>
          <a:p>
            <a:pPr algn="just" eaLnBrk="1" fontAlgn="base" hangingPunct="1">
              <a:spcBef>
                <a:spcPct val="0"/>
              </a:spcBef>
              <a:spcAft>
                <a:spcPct val="0"/>
              </a:spcAft>
            </a:pPr>
            <a:r>
              <a:rPr lang="es-CO" sz="1200" b="1" dirty="0" smtClean="0"/>
              <a:t>Miembros</a:t>
            </a:r>
            <a:r>
              <a:rPr lang="es-CO" sz="1200" dirty="0" smtClean="0"/>
              <a:t>: </a:t>
            </a:r>
            <a:r>
              <a:rPr lang="es-CO" sz="1200" dirty="0" err="1" smtClean="0"/>
              <a:t>Sergey</a:t>
            </a:r>
            <a:r>
              <a:rPr lang="es-CO" sz="1200" dirty="0" smtClean="0"/>
              <a:t> Brin, fundador (Comodín); Larry Page, fundador (Agitador); Eric Schmidt, CEO (Líder); </a:t>
            </a:r>
            <a:r>
              <a:rPr lang="es-CO" sz="1200" dirty="0" err="1" smtClean="0"/>
              <a:t>Omid</a:t>
            </a:r>
            <a:r>
              <a:rPr lang="es-CO" sz="1200" dirty="0" smtClean="0"/>
              <a:t> </a:t>
            </a:r>
            <a:r>
              <a:rPr lang="es-CO" sz="1200" dirty="0" err="1" smtClean="0"/>
              <a:t>Kordestani</a:t>
            </a:r>
            <a:r>
              <a:rPr lang="es-CO" sz="1200" dirty="0" smtClean="0"/>
              <a:t>, VP de Desarrollo de Negocios (Experto) </a:t>
            </a:r>
          </a:p>
          <a:p>
            <a:pPr algn="just" eaLnBrk="1" fontAlgn="base" hangingPunct="1">
              <a:spcBef>
                <a:spcPct val="0"/>
              </a:spcBef>
              <a:spcAft>
                <a:spcPct val="0"/>
              </a:spcAft>
            </a:pPr>
            <a:endParaRPr lang="es-CO" sz="1200" dirty="0" smtClean="0"/>
          </a:p>
          <a:p>
            <a:pPr algn="just" eaLnBrk="1" fontAlgn="base" hangingPunct="1">
              <a:spcBef>
                <a:spcPct val="0"/>
              </a:spcBef>
              <a:spcAft>
                <a:spcPct val="0"/>
              </a:spcAft>
            </a:pPr>
            <a:r>
              <a:rPr lang="es-CO" sz="1200" dirty="0" smtClean="0"/>
              <a:t>Logro: Crear la página más popular de la Web, potenciada con tecnología de buscador que ordena los resultados de una búsqueda de acuerdo con el número de vínculos existentes a esa página. </a:t>
            </a:r>
          </a:p>
          <a:p>
            <a:pPr algn="just" eaLnBrk="1" fontAlgn="base" hangingPunct="1">
              <a:spcBef>
                <a:spcPct val="0"/>
              </a:spcBef>
              <a:spcAft>
                <a:spcPct val="0"/>
              </a:spcAft>
            </a:pPr>
            <a:endParaRPr lang="es-CO" sz="1200" dirty="0" smtClean="0"/>
          </a:p>
          <a:p>
            <a:pPr algn="just" eaLnBrk="1" fontAlgn="base" hangingPunct="1">
              <a:spcBef>
                <a:spcPct val="0"/>
              </a:spcBef>
              <a:spcAft>
                <a:spcPct val="0"/>
              </a:spcAft>
            </a:pPr>
            <a:r>
              <a:rPr lang="es-CO" sz="1200" b="1" dirty="0" smtClean="0"/>
              <a:t>Historia detrás del éxito: </a:t>
            </a:r>
            <a:r>
              <a:rPr lang="es-CO" sz="1200" dirty="0" smtClean="0"/>
              <a:t>Page conoció a Brin en Stanford </a:t>
            </a:r>
            <a:r>
              <a:rPr lang="es-CO" sz="1200" dirty="0" err="1" smtClean="0"/>
              <a:t>University</a:t>
            </a:r>
            <a:r>
              <a:rPr lang="es-CO" sz="1200" dirty="0" smtClean="0"/>
              <a:t> y lo llamó para que lo ayudara a desarrollar su tesis doctoral. </a:t>
            </a:r>
          </a:p>
          <a:p>
            <a:pPr algn="just" eaLnBrk="1" fontAlgn="base" hangingPunct="1">
              <a:spcBef>
                <a:spcPct val="0"/>
              </a:spcBef>
              <a:spcAft>
                <a:spcPct val="0"/>
              </a:spcAft>
            </a:pPr>
            <a:endParaRPr lang="es-CO" sz="1200" dirty="0" smtClean="0"/>
          </a:p>
          <a:p>
            <a:pPr algn="just" eaLnBrk="1" fontAlgn="base" hangingPunct="1">
              <a:spcBef>
                <a:spcPct val="0"/>
              </a:spcBef>
              <a:spcAft>
                <a:spcPct val="0"/>
              </a:spcAft>
            </a:pPr>
            <a:r>
              <a:rPr lang="es-CO" sz="1200" b="1" dirty="0" smtClean="0"/>
              <a:t>Principio guía</a:t>
            </a:r>
            <a:r>
              <a:rPr lang="es-CO" sz="1200" dirty="0" smtClean="0"/>
              <a:t>: Mantener una organización plana y sencilla. El equipo se mantuvo reducido mientras desarrollaban la tecnología, primero en el dormitorio de Page en Stanford, luego en un garaje. Cuando estuvieron listos para que su creación se convirtiera en un negocio, llamaron a la leyenda de la industria Schmidt para manejar la compañía y a </a:t>
            </a:r>
            <a:r>
              <a:rPr lang="es-CO" sz="1200" dirty="0" err="1" smtClean="0"/>
              <a:t>Kordestani</a:t>
            </a:r>
            <a:r>
              <a:rPr lang="es-CO" sz="1200" dirty="0" smtClean="0"/>
              <a:t>  conocido como la primera persona en Google que uso traje  para manejar las ventas. </a:t>
            </a:r>
            <a:r>
              <a:rPr lang="es-CO" sz="1200" dirty="0"/>
              <a:t> </a:t>
            </a:r>
            <a:endParaRPr lang="es-CO" sz="1100" dirty="0">
              <a:solidFill>
                <a:prstClr val="black"/>
              </a:solidFill>
            </a:endParaRPr>
          </a:p>
        </p:txBody>
      </p:sp>
    </p:spTree>
    <p:extLst>
      <p:ext uri="{BB962C8B-B14F-4D97-AF65-F5344CB8AC3E}">
        <p14:creationId xmlns:p14="http://schemas.microsoft.com/office/powerpoint/2010/main" val="1314564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92365" y="116632"/>
            <a:ext cx="7128916"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2000" dirty="0" smtClean="0"/>
              <a:t>  LOS EQUIPOS QUE LAS EMPRESAS NECESITAN HOY</a:t>
            </a:r>
          </a:p>
        </p:txBody>
      </p:sp>
      <p:sp>
        <p:nvSpPr>
          <p:cNvPr id="7" name="1 CuadroTexto"/>
          <p:cNvSpPr txBox="1">
            <a:spLocks noChangeArrowheads="1"/>
          </p:cNvSpPr>
          <p:nvPr/>
        </p:nvSpPr>
        <p:spPr bwMode="auto">
          <a:xfrm>
            <a:off x="1331640" y="671240"/>
            <a:ext cx="5612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s-CO" sz="2400" b="1" dirty="0" smtClean="0">
                <a:solidFill>
                  <a:prstClr val="black"/>
                </a:solidFill>
              </a:rPr>
              <a:t>EQUIPOS EXISTOSOS EN LA HISTORIA</a:t>
            </a:r>
            <a:endParaRPr lang="es-CO" sz="2400" b="1" dirty="0">
              <a:solidFill>
                <a:prstClr val="black"/>
              </a:solidFill>
            </a:endParaRPr>
          </a:p>
        </p:txBody>
      </p:sp>
      <p:sp>
        <p:nvSpPr>
          <p:cNvPr id="9" name="1 CuadroTexto"/>
          <p:cNvSpPr txBox="1">
            <a:spLocks noChangeArrowheads="1"/>
          </p:cNvSpPr>
          <p:nvPr/>
        </p:nvSpPr>
        <p:spPr bwMode="auto">
          <a:xfrm>
            <a:off x="899592" y="1484784"/>
            <a:ext cx="7848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s-CO" sz="2400" b="1" dirty="0" smtClean="0">
                <a:solidFill>
                  <a:prstClr val="black"/>
                </a:solidFill>
              </a:rPr>
              <a:t>Ahora escribe cómo sueñas una historia exitosa en Uniandinos:</a:t>
            </a:r>
            <a:endParaRPr lang="es-CO" sz="2400" b="1" dirty="0">
              <a:solidFill>
                <a:prstClr val="black"/>
              </a:solidFill>
            </a:endParaRPr>
          </a:p>
        </p:txBody>
      </p:sp>
      <p:sp>
        <p:nvSpPr>
          <p:cNvPr id="11" name="28 CuadroTexto"/>
          <p:cNvSpPr txBox="1">
            <a:spLocks noChangeArrowheads="1"/>
          </p:cNvSpPr>
          <p:nvPr/>
        </p:nvSpPr>
        <p:spPr bwMode="auto">
          <a:xfrm>
            <a:off x="611560" y="3068960"/>
            <a:ext cx="7303634" cy="2800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s-CO" sz="1600" b="1" i="1" dirty="0" smtClean="0"/>
              <a:t>Una Empresa que sorprende</a:t>
            </a:r>
          </a:p>
          <a:p>
            <a:pPr eaLnBrk="1" fontAlgn="base" hangingPunct="1">
              <a:spcBef>
                <a:spcPct val="0"/>
              </a:spcBef>
              <a:spcAft>
                <a:spcPct val="0"/>
              </a:spcAft>
            </a:pPr>
            <a:endParaRPr lang="es-CO" sz="1600" b="1" i="1" dirty="0"/>
          </a:p>
          <a:p>
            <a:pPr eaLnBrk="1" fontAlgn="base" hangingPunct="1">
              <a:spcBef>
                <a:spcPct val="0"/>
              </a:spcBef>
              <a:spcAft>
                <a:spcPct val="0"/>
              </a:spcAft>
            </a:pPr>
            <a:r>
              <a:rPr lang="es-CO" sz="1600" b="1" dirty="0" smtClean="0"/>
              <a:t>Miembros: </a:t>
            </a:r>
            <a:r>
              <a:rPr lang="es-CO" sz="1600" dirty="0" smtClean="0"/>
              <a:t> </a:t>
            </a:r>
            <a:r>
              <a:rPr lang="es-CO" sz="1600" dirty="0"/>
              <a:t> </a:t>
            </a:r>
            <a:r>
              <a:rPr lang="es-CO" sz="1600" dirty="0" smtClean="0"/>
              <a:t/>
            </a:r>
            <a:br>
              <a:rPr lang="es-CO" sz="1600" dirty="0" smtClean="0"/>
            </a:br>
            <a:r>
              <a:rPr lang="es-CO" sz="1600" dirty="0" smtClean="0"/>
              <a:t/>
            </a:r>
            <a:br>
              <a:rPr lang="es-CO" sz="1600" dirty="0" smtClean="0"/>
            </a:br>
            <a:r>
              <a:rPr lang="es-CO" sz="1600" b="1" dirty="0"/>
              <a:t>Logro: </a:t>
            </a:r>
            <a:r>
              <a:rPr lang="es-CO" sz="1600" b="1" dirty="0" smtClean="0"/>
              <a:t> </a:t>
            </a:r>
          </a:p>
          <a:p>
            <a:pPr eaLnBrk="1" fontAlgn="base" hangingPunct="1">
              <a:spcBef>
                <a:spcPct val="0"/>
              </a:spcBef>
              <a:spcAft>
                <a:spcPct val="0"/>
              </a:spcAft>
            </a:pPr>
            <a:endParaRPr lang="es-CO" sz="1600" b="1" dirty="0"/>
          </a:p>
          <a:p>
            <a:pPr eaLnBrk="1" fontAlgn="base" hangingPunct="1">
              <a:spcBef>
                <a:spcPct val="0"/>
              </a:spcBef>
              <a:spcAft>
                <a:spcPct val="0"/>
              </a:spcAft>
            </a:pPr>
            <a:r>
              <a:rPr lang="es-CO" sz="1600" b="1" dirty="0" smtClean="0"/>
              <a:t>Historia </a:t>
            </a:r>
            <a:r>
              <a:rPr lang="es-CO" sz="1600" b="1" dirty="0"/>
              <a:t>detrás del éxito</a:t>
            </a:r>
            <a:r>
              <a:rPr lang="es-CO" sz="1600" dirty="0"/>
              <a:t>: </a:t>
            </a:r>
            <a:r>
              <a:rPr lang="es-CO" sz="1600" dirty="0" smtClean="0"/>
              <a:t>   </a:t>
            </a:r>
          </a:p>
          <a:p>
            <a:pPr eaLnBrk="1" fontAlgn="base" hangingPunct="1">
              <a:spcBef>
                <a:spcPct val="0"/>
              </a:spcBef>
              <a:spcAft>
                <a:spcPct val="0"/>
              </a:spcAft>
            </a:pPr>
            <a:endParaRPr lang="es-CO" sz="1600" dirty="0"/>
          </a:p>
          <a:p>
            <a:pPr eaLnBrk="1" fontAlgn="base" hangingPunct="1">
              <a:spcBef>
                <a:spcPct val="0"/>
              </a:spcBef>
              <a:spcAft>
                <a:spcPct val="0"/>
              </a:spcAft>
            </a:pPr>
            <a:endParaRPr lang="es-CO" sz="1600" dirty="0" smtClean="0"/>
          </a:p>
          <a:p>
            <a:pPr eaLnBrk="1" fontAlgn="base" hangingPunct="1">
              <a:spcBef>
                <a:spcPct val="0"/>
              </a:spcBef>
              <a:spcAft>
                <a:spcPct val="0"/>
              </a:spcAft>
            </a:pPr>
            <a:r>
              <a:rPr lang="es-CO" sz="1600" dirty="0" smtClean="0"/>
              <a:t/>
            </a:r>
            <a:br>
              <a:rPr lang="es-CO" sz="1600" dirty="0" smtClean="0"/>
            </a:br>
            <a:r>
              <a:rPr lang="es-CO" sz="1600" b="1" dirty="0"/>
              <a:t>Principio guía</a:t>
            </a:r>
            <a:r>
              <a:rPr lang="es-CO" sz="1600" dirty="0"/>
              <a:t>: </a:t>
            </a:r>
            <a:r>
              <a:rPr lang="es-CO" sz="1600" dirty="0" smtClean="0"/>
              <a:t> </a:t>
            </a:r>
            <a:r>
              <a:rPr lang="es-CO" sz="1600" dirty="0"/>
              <a:t> </a:t>
            </a:r>
            <a:endParaRPr lang="es-CO" sz="1400" dirty="0">
              <a:solidFill>
                <a:prstClr val="black"/>
              </a:solidFill>
            </a:endParaRPr>
          </a:p>
        </p:txBody>
      </p:sp>
    </p:spTree>
    <p:extLst>
      <p:ext uri="{BB962C8B-B14F-4D97-AF65-F5344CB8AC3E}">
        <p14:creationId xmlns:p14="http://schemas.microsoft.com/office/powerpoint/2010/main" val="2079074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56707" y="6465635"/>
            <a:ext cx="1518364" cy="338554"/>
          </a:xfrm>
          <a:prstGeom prst="rect">
            <a:avLst/>
          </a:prstGeom>
          <a:noFill/>
          <a:ln w="9525">
            <a:noFill/>
            <a:miter lim="800000"/>
            <a:headEnd/>
            <a:tailEnd/>
          </a:ln>
        </p:spPr>
        <p:txBody>
          <a:bodyPr wrap="none">
            <a:spAutoFit/>
          </a:bodyPr>
          <a:lstStyle/>
          <a:p>
            <a:r>
              <a:rPr lang="es-ES_tradnl" sz="1600" dirty="0" smtClean="0">
                <a:cs typeface="Arial" pitchFamily="34" charset="0"/>
              </a:rPr>
              <a:t>Fuente: </a:t>
            </a:r>
            <a:r>
              <a:rPr lang="es-ES_tradnl" sz="1600" dirty="0" err="1" smtClean="0">
                <a:cs typeface="Arial" pitchFamily="34" charset="0"/>
              </a:rPr>
              <a:t>Covey</a:t>
            </a:r>
            <a:endParaRPr lang="es-ES_tradnl" sz="1600" dirty="0">
              <a:cs typeface="Arial" pitchFamily="34" charset="0"/>
            </a:endParaRPr>
          </a:p>
        </p:txBody>
      </p:sp>
      <p:sp>
        <p:nvSpPr>
          <p:cNvPr id="3" name="2 Rectángulo redondeado"/>
          <p:cNvSpPr/>
          <p:nvPr/>
        </p:nvSpPr>
        <p:spPr>
          <a:xfrm>
            <a:off x="3150096" y="1724019"/>
            <a:ext cx="2834600" cy="1260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4" name="3 Rectángulo"/>
          <p:cNvSpPr/>
          <p:nvPr/>
        </p:nvSpPr>
        <p:spPr>
          <a:xfrm>
            <a:off x="5886400" y="1706019"/>
            <a:ext cx="3091868" cy="1296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5" name="4 Rectángulo redondeado"/>
          <p:cNvSpPr/>
          <p:nvPr/>
        </p:nvSpPr>
        <p:spPr>
          <a:xfrm>
            <a:off x="1925960" y="3366628"/>
            <a:ext cx="2834600" cy="1260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6" name="5 Rectángulo"/>
          <p:cNvSpPr/>
          <p:nvPr/>
        </p:nvSpPr>
        <p:spPr>
          <a:xfrm>
            <a:off x="4662264" y="3348628"/>
            <a:ext cx="3091868" cy="1296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7" name="6 Rectángulo redondeado"/>
          <p:cNvSpPr/>
          <p:nvPr/>
        </p:nvSpPr>
        <p:spPr>
          <a:xfrm>
            <a:off x="701824" y="4860652"/>
            <a:ext cx="2834600" cy="1260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8" name="7 Rectángulo"/>
          <p:cNvSpPr/>
          <p:nvPr/>
        </p:nvSpPr>
        <p:spPr>
          <a:xfrm>
            <a:off x="3438128" y="4860796"/>
            <a:ext cx="3091868" cy="1296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9" name="8 Elipse"/>
          <p:cNvSpPr/>
          <p:nvPr/>
        </p:nvSpPr>
        <p:spPr>
          <a:xfrm>
            <a:off x="2691760" y="1044228"/>
            <a:ext cx="1358432" cy="1080000"/>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10" name="9 Elipse"/>
          <p:cNvSpPr/>
          <p:nvPr/>
        </p:nvSpPr>
        <p:spPr>
          <a:xfrm>
            <a:off x="1674056" y="2556396"/>
            <a:ext cx="1152000" cy="1080000"/>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11" name="10 Elipse"/>
          <p:cNvSpPr/>
          <p:nvPr/>
        </p:nvSpPr>
        <p:spPr>
          <a:xfrm>
            <a:off x="305904" y="4140572"/>
            <a:ext cx="1152000" cy="1080000"/>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cxnSp>
        <p:nvCxnSpPr>
          <p:cNvPr id="12" name="11 Conector recto de flecha"/>
          <p:cNvCxnSpPr/>
          <p:nvPr/>
        </p:nvCxnSpPr>
        <p:spPr>
          <a:xfrm flipV="1">
            <a:off x="197768" y="972220"/>
            <a:ext cx="2304256" cy="28083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rot="18534959">
            <a:off x="833660" y="2092595"/>
            <a:ext cx="1677446" cy="523220"/>
          </a:xfrm>
          <a:prstGeom prst="rect">
            <a:avLst/>
          </a:prstGeom>
          <a:noFill/>
        </p:spPr>
        <p:txBody>
          <a:bodyPr wrap="square" rtlCol="0">
            <a:spAutoFit/>
          </a:bodyPr>
          <a:lstStyle/>
          <a:p>
            <a:pPr algn="ctr"/>
            <a:r>
              <a:rPr lang="es-CO" sz="2800" dirty="0" smtClean="0">
                <a:cs typeface="Arial" pitchFamily="34" charset="0"/>
              </a:rPr>
              <a:t>Madurez</a:t>
            </a:r>
            <a:endParaRPr lang="es-CO" sz="2800" dirty="0">
              <a:cs typeface="Arial" pitchFamily="34" charset="0"/>
            </a:endParaRPr>
          </a:p>
        </p:txBody>
      </p:sp>
      <p:sp>
        <p:nvSpPr>
          <p:cNvPr id="14" name="13 CuadroTexto"/>
          <p:cNvSpPr txBox="1"/>
          <p:nvPr/>
        </p:nvSpPr>
        <p:spPr>
          <a:xfrm>
            <a:off x="2619752" y="1332260"/>
            <a:ext cx="1538456" cy="461665"/>
          </a:xfrm>
          <a:prstGeom prst="rect">
            <a:avLst/>
          </a:prstGeom>
          <a:noFill/>
        </p:spPr>
        <p:txBody>
          <a:bodyPr wrap="square" rtlCol="0">
            <a:spAutoFit/>
          </a:bodyPr>
          <a:lstStyle/>
          <a:p>
            <a:pPr algn="ctr"/>
            <a:r>
              <a:rPr lang="es-CO" sz="2400" dirty="0" smtClean="0">
                <a:cs typeface="Arial" pitchFamily="34" charset="0"/>
              </a:rPr>
              <a:t>Nosotros</a:t>
            </a:r>
            <a:endParaRPr lang="es-CO" sz="2400" dirty="0">
              <a:cs typeface="Arial" pitchFamily="34" charset="0"/>
            </a:endParaRPr>
          </a:p>
        </p:txBody>
      </p:sp>
      <p:sp>
        <p:nvSpPr>
          <p:cNvPr id="15" name="14 CuadroTexto"/>
          <p:cNvSpPr txBox="1"/>
          <p:nvPr/>
        </p:nvSpPr>
        <p:spPr>
          <a:xfrm>
            <a:off x="1565920" y="2907144"/>
            <a:ext cx="1368152" cy="461665"/>
          </a:xfrm>
          <a:prstGeom prst="rect">
            <a:avLst/>
          </a:prstGeom>
          <a:noFill/>
        </p:spPr>
        <p:txBody>
          <a:bodyPr wrap="square" rtlCol="0">
            <a:spAutoFit/>
          </a:bodyPr>
          <a:lstStyle/>
          <a:p>
            <a:pPr algn="ctr"/>
            <a:r>
              <a:rPr lang="es-CO" sz="2400" dirty="0" smtClean="0">
                <a:cs typeface="Arial" pitchFamily="34" charset="0"/>
              </a:rPr>
              <a:t>Yo</a:t>
            </a:r>
            <a:endParaRPr lang="es-CO" sz="2400" dirty="0">
              <a:cs typeface="Arial" pitchFamily="34" charset="0"/>
            </a:endParaRPr>
          </a:p>
        </p:txBody>
      </p:sp>
      <p:sp>
        <p:nvSpPr>
          <p:cNvPr id="16" name="15 CuadroTexto"/>
          <p:cNvSpPr txBox="1"/>
          <p:nvPr/>
        </p:nvSpPr>
        <p:spPr>
          <a:xfrm>
            <a:off x="197768" y="4491320"/>
            <a:ext cx="1368152" cy="461665"/>
          </a:xfrm>
          <a:prstGeom prst="rect">
            <a:avLst/>
          </a:prstGeom>
          <a:noFill/>
        </p:spPr>
        <p:txBody>
          <a:bodyPr wrap="square" rtlCol="0">
            <a:spAutoFit/>
          </a:bodyPr>
          <a:lstStyle/>
          <a:p>
            <a:pPr algn="ctr"/>
            <a:r>
              <a:rPr lang="es-CO" sz="2400" dirty="0" smtClean="0">
                <a:cs typeface="Arial" pitchFamily="34" charset="0"/>
              </a:rPr>
              <a:t>Tú</a:t>
            </a:r>
            <a:endParaRPr lang="es-CO" sz="2400" dirty="0">
              <a:cs typeface="Arial" pitchFamily="34" charset="0"/>
            </a:endParaRPr>
          </a:p>
        </p:txBody>
      </p:sp>
      <p:sp>
        <p:nvSpPr>
          <p:cNvPr id="17" name="16 CuadroTexto"/>
          <p:cNvSpPr txBox="1"/>
          <p:nvPr/>
        </p:nvSpPr>
        <p:spPr>
          <a:xfrm>
            <a:off x="2947789" y="2123187"/>
            <a:ext cx="3108918" cy="461665"/>
          </a:xfrm>
          <a:prstGeom prst="rect">
            <a:avLst/>
          </a:prstGeom>
          <a:noFill/>
        </p:spPr>
        <p:txBody>
          <a:bodyPr wrap="square" rtlCol="0">
            <a:spAutoFit/>
          </a:bodyPr>
          <a:lstStyle/>
          <a:p>
            <a:pPr algn="ctr"/>
            <a:r>
              <a:rPr lang="es-CO" sz="2400" dirty="0" smtClean="0">
                <a:solidFill>
                  <a:schemeClr val="bg1"/>
                </a:solidFill>
                <a:cs typeface="Arial" pitchFamily="34" charset="0"/>
              </a:rPr>
              <a:t>Interdependencia</a:t>
            </a:r>
            <a:endParaRPr lang="es-CO" sz="2400" dirty="0">
              <a:solidFill>
                <a:schemeClr val="bg1"/>
              </a:solidFill>
              <a:cs typeface="Arial" pitchFamily="34" charset="0"/>
            </a:endParaRPr>
          </a:p>
        </p:txBody>
      </p:sp>
      <p:sp>
        <p:nvSpPr>
          <p:cNvPr id="18" name="17 CuadroTexto"/>
          <p:cNvSpPr txBox="1"/>
          <p:nvPr/>
        </p:nvSpPr>
        <p:spPr>
          <a:xfrm>
            <a:off x="1723653" y="3765796"/>
            <a:ext cx="3108918" cy="461665"/>
          </a:xfrm>
          <a:prstGeom prst="rect">
            <a:avLst/>
          </a:prstGeom>
          <a:noFill/>
        </p:spPr>
        <p:txBody>
          <a:bodyPr wrap="square" rtlCol="0">
            <a:spAutoFit/>
          </a:bodyPr>
          <a:lstStyle/>
          <a:p>
            <a:pPr algn="ctr"/>
            <a:r>
              <a:rPr lang="es-CO" sz="2400" dirty="0" smtClean="0">
                <a:solidFill>
                  <a:schemeClr val="bg1"/>
                </a:solidFill>
                <a:cs typeface="Arial" pitchFamily="34" charset="0"/>
              </a:rPr>
              <a:t>Independencia</a:t>
            </a:r>
            <a:endParaRPr lang="es-CO" sz="2400" dirty="0">
              <a:solidFill>
                <a:schemeClr val="bg1"/>
              </a:solidFill>
              <a:cs typeface="Arial" pitchFamily="34" charset="0"/>
            </a:endParaRPr>
          </a:p>
        </p:txBody>
      </p:sp>
      <p:sp>
        <p:nvSpPr>
          <p:cNvPr id="19" name="18 CuadroTexto"/>
          <p:cNvSpPr txBox="1"/>
          <p:nvPr/>
        </p:nvSpPr>
        <p:spPr>
          <a:xfrm>
            <a:off x="427509" y="5283408"/>
            <a:ext cx="3108918" cy="461665"/>
          </a:xfrm>
          <a:prstGeom prst="rect">
            <a:avLst/>
          </a:prstGeom>
          <a:noFill/>
        </p:spPr>
        <p:txBody>
          <a:bodyPr wrap="square" rtlCol="0">
            <a:spAutoFit/>
          </a:bodyPr>
          <a:lstStyle/>
          <a:p>
            <a:pPr algn="ctr"/>
            <a:r>
              <a:rPr lang="es-CO" sz="2400" dirty="0" smtClean="0">
                <a:solidFill>
                  <a:schemeClr val="bg1"/>
                </a:solidFill>
                <a:cs typeface="Arial" pitchFamily="34" charset="0"/>
              </a:rPr>
              <a:t>Dependencia</a:t>
            </a:r>
            <a:endParaRPr lang="es-CO" sz="2400" dirty="0">
              <a:solidFill>
                <a:schemeClr val="bg1"/>
              </a:solidFill>
              <a:cs typeface="Arial" pitchFamily="34" charset="0"/>
            </a:endParaRPr>
          </a:p>
        </p:txBody>
      </p:sp>
      <p:sp>
        <p:nvSpPr>
          <p:cNvPr id="20" name="19 CuadroTexto"/>
          <p:cNvSpPr txBox="1"/>
          <p:nvPr/>
        </p:nvSpPr>
        <p:spPr>
          <a:xfrm>
            <a:off x="5886400" y="1692300"/>
            <a:ext cx="3096344" cy="1323439"/>
          </a:xfrm>
          <a:prstGeom prst="rect">
            <a:avLst/>
          </a:prstGeom>
          <a:noFill/>
        </p:spPr>
        <p:txBody>
          <a:bodyPr wrap="square" rtlCol="0">
            <a:spAutoFit/>
          </a:bodyPr>
          <a:lstStyle/>
          <a:p>
            <a:pPr algn="ctr"/>
            <a:r>
              <a:rPr lang="es-CO" b="0" dirty="0" smtClean="0">
                <a:cs typeface="Arial" pitchFamily="34" charset="0"/>
              </a:rPr>
              <a:t>Combinamos nuestros esfuerzos con los esfuerzos de otros y logramos un éxito mayor</a:t>
            </a:r>
            <a:endParaRPr lang="es-CO" b="0" dirty="0">
              <a:cs typeface="Arial" pitchFamily="34" charset="0"/>
            </a:endParaRPr>
          </a:p>
        </p:txBody>
      </p:sp>
      <p:sp>
        <p:nvSpPr>
          <p:cNvPr id="21" name="20 CuadroTexto"/>
          <p:cNvSpPr txBox="1"/>
          <p:nvPr/>
        </p:nvSpPr>
        <p:spPr>
          <a:xfrm>
            <a:off x="4760560" y="3488797"/>
            <a:ext cx="2854032" cy="1015663"/>
          </a:xfrm>
          <a:prstGeom prst="rect">
            <a:avLst/>
          </a:prstGeom>
          <a:noFill/>
        </p:spPr>
        <p:txBody>
          <a:bodyPr wrap="square" rtlCol="0">
            <a:spAutoFit/>
          </a:bodyPr>
          <a:lstStyle/>
          <a:p>
            <a:pPr algn="ctr"/>
            <a:r>
              <a:rPr lang="es-CO" b="0" dirty="0" smtClean="0">
                <a:cs typeface="Arial" pitchFamily="34" charset="0"/>
              </a:rPr>
              <a:t>Conseguimos lo que queremos gracias a nuestro esfuerzo</a:t>
            </a:r>
            <a:endParaRPr lang="es-CO" b="0" dirty="0">
              <a:cs typeface="Arial" pitchFamily="34" charset="0"/>
            </a:endParaRPr>
          </a:p>
        </p:txBody>
      </p:sp>
      <p:sp>
        <p:nvSpPr>
          <p:cNvPr id="22" name="21 CuadroTexto"/>
          <p:cNvSpPr txBox="1"/>
          <p:nvPr/>
        </p:nvSpPr>
        <p:spPr>
          <a:xfrm>
            <a:off x="3536424" y="5037847"/>
            <a:ext cx="2854032" cy="1015663"/>
          </a:xfrm>
          <a:prstGeom prst="rect">
            <a:avLst/>
          </a:prstGeom>
          <a:noFill/>
        </p:spPr>
        <p:txBody>
          <a:bodyPr wrap="square" rtlCol="0">
            <a:spAutoFit/>
          </a:bodyPr>
          <a:lstStyle/>
          <a:p>
            <a:pPr algn="ctr"/>
            <a:r>
              <a:rPr lang="es-CO" b="0" dirty="0" smtClean="0">
                <a:cs typeface="Arial" pitchFamily="34" charset="0"/>
              </a:rPr>
              <a:t>Necesitamos a otros para conseguir lo que queremos</a:t>
            </a:r>
            <a:endParaRPr lang="es-CO" b="0" dirty="0">
              <a:cs typeface="Arial" pitchFamily="34" charset="0"/>
            </a:endParaRPr>
          </a:p>
        </p:txBody>
      </p:sp>
      <p:sp>
        <p:nvSpPr>
          <p:cNvPr id="23" name="1 Título"/>
          <p:cNvSpPr txBox="1">
            <a:spLocks/>
          </p:cNvSpPr>
          <p:nvPr/>
        </p:nvSpPr>
        <p:spPr bwMode="auto">
          <a:xfrm>
            <a:off x="179388" y="260648"/>
            <a:ext cx="6858000"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2400" dirty="0" smtClean="0"/>
              <a:t>  LA INTERDEPENDENCIA</a:t>
            </a:r>
          </a:p>
        </p:txBody>
      </p:sp>
    </p:spTree>
    <p:extLst>
      <p:ext uri="{BB962C8B-B14F-4D97-AF65-F5344CB8AC3E}">
        <p14:creationId xmlns:p14="http://schemas.microsoft.com/office/powerpoint/2010/main" val="2197551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idx="4294967295"/>
          </p:nvPr>
        </p:nvSpPr>
        <p:spPr bwMode="auto">
          <a:xfrm>
            <a:off x="107504" y="175096"/>
            <a:ext cx="6858000"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sz="2400" dirty="0" smtClean="0"/>
              <a:t> LA INTERDEPENDENCIA</a:t>
            </a:r>
          </a:p>
        </p:txBody>
      </p:sp>
      <p:sp>
        <p:nvSpPr>
          <p:cNvPr id="4" name="3 CuadroTexto"/>
          <p:cNvSpPr txBox="1"/>
          <p:nvPr/>
        </p:nvSpPr>
        <p:spPr>
          <a:xfrm>
            <a:off x="305904" y="647378"/>
            <a:ext cx="7704856" cy="923330"/>
          </a:xfrm>
          <a:prstGeom prst="rect">
            <a:avLst/>
          </a:prstGeom>
          <a:noFill/>
        </p:spPr>
        <p:txBody>
          <a:bodyPr wrap="square" rtlCol="0">
            <a:spAutoFit/>
          </a:bodyPr>
          <a:lstStyle/>
          <a:p>
            <a:endParaRPr lang="es-CO" dirty="0" smtClean="0">
              <a:solidFill>
                <a:srgbClr val="FF0000"/>
              </a:solidFill>
            </a:endParaRPr>
          </a:p>
          <a:p>
            <a:endParaRPr lang="es-CO" dirty="0"/>
          </a:p>
          <a:p>
            <a:r>
              <a:rPr lang="es-CO" dirty="0" smtClean="0"/>
              <a:t>Continúa esta frase, redactándola desde la interdependencia:</a:t>
            </a:r>
            <a:endParaRPr lang="es-CO" dirty="0"/>
          </a:p>
        </p:txBody>
      </p:sp>
      <p:sp>
        <p:nvSpPr>
          <p:cNvPr id="23" name="22 Rectángulo redondeado"/>
          <p:cNvSpPr/>
          <p:nvPr/>
        </p:nvSpPr>
        <p:spPr>
          <a:xfrm>
            <a:off x="1331640" y="3291537"/>
            <a:ext cx="2834600" cy="1260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24" name="23 Rectángulo"/>
          <p:cNvSpPr/>
          <p:nvPr/>
        </p:nvSpPr>
        <p:spPr>
          <a:xfrm>
            <a:off x="4067944" y="3273537"/>
            <a:ext cx="3091868" cy="1296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29" name="28 Elipse"/>
          <p:cNvSpPr/>
          <p:nvPr/>
        </p:nvSpPr>
        <p:spPr>
          <a:xfrm>
            <a:off x="873304" y="2611746"/>
            <a:ext cx="1358432" cy="1080000"/>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itchFamily="34" charset="0"/>
              <a:cs typeface="Arial" pitchFamily="34" charset="0"/>
            </a:endParaRPr>
          </a:p>
        </p:txBody>
      </p:sp>
      <p:sp>
        <p:nvSpPr>
          <p:cNvPr id="34" name="33 CuadroTexto"/>
          <p:cNvSpPr txBox="1"/>
          <p:nvPr/>
        </p:nvSpPr>
        <p:spPr>
          <a:xfrm>
            <a:off x="801296" y="2899778"/>
            <a:ext cx="1538456" cy="461665"/>
          </a:xfrm>
          <a:prstGeom prst="rect">
            <a:avLst/>
          </a:prstGeom>
          <a:noFill/>
        </p:spPr>
        <p:txBody>
          <a:bodyPr wrap="square" rtlCol="0">
            <a:spAutoFit/>
          </a:bodyPr>
          <a:lstStyle/>
          <a:p>
            <a:pPr algn="ctr"/>
            <a:r>
              <a:rPr lang="es-CO" sz="2400" dirty="0" smtClean="0">
                <a:cs typeface="Arial" pitchFamily="34" charset="0"/>
              </a:rPr>
              <a:t>Nosotros</a:t>
            </a:r>
            <a:endParaRPr lang="es-CO" sz="2400" dirty="0">
              <a:cs typeface="Arial" pitchFamily="34" charset="0"/>
            </a:endParaRPr>
          </a:p>
        </p:txBody>
      </p:sp>
      <p:sp>
        <p:nvSpPr>
          <p:cNvPr id="37" name="36 CuadroTexto"/>
          <p:cNvSpPr txBox="1"/>
          <p:nvPr/>
        </p:nvSpPr>
        <p:spPr>
          <a:xfrm>
            <a:off x="1129333" y="3690705"/>
            <a:ext cx="3108918" cy="461665"/>
          </a:xfrm>
          <a:prstGeom prst="rect">
            <a:avLst/>
          </a:prstGeom>
          <a:noFill/>
        </p:spPr>
        <p:txBody>
          <a:bodyPr wrap="square" rtlCol="0">
            <a:spAutoFit/>
          </a:bodyPr>
          <a:lstStyle/>
          <a:p>
            <a:pPr algn="ctr"/>
            <a:r>
              <a:rPr lang="es-CO" sz="2400" dirty="0" smtClean="0">
                <a:solidFill>
                  <a:schemeClr val="bg1"/>
                </a:solidFill>
                <a:cs typeface="Arial" pitchFamily="34" charset="0"/>
              </a:rPr>
              <a:t>Interdependencia</a:t>
            </a:r>
            <a:endParaRPr lang="es-CO" sz="2400" dirty="0">
              <a:solidFill>
                <a:schemeClr val="bg1"/>
              </a:solidFill>
              <a:cs typeface="Arial" pitchFamily="34" charset="0"/>
            </a:endParaRPr>
          </a:p>
        </p:txBody>
      </p:sp>
      <p:sp>
        <p:nvSpPr>
          <p:cNvPr id="40" name="39 CuadroTexto"/>
          <p:cNvSpPr txBox="1"/>
          <p:nvPr/>
        </p:nvSpPr>
        <p:spPr>
          <a:xfrm>
            <a:off x="4067944" y="3259818"/>
            <a:ext cx="3096344" cy="369332"/>
          </a:xfrm>
          <a:prstGeom prst="rect">
            <a:avLst/>
          </a:prstGeom>
          <a:noFill/>
        </p:spPr>
        <p:txBody>
          <a:bodyPr wrap="square" rtlCol="0">
            <a:spAutoFit/>
          </a:bodyPr>
          <a:lstStyle/>
          <a:p>
            <a:pPr algn="ctr"/>
            <a:r>
              <a:rPr lang="es-CO" b="0" dirty="0" smtClean="0">
                <a:cs typeface="Arial" pitchFamily="34" charset="0"/>
              </a:rPr>
              <a:t> </a:t>
            </a:r>
            <a:endParaRPr lang="es-CO" b="0" dirty="0">
              <a:cs typeface="Arial" pitchFamily="34" charset="0"/>
            </a:endParaRPr>
          </a:p>
        </p:txBody>
      </p:sp>
      <p:sp>
        <p:nvSpPr>
          <p:cNvPr id="5" name="4 CuadroTexto"/>
          <p:cNvSpPr txBox="1"/>
          <p:nvPr/>
        </p:nvSpPr>
        <p:spPr>
          <a:xfrm>
            <a:off x="1372756" y="1988840"/>
            <a:ext cx="6638004" cy="369332"/>
          </a:xfrm>
          <a:prstGeom prst="rect">
            <a:avLst/>
          </a:prstGeom>
          <a:noFill/>
        </p:spPr>
        <p:txBody>
          <a:bodyPr wrap="square" rtlCol="0">
            <a:spAutoFit/>
          </a:bodyPr>
          <a:lstStyle/>
          <a:p>
            <a:r>
              <a:rPr lang="es-CO" dirty="0" smtClean="0"/>
              <a:t>En Uniandinos lograremos la meta 2016 porque…..</a:t>
            </a:r>
            <a:endParaRPr lang="es-CO" dirty="0"/>
          </a:p>
        </p:txBody>
      </p:sp>
    </p:spTree>
    <p:extLst>
      <p:ext uri="{BB962C8B-B14F-4D97-AF65-F5344CB8AC3E}">
        <p14:creationId xmlns:p14="http://schemas.microsoft.com/office/powerpoint/2010/main" val="1022714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052736"/>
            <a:ext cx="9128049" cy="5832648"/>
          </a:xfrm>
          <a:prstGeom prst="rect">
            <a:avLst/>
          </a:prstGeom>
          <a:ln>
            <a:noFill/>
          </a:ln>
          <a:effectLst>
            <a:softEdge rad="112500"/>
          </a:effectLst>
        </p:spPr>
      </p:pic>
      <p:sp>
        <p:nvSpPr>
          <p:cNvPr id="5" name="1 Título"/>
          <p:cNvSpPr txBox="1">
            <a:spLocks/>
          </p:cNvSpPr>
          <p:nvPr/>
        </p:nvSpPr>
        <p:spPr>
          <a:xfrm>
            <a:off x="251520" y="2499861"/>
            <a:ext cx="8640960"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5400" spc="50" dirty="0" smtClean="0">
                <a:ln w="11430"/>
                <a:solidFill>
                  <a:schemeClr val="accent6"/>
                </a:solidFill>
                <a:effectLst>
                  <a:outerShdw blurRad="76200" dist="50800" dir="5400000" algn="tl" rotWithShape="0">
                    <a:srgbClr val="000000">
                      <a:alpha val="65000"/>
                    </a:srgbClr>
                  </a:outerShdw>
                </a:effectLst>
                <a:latin typeface="+mn-lt"/>
                <a:ea typeface="+mn-ea"/>
                <a:cs typeface="+mn-cs"/>
              </a:rPr>
              <a:t/>
            </a:r>
            <a:br>
              <a:rPr lang="es-CO" sz="5400" spc="50" dirty="0" smtClean="0">
                <a:ln w="11430"/>
                <a:solidFill>
                  <a:schemeClr val="accent6"/>
                </a:solidFill>
                <a:effectLst>
                  <a:outerShdw blurRad="76200" dist="50800" dir="5400000" algn="tl" rotWithShape="0">
                    <a:srgbClr val="000000">
                      <a:alpha val="65000"/>
                    </a:srgbClr>
                  </a:outerShdw>
                </a:effectLst>
                <a:latin typeface="+mn-lt"/>
                <a:ea typeface="+mn-ea"/>
                <a:cs typeface="+mn-cs"/>
              </a:rPr>
            </a:br>
            <a:r>
              <a:rPr lang="es-CO" sz="5400" spc="50" dirty="0" smtClean="0">
                <a:ln w="11430"/>
                <a:solidFill>
                  <a:srgbClr val="006600"/>
                </a:solidFill>
                <a:effectLst>
                  <a:outerShdw blurRad="76200" dist="50800" dir="5400000" algn="tl" rotWithShape="0">
                    <a:srgbClr val="000000">
                      <a:alpha val="65000"/>
                    </a:srgbClr>
                  </a:outerShdw>
                </a:effectLst>
                <a:latin typeface="+mn-lt"/>
                <a:ea typeface="+mn-ea"/>
                <a:cs typeface="+mn-cs"/>
              </a:rPr>
              <a:t>¿Qué nos reta trabajando en equipo por los resultados?.</a:t>
            </a:r>
            <a:endParaRPr lang="es-CO" sz="5400" spc="50" dirty="0">
              <a:ln w="11430"/>
              <a:solidFill>
                <a:srgbClr val="006600"/>
              </a:solidFill>
              <a:effectLst>
                <a:outerShdw blurRad="76200" dist="50800" dir="5400000" algn="tl" rotWithShape="0">
                  <a:srgbClr val="000000">
                    <a:alpha val="65000"/>
                  </a:srgbClr>
                </a:outerShdw>
              </a:effectLst>
              <a:latin typeface="+mn-lt"/>
              <a:ea typeface="+mn-ea"/>
              <a:cs typeface="+mn-cs"/>
            </a:endParaRPr>
          </a:p>
        </p:txBody>
      </p:sp>
    </p:spTree>
    <p:extLst>
      <p:ext uri="{BB962C8B-B14F-4D97-AF65-F5344CB8AC3E}">
        <p14:creationId xmlns:p14="http://schemas.microsoft.com/office/powerpoint/2010/main" val="6827194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5" y="7937"/>
            <a:ext cx="9135751" cy="6085360"/>
          </a:xfrm>
          <a:prstGeom prst="rect">
            <a:avLst/>
          </a:prstGeom>
          <a:ln>
            <a:noFill/>
          </a:ln>
          <a:effectLst>
            <a:softEdge rad="12700"/>
          </a:effec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204864"/>
            <a:ext cx="3528392"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descr="Resultado de imagen para uniandi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11" descr="Resultado de imagen para uniandi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13" descr="Resultado de imagen para uniandi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15" descr="Resultado de imagen para uniandi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Rectangle 2"/>
          <p:cNvSpPr txBox="1">
            <a:spLocks noChangeArrowheads="1"/>
          </p:cNvSpPr>
          <p:nvPr/>
        </p:nvSpPr>
        <p:spPr bwMode="gray">
          <a:xfrm>
            <a:off x="0" y="173881"/>
            <a:ext cx="9134506" cy="1958975"/>
          </a:xfrm>
          <a:prstGeom prst="rect">
            <a:avLst/>
          </a:prstGeom>
          <a:noFill/>
          <a:ln w="9525">
            <a:noFill/>
            <a:miter lim="800000"/>
            <a:headEnd/>
            <a:tailEnd/>
          </a:ln>
          <a:effectLst>
            <a:glow rad="139700">
              <a:schemeClr val="accent6">
                <a:satMod val="175000"/>
                <a:alpha val="40000"/>
              </a:schemeClr>
            </a:glow>
            <a:outerShdw blurRad="101600" dist="63500" dir="5400000" algn="ctr" rotWithShape="0">
              <a:schemeClr val="tx1">
                <a:alpha val="74000"/>
              </a:schemeClr>
            </a:outerShdw>
          </a:effectLst>
        </p:spPr>
        <p:txBody>
          <a:bodyPr lIns="0" tIns="0" rIns="0" bIns="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84225" eaLnBrk="0" fontAlgn="base" hangingPunct="0">
              <a:spcBef>
                <a:spcPct val="0"/>
              </a:spcBef>
              <a:spcAft>
                <a:spcPct val="30000"/>
              </a:spcAft>
            </a:pPr>
            <a:r>
              <a:rPr lang="es-ES_tradnl" sz="6600" b="1" spc="50" dirty="0">
                <a:ln w="11430"/>
                <a:solidFill>
                  <a:srgbClr val="FFC000"/>
                </a:solidFill>
                <a:effectLst>
                  <a:outerShdw blurRad="76200" dist="50800" dir="5400000" algn="tl" rotWithShape="0">
                    <a:srgbClr val="000000">
                      <a:alpha val="65000"/>
                    </a:srgbClr>
                  </a:outerShdw>
                </a:effectLst>
                <a:latin typeface="Calibri" pitchFamily="34" charset="0"/>
                <a:ea typeface="MS PGothic" pitchFamily="34" charset="-128"/>
              </a:rPr>
              <a:t>Bienvenidos equipo de líderes</a:t>
            </a:r>
          </a:p>
        </p:txBody>
      </p:sp>
      <p:sp>
        <p:nvSpPr>
          <p:cNvPr id="9" name="Subtitle 4"/>
          <p:cNvSpPr txBox="1">
            <a:spLocks/>
          </p:cNvSpPr>
          <p:nvPr/>
        </p:nvSpPr>
        <p:spPr>
          <a:xfrm>
            <a:off x="765175" y="4365104"/>
            <a:ext cx="7695257" cy="1320552"/>
          </a:xfrm>
          <a:prstGeom prst="rect">
            <a:avLst/>
          </a:prstGeom>
          <a:solidFill>
            <a:schemeClr val="lt1">
              <a:alpha val="60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4000" b="1" dirty="0" smtClean="0">
                <a:solidFill>
                  <a:schemeClr val="accent6">
                    <a:lumMod val="75000"/>
                  </a:schemeClr>
                </a:solidFill>
                <a:effectLst>
                  <a:outerShdw blurRad="38100" dist="38100" dir="2700000" algn="tl">
                    <a:srgbClr val="000000">
                      <a:alpha val="43137"/>
                    </a:srgbClr>
                  </a:outerShdw>
                </a:effectLst>
              </a:rPr>
              <a:t>VI sesion Trabajando en equipo por los resultados</a:t>
            </a:r>
            <a:endParaRPr lang="es-CO" sz="4000" b="1" dirty="0">
              <a:solidFill>
                <a:schemeClr val="accent6">
                  <a:lumMod val="75000"/>
                </a:schemeClr>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6019349"/>
            <a:ext cx="1152128" cy="866035"/>
          </a:xfrm>
          <a:prstGeom prst="rect">
            <a:avLst/>
          </a:prstGeom>
        </p:spPr>
      </p:pic>
    </p:spTree>
    <p:extLst>
      <p:ext uri="{BB962C8B-B14F-4D97-AF65-F5344CB8AC3E}">
        <p14:creationId xmlns:p14="http://schemas.microsoft.com/office/powerpoint/2010/main" val="6279865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2 CuadroTexto"/>
          <p:cNvSpPr txBox="1">
            <a:spLocks noChangeArrowheads="1"/>
          </p:cNvSpPr>
          <p:nvPr/>
        </p:nvSpPr>
        <p:spPr bwMode="auto">
          <a:xfrm>
            <a:off x="2667000" y="1196752"/>
            <a:ext cx="5334000" cy="2062162"/>
          </a:xfrm>
          <a:prstGeom prst="rect">
            <a:avLst/>
          </a:prstGeom>
          <a:noFill/>
          <a:ln w="1905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s-CO" sz="3200" dirty="0" smtClean="0"/>
          </a:p>
          <a:p>
            <a:pPr algn="ctr" eaLnBrk="1" hangingPunct="1"/>
            <a:r>
              <a:rPr lang="es-CO" sz="3200" dirty="0" smtClean="0"/>
              <a:t>ENTREGANDO RESULTADOS…DE CALIDAD</a:t>
            </a:r>
            <a:endParaRPr lang="es-CO" sz="3200" dirty="0"/>
          </a:p>
        </p:txBody>
      </p:sp>
      <p:pic>
        <p:nvPicPr>
          <p:cNvPr id="59394" name="Picture 2" descr="http://pixabay.com/static/uploads/photo/2013/07/12/13/58/approved-147677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12937"/>
            <a:ext cx="2724173" cy="2477295"/>
          </a:xfrm>
          <a:prstGeom prst="rect">
            <a:avLst/>
          </a:prstGeom>
          <a:ln>
            <a:noFill/>
          </a:ln>
          <a:effectLst>
            <a:outerShdw blurRad="292100" dist="139700" dir="2700000" algn="tl" rotWithShape="0">
              <a:srgbClr val="333333">
                <a:alpha val="65000"/>
              </a:srgbClr>
            </a:outerShdw>
          </a:effectLst>
        </p:spPr>
      </p:pic>
      <p:sp>
        <p:nvSpPr>
          <p:cNvPr id="5"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20</a:t>
            </a:fld>
            <a:endParaRPr lang="en-US" dirty="0"/>
          </a:p>
        </p:txBody>
      </p:sp>
    </p:spTree>
    <p:extLst>
      <p:ext uri="{BB962C8B-B14F-4D97-AF65-F5344CB8AC3E}">
        <p14:creationId xmlns:p14="http://schemas.microsoft.com/office/powerpoint/2010/main" val="25419078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21</a:t>
            </a:fld>
            <a:endParaRPr lang="en-US" dirty="0"/>
          </a:p>
        </p:txBody>
      </p:sp>
      <p:sp>
        <p:nvSpPr>
          <p:cNvPr id="9" name="8 Rectángulo"/>
          <p:cNvSpPr/>
          <p:nvPr/>
        </p:nvSpPr>
        <p:spPr>
          <a:xfrm>
            <a:off x="0" y="33265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M</a:t>
            </a:r>
            <a:r>
              <a:rPr lang="es-CO" sz="3600" b="1" spc="50" dirty="0" smtClean="0">
                <a:ln w="11430"/>
                <a:solidFill>
                  <a:schemeClr val="tx2"/>
                </a:solidFill>
                <a:effectLst>
                  <a:outerShdw blurRad="76200" dist="50800" dir="5400000" algn="tl" rotWithShape="0">
                    <a:srgbClr val="000000">
                      <a:alpha val="65000"/>
                    </a:srgbClr>
                  </a:outerShdw>
                </a:effectLst>
              </a:rPr>
              <a:t>anos a la obra</a:t>
            </a:r>
            <a:endParaRPr lang="es-CO" sz="3600" b="1" spc="50" dirty="0">
              <a:ln w="11430"/>
              <a:solidFill>
                <a:srgbClr val="003781"/>
              </a:solidFill>
              <a:effectLst>
                <a:outerShdw blurRad="76200" dist="50800" dir="5400000" algn="tl" rotWithShape="0">
                  <a:srgbClr val="000000">
                    <a:alpha val="65000"/>
                  </a:srgbClr>
                </a:outerShdw>
              </a:effectLst>
            </a:endParaRPr>
          </a:p>
        </p:txBody>
      </p:sp>
      <p:cxnSp>
        <p:nvCxnSpPr>
          <p:cNvPr id="10" name="9 Conector recto"/>
          <p:cNvCxnSpPr/>
          <p:nvPr/>
        </p:nvCxnSpPr>
        <p:spPr>
          <a:xfrm>
            <a:off x="755576" y="908720"/>
            <a:ext cx="756084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6" name="4 Imagen"/>
          <p:cNvPicPr>
            <a:picLocks noChangeAspect="1"/>
          </p:cNvPicPr>
          <p:nvPr/>
        </p:nvPicPr>
        <p:blipFill rotWithShape="1">
          <a:blip r:embed="rId3" cstate="print">
            <a:extLst>
              <a:ext uri="{28A0092B-C50C-407E-A947-70E740481C1C}">
                <a14:useLocalDpi xmlns:a14="http://schemas.microsoft.com/office/drawing/2010/main" val="0"/>
              </a:ext>
            </a:extLst>
          </a:blip>
          <a:srcRect l="16138" t="11592" r="17201" b="6020"/>
          <a:stretch/>
        </p:blipFill>
        <p:spPr>
          <a:xfrm rot="5400000">
            <a:off x="2411759" y="1052735"/>
            <a:ext cx="4320481" cy="4752528"/>
          </a:xfrm>
          <a:prstGeom prst="rect">
            <a:avLst/>
          </a:prstGeom>
        </p:spPr>
      </p:pic>
    </p:spTree>
    <p:extLst>
      <p:ext uri="{BB962C8B-B14F-4D97-AF65-F5344CB8AC3E}">
        <p14:creationId xmlns:p14="http://schemas.microsoft.com/office/powerpoint/2010/main" val="42842198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CuadroTexto"/>
          <p:cNvSpPr txBox="1">
            <a:spLocks noChangeArrowheads="1"/>
          </p:cNvSpPr>
          <p:nvPr/>
        </p:nvSpPr>
        <p:spPr bwMode="auto">
          <a:xfrm>
            <a:off x="1638300" y="1912983"/>
            <a:ext cx="5867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2800" dirty="0"/>
              <a:t>¿Es suficiente emocionarnos con los retos que nos proponemos?</a:t>
            </a:r>
          </a:p>
          <a:p>
            <a:pPr algn="ctr" eaLnBrk="1" hangingPunct="1"/>
            <a:endParaRPr lang="es-CO" sz="2800" dirty="0"/>
          </a:p>
          <a:p>
            <a:pPr algn="ctr" eaLnBrk="1" hangingPunct="1"/>
            <a:r>
              <a:rPr lang="es-CO" sz="2800" dirty="0"/>
              <a:t>¿Qué otros factores descubren en este ejercicio que son necesarios para hacer resultados de calidad?</a:t>
            </a:r>
          </a:p>
        </p:txBody>
      </p:sp>
      <p:sp>
        <p:nvSpPr>
          <p:cNvPr id="4" name="3 Rectángulo"/>
          <p:cNvSpPr/>
          <p:nvPr/>
        </p:nvSpPr>
        <p:spPr>
          <a:xfrm>
            <a:off x="0" y="550421"/>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Q</a:t>
            </a:r>
            <a:r>
              <a:rPr lang="es-CO" sz="3600" b="1" spc="50" dirty="0" smtClean="0">
                <a:ln w="11430"/>
                <a:solidFill>
                  <a:schemeClr val="tx2"/>
                </a:solidFill>
                <a:effectLst>
                  <a:outerShdw blurRad="76200" dist="50800" dir="5400000" algn="tl" rotWithShape="0">
                    <a:srgbClr val="000000">
                      <a:alpha val="65000"/>
                    </a:srgbClr>
                  </a:outerShdw>
                </a:effectLst>
              </a:rPr>
              <a:t>ué aprendiste de este ejercicio?</a:t>
            </a:r>
            <a:endParaRPr lang="es-CO" sz="3600" b="1" spc="50" dirty="0">
              <a:ln w="11430"/>
              <a:solidFill>
                <a:srgbClr val="003781"/>
              </a:solidFill>
              <a:effectLst>
                <a:outerShdw blurRad="76200" dist="50800" dir="5400000" algn="tl" rotWithShape="0">
                  <a:srgbClr val="000000">
                    <a:alpha val="65000"/>
                  </a:srgbClr>
                </a:outerShdw>
              </a:effectLst>
            </a:endParaRPr>
          </a:p>
        </p:txBody>
      </p:sp>
      <p:cxnSp>
        <p:nvCxnSpPr>
          <p:cNvPr id="5" name="4 Conector recto"/>
          <p:cNvCxnSpPr/>
          <p:nvPr/>
        </p:nvCxnSpPr>
        <p:spPr>
          <a:xfrm>
            <a:off x="755576" y="1126485"/>
            <a:ext cx="756084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22</a:t>
            </a:fld>
            <a:endParaRPr lang="en-US" dirty="0"/>
          </a:p>
        </p:txBody>
      </p:sp>
    </p:spTree>
    <p:extLst>
      <p:ext uri="{BB962C8B-B14F-4D97-AF65-F5344CB8AC3E}">
        <p14:creationId xmlns:p14="http://schemas.microsoft.com/office/powerpoint/2010/main" val="39992012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0"/>
          <p:cNvSpPr>
            <a:spLocks noChangeArrowheads="1"/>
          </p:cNvSpPr>
          <p:nvPr/>
        </p:nvSpPr>
        <p:spPr bwMode="auto">
          <a:xfrm>
            <a:off x="1475656" y="1196752"/>
            <a:ext cx="6248400" cy="646973"/>
          </a:xfrm>
          <a:prstGeom prst="rect">
            <a:avLst/>
          </a:prstGeom>
          <a:solidFill>
            <a:srgbClr val="92D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2075" tIns="46038" rIns="92075" bIns="46038">
            <a:spAutoFit/>
          </a:bodyPr>
          <a:lstStyle/>
          <a:p>
            <a:pPr algn="ctr" defTabSz="762000" fontAlgn="auto">
              <a:spcBef>
                <a:spcPts val="0"/>
              </a:spcBef>
              <a:spcAft>
                <a:spcPts val="0"/>
              </a:spcAft>
              <a:defRPr/>
            </a:pPr>
            <a:r>
              <a:rPr lang="es-ES_tradnl" b="1" kern="0" dirty="0">
                <a:latin typeface="Arial" pitchFamily="34" charset="0"/>
                <a:ea typeface="+mn-ea"/>
                <a:cs typeface="Arial" pitchFamily="34" charset="0"/>
              </a:rPr>
              <a:t>ENTREGA RESULTADOS DE UNA MANERA </a:t>
            </a:r>
          </a:p>
          <a:p>
            <a:pPr algn="ctr" defTabSz="762000" fontAlgn="auto">
              <a:spcBef>
                <a:spcPts val="0"/>
              </a:spcBef>
              <a:spcAft>
                <a:spcPts val="0"/>
              </a:spcAft>
              <a:defRPr/>
            </a:pPr>
            <a:r>
              <a:rPr lang="es-ES_tradnl" b="1" kern="0" dirty="0">
                <a:latin typeface="Arial" pitchFamily="34" charset="0"/>
                <a:ea typeface="+mn-ea"/>
                <a:cs typeface="Arial" pitchFamily="34" charset="0"/>
              </a:rPr>
              <a:t>QUE SORPRENDA !!</a:t>
            </a:r>
            <a:endParaRPr lang="es-ES_tradnl" sz="1400" b="1" kern="0" dirty="0">
              <a:latin typeface="Arial" pitchFamily="34" charset="0"/>
              <a:ea typeface="+mn-ea"/>
              <a:cs typeface="Arial" pitchFamily="34" charset="0"/>
            </a:endParaRPr>
          </a:p>
        </p:txBody>
      </p:sp>
      <p:sp>
        <p:nvSpPr>
          <p:cNvPr id="76804" name="2 CuadroTexto"/>
          <p:cNvSpPr txBox="1">
            <a:spLocks noChangeArrowheads="1"/>
          </p:cNvSpPr>
          <p:nvPr/>
        </p:nvSpPr>
        <p:spPr bwMode="auto">
          <a:xfrm>
            <a:off x="723900" y="2228627"/>
            <a:ext cx="1981200" cy="368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1800">
                <a:solidFill>
                  <a:schemeClr val="bg1"/>
                </a:solidFill>
              </a:rPr>
              <a:t>EFICIENCIA</a:t>
            </a:r>
          </a:p>
        </p:txBody>
      </p:sp>
      <p:sp>
        <p:nvSpPr>
          <p:cNvPr id="4" name="3 Multiplicar"/>
          <p:cNvSpPr/>
          <p:nvPr/>
        </p:nvSpPr>
        <p:spPr>
          <a:xfrm>
            <a:off x="3048000" y="2111152"/>
            <a:ext cx="457200" cy="60960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4 CuadroTexto"/>
          <p:cNvSpPr txBox="1"/>
          <p:nvPr/>
        </p:nvSpPr>
        <p:spPr>
          <a:xfrm>
            <a:off x="3733800" y="2242915"/>
            <a:ext cx="1981200" cy="36830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s-CO" dirty="0">
                <a:latin typeface="Arial" pitchFamily="34" charset="0"/>
                <a:ea typeface="+mn-ea"/>
                <a:cs typeface="Arial" pitchFamily="34" charset="0"/>
              </a:rPr>
              <a:t>EFICACIA</a:t>
            </a:r>
          </a:p>
        </p:txBody>
      </p:sp>
      <p:sp>
        <p:nvSpPr>
          <p:cNvPr id="6" name="5 Igual que"/>
          <p:cNvSpPr/>
          <p:nvPr/>
        </p:nvSpPr>
        <p:spPr>
          <a:xfrm>
            <a:off x="6059016" y="2267744"/>
            <a:ext cx="457200" cy="217488"/>
          </a:xfrm>
          <a:prstGeom prst="mathEqua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76808" name="6 CuadroTexto"/>
          <p:cNvSpPr txBox="1">
            <a:spLocks noChangeArrowheads="1"/>
          </p:cNvSpPr>
          <p:nvPr/>
        </p:nvSpPr>
        <p:spPr bwMode="auto">
          <a:xfrm>
            <a:off x="6487737" y="2263552"/>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1800" b="1" dirty="0"/>
              <a:t>CALIDAD</a:t>
            </a:r>
          </a:p>
        </p:txBody>
      </p:sp>
      <p:sp>
        <p:nvSpPr>
          <p:cNvPr id="8" name="7 Pentágono"/>
          <p:cNvSpPr/>
          <p:nvPr/>
        </p:nvSpPr>
        <p:spPr>
          <a:xfrm rot="5400000">
            <a:off x="315083" y="3017228"/>
            <a:ext cx="2743200" cy="2150248"/>
          </a:xfrm>
          <a:prstGeom prst="homePlate">
            <a:avLst>
              <a:gd name="adj" fmla="val 253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76810" name="8 CuadroTexto"/>
          <p:cNvSpPr txBox="1">
            <a:spLocks noChangeArrowheads="1"/>
          </p:cNvSpPr>
          <p:nvPr/>
        </p:nvSpPr>
        <p:spPr bwMode="auto">
          <a:xfrm>
            <a:off x="475807" y="2841837"/>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1800" dirty="0" smtClean="0"/>
              <a:t>Conocimientos adecuados</a:t>
            </a:r>
          </a:p>
          <a:p>
            <a:pPr algn="ctr" eaLnBrk="1" hangingPunct="1"/>
            <a:endParaRPr lang="es-CO" sz="1800" dirty="0" smtClean="0"/>
          </a:p>
          <a:p>
            <a:pPr algn="ctr" eaLnBrk="1" hangingPunct="1"/>
            <a:r>
              <a:rPr lang="es-CO" sz="1800" dirty="0" smtClean="0"/>
              <a:t>Habilidades requeridas</a:t>
            </a:r>
          </a:p>
          <a:p>
            <a:pPr algn="ctr" eaLnBrk="1" hangingPunct="1"/>
            <a:endParaRPr lang="es-CO" sz="1800" dirty="0"/>
          </a:p>
          <a:p>
            <a:pPr algn="ctr" eaLnBrk="1" hangingPunct="1"/>
            <a:endParaRPr lang="es-CO" sz="1800" dirty="0"/>
          </a:p>
        </p:txBody>
      </p:sp>
      <p:sp>
        <p:nvSpPr>
          <p:cNvPr id="10" name="9 Pentágono"/>
          <p:cNvSpPr/>
          <p:nvPr/>
        </p:nvSpPr>
        <p:spPr>
          <a:xfrm rot="5400000">
            <a:off x="3355268" y="3023084"/>
            <a:ext cx="2743200" cy="2138536"/>
          </a:xfrm>
          <a:prstGeom prst="homePlate">
            <a:avLst>
              <a:gd name="adj" fmla="val 25309"/>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CO"/>
          </a:p>
        </p:txBody>
      </p:sp>
      <p:sp>
        <p:nvSpPr>
          <p:cNvPr id="76812" name="10 CuadroTexto"/>
          <p:cNvSpPr txBox="1">
            <a:spLocks noChangeArrowheads="1"/>
          </p:cNvSpPr>
          <p:nvPr/>
        </p:nvSpPr>
        <p:spPr bwMode="auto">
          <a:xfrm>
            <a:off x="3662536" y="3087465"/>
            <a:ext cx="2133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1800" dirty="0" smtClean="0"/>
              <a:t>Conocimiento cliente</a:t>
            </a:r>
          </a:p>
          <a:p>
            <a:pPr algn="ctr" eaLnBrk="1" hangingPunct="1"/>
            <a:endParaRPr lang="es-CO" sz="1800" dirty="0" smtClean="0"/>
          </a:p>
          <a:p>
            <a:pPr algn="ctr" eaLnBrk="1" hangingPunct="1"/>
            <a:r>
              <a:rPr lang="es-CO" sz="1800" dirty="0" smtClean="0"/>
              <a:t>Retos a lograr</a:t>
            </a:r>
          </a:p>
          <a:p>
            <a:pPr algn="ctr" eaLnBrk="1" hangingPunct="1"/>
            <a:endParaRPr lang="es-CO" sz="1800" dirty="0"/>
          </a:p>
        </p:txBody>
      </p:sp>
      <p:sp>
        <p:nvSpPr>
          <p:cNvPr id="14" name="13 Rectángulo"/>
          <p:cNvSpPr/>
          <p:nvPr/>
        </p:nvSpPr>
        <p:spPr>
          <a:xfrm>
            <a:off x="0" y="33265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R</a:t>
            </a:r>
            <a:r>
              <a:rPr lang="es-CO" sz="3600" b="1" spc="50" dirty="0" smtClean="0">
                <a:ln w="11430"/>
                <a:solidFill>
                  <a:schemeClr val="tx2"/>
                </a:solidFill>
                <a:effectLst>
                  <a:outerShdw blurRad="76200" dist="50800" dir="5400000" algn="tl" rotWithShape="0">
                    <a:srgbClr val="000000">
                      <a:alpha val="65000"/>
                    </a:srgbClr>
                  </a:outerShdw>
                </a:effectLst>
              </a:rPr>
              <a:t>esultados … de calidad</a:t>
            </a:r>
            <a:endParaRPr lang="es-CO" sz="3600" b="1" spc="50" dirty="0">
              <a:ln w="11430"/>
              <a:solidFill>
                <a:srgbClr val="003781"/>
              </a:solidFill>
              <a:effectLst>
                <a:outerShdw blurRad="76200" dist="50800" dir="5400000" algn="tl" rotWithShape="0">
                  <a:srgbClr val="000000">
                    <a:alpha val="65000"/>
                  </a:srgbClr>
                </a:outerShdw>
              </a:effectLst>
            </a:endParaRPr>
          </a:p>
        </p:txBody>
      </p:sp>
      <p:cxnSp>
        <p:nvCxnSpPr>
          <p:cNvPr id="15" name="14 Conector recto"/>
          <p:cNvCxnSpPr/>
          <p:nvPr/>
        </p:nvCxnSpPr>
        <p:spPr>
          <a:xfrm>
            <a:off x="755576" y="908720"/>
            <a:ext cx="756084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6" name="Picture 2" descr="http://pixabay.com/static/uploads/photo/2013/07/12/13/58/approved-14767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708921"/>
            <a:ext cx="2526825" cy="2297832"/>
          </a:xfrm>
          <a:prstGeom prst="rect">
            <a:avLst/>
          </a:prstGeom>
          <a:ln>
            <a:noFill/>
          </a:ln>
          <a:effectLst>
            <a:outerShdw blurRad="292100" dist="139700" dir="2700000" algn="tl" rotWithShape="0">
              <a:srgbClr val="333333">
                <a:alpha val="65000"/>
              </a:srgbClr>
            </a:outerShdw>
          </a:effectLst>
        </p:spPr>
      </p:pic>
      <p:sp>
        <p:nvSpPr>
          <p:cNvPr id="17"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23</a:t>
            </a:fld>
            <a:endParaRPr lang="en-US" dirty="0"/>
          </a:p>
        </p:txBody>
      </p:sp>
      <p:sp>
        <p:nvSpPr>
          <p:cNvPr id="18" name="5 Igual que"/>
          <p:cNvSpPr/>
          <p:nvPr/>
        </p:nvSpPr>
        <p:spPr>
          <a:xfrm>
            <a:off x="6059016" y="2491432"/>
            <a:ext cx="457200" cy="217488"/>
          </a:xfrm>
          <a:prstGeom prst="mathEqua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30682599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Título"/>
          <p:cNvSpPr>
            <a:spLocks noGrp="1"/>
          </p:cNvSpPr>
          <p:nvPr>
            <p:ph type="title" idx="4294967295"/>
          </p:nvPr>
        </p:nvSpPr>
        <p:spPr>
          <a:xfrm>
            <a:off x="457200" y="538163"/>
            <a:ext cx="8229600" cy="803275"/>
          </a:xfrm>
        </p:spPr>
        <p:txBody>
          <a:bodyPr/>
          <a:lstStyle/>
          <a:p>
            <a:pPr eaLnBrk="1" hangingPunct="1"/>
            <a:r>
              <a:rPr lang="es-ES" altLang="es-CO" sz="3700" smtClean="0"/>
              <a:t>¿Cómo funcionan los equipos exitosos?</a:t>
            </a:r>
          </a:p>
        </p:txBody>
      </p:sp>
      <p:sp>
        <p:nvSpPr>
          <p:cNvPr id="155651" name="2 Marcador de contenido"/>
          <p:cNvSpPr>
            <a:spLocks noGrp="1"/>
          </p:cNvSpPr>
          <p:nvPr>
            <p:ph idx="4294967295"/>
          </p:nvPr>
        </p:nvSpPr>
        <p:spPr>
          <a:xfrm>
            <a:off x="468313" y="2024063"/>
            <a:ext cx="4318000" cy="4357687"/>
          </a:xfrm>
        </p:spPr>
        <p:txBody>
          <a:bodyPr/>
          <a:lstStyle/>
          <a:p>
            <a:pPr eaLnBrk="1" hangingPunct="1">
              <a:lnSpc>
                <a:spcPct val="75000"/>
              </a:lnSpc>
            </a:pPr>
            <a:r>
              <a:rPr lang="es-ES_tradnl" altLang="es-CO" sz="2600" smtClean="0">
                <a:latin typeface="Tahoma" pitchFamily="34" charset="0"/>
              </a:rPr>
              <a:t>Visión compartida</a:t>
            </a:r>
          </a:p>
          <a:p>
            <a:pPr eaLnBrk="1" hangingPunct="1">
              <a:lnSpc>
                <a:spcPct val="75000"/>
              </a:lnSpc>
            </a:pPr>
            <a:endParaRPr lang="es-ES_tradnl" altLang="es-CO" sz="2600" smtClean="0">
              <a:latin typeface="Tahoma" pitchFamily="34" charset="0"/>
            </a:endParaRPr>
          </a:p>
          <a:p>
            <a:pPr eaLnBrk="1" hangingPunct="1">
              <a:lnSpc>
                <a:spcPct val="75000"/>
              </a:lnSpc>
            </a:pPr>
            <a:r>
              <a:rPr lang="es-ES_tradnl" altLang="es-CO" sz="2600" smtClean="0">
                <a:latin typeface="Tahoma" pitchFamily="34" charset="0"/>
              </a:rPr>
              <a:t>Claridad  de los objetivos y metas comunes.</a:t>
            </a:r>
          </a:p>
          <a:p>
            <a:pPr eaLnBrk="1" hangingPunct="1">
              <a:lnSpc>
                <a:spcPct val="75000"/>
              </a:lnSpc>
            </a:pPr>
            <a:endParaRPr lang="es-ES_tradnl" altLang="es-CO" sz="2600" smtClean="0">
              <a:latin typeface="Tahoma" pitchFamily="34" charset="0"/>
            </a:endParaRPr>
          </a:p>
          <a:p>
            <a:pPr eaLnBrk="1" hangingPunct="1">
              <a:lnSpc>
                <a:spcPct val="75000"/>
              </a:lnSpc>
            </a:pPr>
            <a:r>
              <a:rPr lang="es-ES_tradnl" altLang="es-CO" sz="2600" smtClean="0">
                <a:latin typeface="Tahoma" pitchFamily="34" charset="0"/>
              </a:rPr>
              <a:t>Aprendizaje compartido.</a:t>
            </a:r>
          </a:p>
          <a:p>
            <a:pPr eaLnBrk="1" hangingPunct="1">
              <a:lnSpc>
                <a:spcPct val="75000"/>
              </a:lnSpc>
            </a:pPr>
            <a:endParaRPr lang="es-ES_tradnl" altLang="es-CO" sz="2600" smtClean="0">
              <a:latin typeface="Tahoma" pitchFamily="34" charset="0"/>
            </a:endParaRPr>
          </a:p>
          <a:p>
            <a:pPr eaLnBrk="1" hangingPunct="1">
              <a:lnSpc>
                <a:spcPct val="75000"/>
              </a:lnSpc>
            </a:pPr>
            <a:r>
              <a:rPr lang="es-ES_tradnl" altLang="es-CO" sz="2600" smtClean="0">
                <a:latin typeface="Tahoma" pitchFamily="34" charset="0"/>
              </a:rPr>
              <a:t>Trabajo divertido.</a:t>
            </a:r>
          </a:p>
          <a:p>
            <a:pPr eaLnBrk="1" hangingPunct="1">
              <a:lnSpc>
                <a:spcPct val="75000"/>
              </a:lnSpc>
            </a:pPr>
            <a:endParaRPr lang="es-ES_tradnl" altLang="es-CO" sz="2600" smtClean="0">
              <a:latin typeface="Tahoma" pitchFamily="34" charset="0"/>
            </a:endParaRPr>
          </a:p>
          <a:p>
            <a:pPr eaLnBrk="1" hangingPunct="1">
              <a:lnSpc>
                <a:spcPct val="75000"/>
              </a:lnSpc>
            </a:pPr>
            <a:r>
              <a:rPr lang="es-ES_tradnl" altLang="es-CO" sz="2600" smtClean="0">
                <a:latin typeface="Tahoma" pitchFamily="34" charset="0"/>
              </a:rPr>
              <a:t>Se comparten valores</a:t>
            </a:r>
          </a:p>
          <a:p>
            <a:pPr eaLnBrk="1" hangingPunct="1">
              <a:lnSpc>
                <a:spcPct val="75000"/>
              </a:lnSpc>
            </a:pPr>
            <a:endParaRPr lang="es-ES_tradnl" altLang="es-CO" sz="2600" smtClean="0">
              <a:latin typeface="Tahoma" pitchFamily="34" charset="0"/>
            </a:endParaRPr>
          </a:p>
          <a:p>
            <a:pPr eaLnBrk="1" hangingPunct="1">
              <a:lnSpc>
                <a:spcPct val="75000"/>
              </a:lnSpc>
            </a:pPr>
            <a:endParaRPr lang="es-ES_tradnl" altLang="es-CO" sz="2600" smtClean="0">
              <a:latin typeface="Tahoma" pitchFamily="34" charset="0"/>
            </a:endParaRPr>
          </a:p>
          <a:p>
            <a:pPr eaLnBrk="1" hangingPunct="1">
              <a:lnSpc>
                <a:spcPct val="75000"/>
              </a:lnSpc>
            </a:pPr>
            <a:endParaRPr lang="es-ES_tradnl" altLang="es-CO" sz="2600" smtClean="0">
              <a:latin typeface="Tahoma" pitchFamily="34" charset="0"/>
            </a:endParaRPr>
          </a:p>
        </p:txBody>
      </p:sp>
      <p:pic>
        <p:nvPicPr>
          <p:cNvPr id="155652" name="Picture 2" descr="C:\Documents and Settings\ANA LUCIA\Configuración local\Archivos temporales de Internet\Content.IE5\KVSTY1QH\MPj042215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054225"/>
            <a:ext cx="371475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3D9C5190-10E7-408A-BFC5-852B825F997B}" type="slidenum">
              <a:rPr lang="es-CO" smtClean="0"/>
              <a:pPr>
                <a:defRPr/>
              </a:pPr>
              <a:t>24</a:t>
            </a:fld>
            <a:endParaRPr lang="es-CO"/>
          </a:p>
        </p:txBody>
      </p:sp>
    </p:spTree>
    <p:extLst>
      <p:ext uri="{BB962C8B-B14F-4D97-AF65-F5344CB8AC3E}">
        <p14:creationId xmlns:p14="http://schemas.microsoft.com/office/powerpoint/2010/main" val="2576286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3859213" y="5048250"/>
            <a:ext cx="2428875" cy="1368425"/>
          </a:xfrm>
          <a:prstGeom prst="ellipse">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32099" name="Rectangle 3"/>
          <p:cNvSpPr>
            <a:spLocks noChangeArrowheads="1"/>
          </p:cNvSpPr>
          <p:nvPr/>
        </p:nvSpPr>
        <p:spPr bwMode="auto">
          <a:xfrm>
            <a:off x="4391025" y="884238"/>
            <a:ext cx="2171700" cy="358775"/>
          </a:xfrm>
          <a:prstGeom prst="rect">
            <a:avLst/>
          </a:prstGeom>
          <a:noFill/>
          <a:ln w="28575">
            <a:noFill/>
            <a:miter lim="800000"/>
            <a:headEnd/>
            <a:tailEnd/>
          </a:ln>
          <a:effectLst/>
        </p:spPr>
        <p:txBody>
          <a:bodyPr lIns="91363" tIns="45680" rIns="91363" bIns="45680">
            <a:spAutoFit/>
          </a:bodyPr>
          <a:lstStyle/>
          <a:p>
            <a:pPr eaLnBrk="0" fontAlgn="auto" hangingPunct="0">
              <a:spcBef>
                <a:spcPts val="0"/>
              </a:spcBef>
              <a:spcAft>
                <a:spcPts val="0"/>
              </a:spcAft>
              <a:defRPr/>
            </a:pPr>
            <a:r>
              <a:rPr lang="es-CO" b="1">
                <a:effectLst>
                  <a:outerShdw blurRad="38100" dist="38100" dir="2700000" algn="tl">
                    <a:srgbClr val="C0C0C0"/>
                  </a:outerShdw>
                </a:effectLst>
                <a:latin typeface="+mn-lt"/>
                <a:cs typeface="+mn-cs"/>
              </a:rPr>
              <a:t>Razón de ser</a:t>
            </a:r>
          </a:p>
        </p:txBody>
      </p:sp>
      <p:sp>
        <p:nvSpPr>
          <p:cNvPr id="132100" name="Text Box 4"/>
          <p:cNvSpPr txBox="1">
            <a:spLocks noChangeArrowheads="1"/>
          </p:cNvSpPr>
          <p:nvPr/>
        </p:nvSpPr>
        <p:spPr bwMode="auto">
          <a:xfrm>
            <a:off x="261938" y="1803400"/>
            <a:ext cx="508000" cy="477838"/>
          </a:xfrm>
          <a:prstGeom prst="rect">
            <a:avLst/>
          </a:prstGeom>
          <a:noFill/>
          <a:ln w="9525">
            <a:noFill/>
            <a:miter lim="800000"/>
            <a:headEnd/>
            <a:tailEnd/>
          </a:ln>
          <a:effectLst/>
        </p:spPr>
        <p:txBody>
          <a:bodyPr lIns="0" tIns="0" rIns="0" bIns="0"/>
          <a:lstStyle/>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P</a:t>
            </a:r>
          </a:p>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A</a:t>
            </a:r>
          </a:p>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S</a:t>
            </a:r>
          </a:p>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I</a:t>
            </a:r>
          </a:p>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Ó</a:t>
            </a:r>
          </a:p>
          <a:p>
            <a:pPr defTabSz="409575" fontAlgn="auto">
              <a:spcBef>
                <a:spcPts val="0"/>
              </a:spcBef>
              <a:spcAft>
                <a:spcPts val="0"/>
              </a:spcAft>
              <a:buClr>
                <a:srgbClr val="808080"/>
              </a:buClr>
              <a:buSzPct val="90000"/>
              <a:buFont typeface="Monotype Sorts" pitchFamily="2" charset="2"/>
              <a:buNone/>
              <a:defRPr/>
            </a:pPr>
            <a:r>
              <a:rPr lang="es-CO" sz="2000" b="1">
                <a:effectLst>
                  <a:outerShdw blurRad="38100" dist="38100" dir="2700000" algn="tl">
                    <a:srgbClr val="C0C0C0"/>
                  </a:outerShdw>
                </a:effectLst>
                <a:latin typeface="+mn-lt"/>
                <a:cs typeface="+mn-cs"/>
              </a:rPr>
              <a:t>N</a:t>
            </a:r>
          </a:p>
        </p:txBody>
      </p:sp>
      <p:sp>
        <p:nvSpPr>
          <p:cNvPr id="132101" name="Rectangle 5"/>
          <p:cNvSpPr>
            <a:spLocks noChangeArrowheads="1"/>
          </p:cNvSpPr>
          <p:nvPr/>
        </p:nvSpPr>
        <p:spPr bwMode="auto">
          <a:xfrm>
            <a:off x="749300" y="1604963"/>
            <a:ext cx="2027238" cy="360362"/>
          </a:xfrm>
          <a:prstGeom prst="rect">
            <a:avLst/>
          </a:prstGeom>
          <a:noFill/>
          <a:ln w="28575">
            <a:noFill/>
            <a:miter lim="800000"/>
            <a:headEnd/>
            <a:tailEnd/>
          </a:ln>
          <a:effectLst/>
        </p:spPr>
        <p:txBody>
          <a:bodyPr lIns="91363" tIns="45680" rIns="91363" bIns="45680">
            <a:spAutoFit/>
          </a:bodyPr>
          <a:lstStyle/>
          <a:p>
            <a:pPr lvl="1" eaLnBrk="0" fontAlgn="auto" hangingPunct="0">
              <a:spcBef>
                <a:spcPts val="0"/>
              </a:spcBef>
              <a:spcAft>
                <a:spcPts val="0"/>
              </a:spcAft>
              <a:defRPr/>
            </a:pPr>
            <a:r>
              <a:rPr lang="es-CO" b="1">
                <a:effectLst>
                  <a:outerShdw blurRad="38100" dist="38100" dir="2700000" algn="tl">
                    <a:srgbClr val="C0C0C0"/>
                  </a:outerShdw>
                </a:effectLst>
                <a:latin typeface="+mn-lt"/>
                <a:cs typeface="+mn-cs"/>
              </a:rPr>
              <a:t>SUEÑOS</a:t>
            </a:r>
          </a:p>
        </p:txBody>
      </p:sp>
      <p:sp>
        <p:nvSpPr>
          <p:cNvPr id="132102" name="Rectangle 6"/>
          <p:cNvSpPr>
            <a:spLocks noChangeArrowheads="1"/>
          </p:cNvSpPr>
          <p:nvPr/>
        </p:nvSpPr>
        <p:spPr bwMode="auto">
          <a:xfrm>
            <a:off x="-222250" y="5319713"/>
            <a:ext cx="2976563" cy="630237"/>
          </a:xfrm>
          <a:prstGeom prst="rect">
            <a:avLst/>
          </a:prstGeom>
          <a:noFill/>
          <a:ln w="28575">
            <a:noFill/>
            <a:miter lim="800000"/>
            <a:headEnd/>
            <a:tailEnd/>
          </a:ln>
          <a:effectLst/>
        </p:spPr>
        <p:txBody>
          <a:bodyPr lIns="91363" tIns="45680" rIns="91363" bIns="45680">
            <a:spAutoFit/>
          </a:bodyPr>
          <a:lstStyle/>
          <a:p>
            <a:pPr lvl="1" algn="ctr" eaLnBrk="0" fontAlgn="auto" hangingPunct="0">
              <a:spcBef>
                <a:spcPts val="0"/>
              </a:spcBef>
              <a:spcAft>
                <a:spcPts val="0"/>
              </a:spcAft>
              <a:defRPr/>
            </a:pPr>
            <a:r>
              <a:rPr lang="es-CO" b="1">
                <a:effectLst>
                  <a:outerShdw blurRad="38100" dist="38100" dir="2700000" algn="tl">
                    <a:srgbClr val="C0C0C0"/>
                  </a:outerShdw>
                </a:effectLst>
                <a:latin typeface="+mn-lt"/>
                <a:cs typeface="+mn-cs"/>
              </a:rPr>
              <a:t>COMPROMISO</a:t>
            </a:r>
          </a:p>
          <a:p>
            <a:pPr lvl="1" algn="ctr" eaLnBrk="0" fontAlgn="auto" hangingPunct="0">
              <a:spcBef>
                <a:spcPts val="0"/>
              </a:spcBef>
              <a:spcAft>
                <a:spcPts val="0"/>
              </a:spcAft>
              <a:defRPr/>
            </a:pPr>
            <a:r>
              <a:rPr lang="es-CO" b="1">
                <a:effectLst>
                  <a:outerShdw blurRad="38100" dist="38100" dir="2700000" algn="tl">
                    <a:srgbClr val="C0C0C0"/>
                  </a:outerShdw>
                </a:effectLst>
                <a:latin typeface="+mn-lt"/>
                <a:cs typeface="+mn-cs"/>
              </a:rPr>
              <a:t>RESPONSABILIDAD</a:t>
            </a:r>
          </a:p>
        </p:txBody>
      </p:sp>
      <p:grpSp>
        <p:nvGrpSpPr>
          <p:cNvPr id="156679" name="Group 7"/>
          <p:cNvGrpSpPr>
            <a:grpSpLocks/>
          </p:cNvGrpSpPr>
          <p:nvPr/>
        </p:nvGrpSpPr>
        <p:grpSpPr bwMode="auto">
          <a:xfrm>
            <a:off x="685800" y="1243013"/>
            <a:ext cx="4665663" cy="3630612"/>
            <a:chOff x="1111" y="890"/>
            <a:chExt cx="3311" cy="2286"/>
          </a:xfrm>
        </p:grpSpPr>
        <p:sp>
          <p:nvSpPr>
            <p:cNvPr id="156693" name="Gear"/>
            <p:cNvSpPr>
              <a:spLocks noEditPoints="1" noChangeArrowheads="1"/>
            </p:cNvSpPr>
            <p:nvPr/>
          </p:nvSpPr>
          <p:spPr bwMode="auto">
            <a:xfrm>
              <a:off x="3061" y="890"/>
              <a:ext cx="1361"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39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CO"/>
            </a:p>
          </p:txBody>
        </p:sp>
        <p:sp>
          <p:nvSpPr>
            <p:cNvPr id="156694" name="AutoShape 9"/>
            <p:cNvSpPr>
              <a:spLocks noEditPoints="1" noChangeArrowheads="1"/>
            </p:cNvSpPr>
            <p:nvPr/>
          </p:nvSpPr>
          <p:spPr bwMode="auto">
            <a:xfrm>
              <a:off x="1111" y="1344"/>
              <a:ext cx="1747" cy="14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7 w 21600"/>
                <a:gd name="T13" fmla="*/ 3970 h 21600"/>
                <a:gd name="T14" fmla="*/ 17841 w 21600"/>
                <a:gd name="T15" fmla="*/ 17630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CO"/>
            </a:p>
          </p:txBody>
        </p:sp>
        <p:sp>
          <p:nvSpPr>
            <p:cNvPr id="156695" name="AutoShape 10"/>
            <p:cNvSpPr>
              <a:spLocks noEditPoints="1" noChangeArrowheads="1"/>
            </p:cNvSpPr>
            <p:nvPr/>
          </p:nvSpPr>
          <p:spPr bwMode="auto">
            <a:xfrm>
              <a:off x="2401" y="1784"/>
              <a:ext cx="170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3 w 21600"/>
                <a:gd name="T13" fmla="*/ 3957 h 21600"/>
                <a:gd name="T14" fmla="*/ 17835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CO"/>
            </a:p>
          </p:txBody>
        </p:sp>
      </p:grpSp>
      <p:sp>
        <p:nvSpPr>
          <p:cNvPr id="156680" name="AutoShape 11"/>
          <p:cNvSpPr>
            <a:spLocks noChangeArrowheads="1"/>
          </p:cNvSpPr>
          <p:nvPr/>
        </p:nvSpPr>
        <p:spPr bwMode="auto">
          <a:xfrm>
            <a:off x="3738563" y="1763713"/>
            <a:ext cx="1114425" cy="422275"/>
          </a:xfrm>
          <a:prstGeom prst="roundRect">
            <a:avLst>
              <a:gd name="adj" fmla="val 16667"/>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2000" b="1">
                <a:solidFill>
                  <a:schemeClr val="bg1"/>
                </a:solidFill>
                <a:latin typeface="Calibri" pitchFamily="34" charset="0"/>
              </a:rPr>
              <a:t>MISIÓN</a:t>
            </a:r>
          </a:p>
        </p:txBody>
      </p:sp>
      <p:sp>
        <p:nvSpPr>
          <p:cNvPr id="156681" name="AutoShape 12"/>
          <p:cNvSpPr>
            <a:spLocks noChangeArrowheads="1"/>
          </p:cNvSpPr>
          <p:nvPr/>
        </p:nvSpPr>
        <p:spPr bwMode="auto">
          <a:xfrm>
            <a:off x="2711450" y="4276725"/>
            <a:ext cx="1443038" cy="422275"/>
          </a:xfrm>
          <a:prstGeom prst="roundRect">
            <a:avLst>
              <a:gd name="adj" fmla="val 16667"/>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2000" b="1">
                <a:solidFill>
                  <a:schemeClr val="bg1"/>
                </a:solidFill>
                <a:latin typeface="Calibri" pitchFamily="34" charset="0"/>
              </a:rPr>
              <a:t>VALORES</a:t>
            </a:r>
          </a:p>
        </p:txBody>
      </p:sp>
      <p:sp>
        <p:nvSpPr>
          <p:cNvPr id="156682" name="AutoShape 13"/>
          <p:cNvSpPr>
            <a:spLocks noChangeArrowheads="1"/>
          </p:cNvSpPr>
          <p:nvPr/>
        </p:nvSpPr>
        <p:spPr bwMode="auto">
          <a:xfrm>
            <a:off x="1119188" y="2411413"/>
            <a:ext cx="1073150" cy="422275"/>
          </a:xfrm>
          <a:prstGeom prst="roundRect">
            <a:avLst>
              <a:gd name="adj" fmla="val 16667"/>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2000" b="1">
                <a:solidFill>
                  <a:schemeClr val="bg1"/>
                </a:solidFill>
                <a:latin typeface="Calibri" pitchFamily="34" charset="0"/>
              </a:rPr>
              <a:t>VISIÓN</a:t>
            </a:r>
          </a:p>
        </p:txBody>
      </p:sp>
      <p:sp>
        <p:nvSpPr>
          <p:cNvPr id="132110" name="AutoShape 14"/>
          <p:cNvSpPr>
            <a:spLocks noChangeArrowheads="1"/>
          </p:cNvSpPr>
          <p:nvPr/>
        </p:nvSpPr>
        <p:spPr bwMode="auto">
          <a:xfrm>
            <a:off x="2484438" y="3141663"/>
            <a:ext cx="1958975" cy="488950"/>
          </a:xfrm>
          <a:prstGeom prst="roundRect">
            <a:avLst>
              <a:gd name="adj" fmla="val 16667"/>
            </a:avLst>
          </a:prstGeom>
          <a:solidFill>
            <a:schemeClr val="accent2"/>
          </a:solidFill>
          <a:ln w="28575">
            <a:noFill/>
            <a:round/>
            <a:headEnd/>
            <a:tailEnd/>
          </a:ln>
          <a:effectLst/>
        </p:spPr>
        <p:txBody>
          <a:bodyPr wrap="none" lIns="91363" tIns="45680" rIns="91363" bIns="45680">
            <a:spAutoFit/>
          </a:bodyPr>
          <a:lstStyle/>
          <a:p>
            <a:pPr eaLnBrk="0" fontAlgn="auto" hangingPunct="0">
              <a:spcBef>
                <a:spcPts val="0"/>
              </a:spcBef>
              <a:spcAft>
                <a:spcPts val="0"/>
              </a:spcAft>
              <a:defRPr/>
            </a:pPr>
            <a:r>
              <a:rPr lang="es-CO" sz="2400" b="1">
                <a:solidFill>
                  <a:schemeClr val="bg1"/>
                </a:solidFill>
                <a:effectLst>
                  <a:outerShdw blurRad="38100" dist="38100" dir="2700000" algn="tl">
                    <a:srgbClr val="000000"/>
                  </a:outerShdw>
                </a:effectLst>
                <a:latin typeface="+mn-lt"/>
                <a:cs typeface="+mn-cs"/>
              </a:rPr>
              <a:t>OBJETIVOS</a:t>
            </a:r>
          </a:p>
        </p:txBody>
      </p:sp>
      <p:sp>
        <p:nvSpPr>
          <p:cNvPr id="156684" name="Text Box 15"/>
          <p:cNvSpPr txBox="1">
            <a:spLocks noChangeArrowheads="1"/>
          </p:cNvSpPr>
          <p:nvPr/>
        </p:nvSpPr>
        <p:spPr bwMode="auto">
          <a:xfrm>
            <a:off x="6372225" y="1781175"/>
            <a:ext cx="3937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2000" b="1">
                <a:latin typeface="Calibri" pitchFamily="34" charset="0"/>
              </a:rPr>
              <a:t>C</a:t>
            </a:r>
          </a:p>
          <a:p>
            <a:r>
              <a:rPr lang="es-CO" altLang="es-CO" sz="2000" b="1">
                <a:latin typeface="Calibri" pitchFamily="34" charset="0"/>
              </a:rPr>
              <a:t>A</a:t>
            </a:r>
          </a:p>
          <a:p>
            <a:r>
              <a:rPr lang="es-CO" altLang="es-CO" sz="2000" b="1">
                <a:latin typeface="Calibri" pitchFamily="34" charset="0"/>
              </a:rPr>
              <a:t>M</a:t>
            </a:r>
          </a:p>
          <a:p>
            <a:r>
              <a:rPr lang="es-CO" altLang="es-CO" sz="2000" b="1">
                <a:latin typeface="Calibri" pitchFamily="34" charset="0"/>
              </a:rPr>
              <a:t>B</a:t>
            </a:r>
          </a:p>
          <a:p>
            <a:r>
              <a:rPr lang="es-CO" altLang="es-CO" sz="2000" b="1">
                <a:latin typeface="Calibri" pitchFamily="34" charset="0"/>
              </a:rPr>
              <a:t>I</a:t>
            </a:r>
          </a:p>
          <a:p>
            <a:r>
              <a:rPr lang="es-CO" altLang="es-CO" sz="2000" b="1">
                <a:latin typeface="Calibri" pitchFamily="34" charset="0"/>
              </a:rPr>
              <a:t>O</a:t>
            </a:r>
          </a:p>
          <a:p>
            <a:endParaRPr lang="es-CO" altLang="es-CO" sz="2000" b="1">
              <a:latin typeface="Calibri" pitchFamily="34" charset="0"/>
            </a:endParaRPr>
          </a:p>
        </p:txBody>
      </p:sp>
      <p:sp>
        <p:nvSpPr>
          <p:cNvPr id="132112" name="Text Box 16"/>
          <p:cNvSpPr txBox="1">
            <a:spLocks noChangeArrowheads="1"/>
          </p:cNvSpPr>
          <p:nvPr/>
        </p:nvSpPr>
        <p:spPr bwMode="auto">
          <a:xfrm>
            <a:off x="4821238" y="3062288"/>
            <a:ext cx="1220787" cy="360362"/>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b="1">
                <a:effectLst>
                  <a:outerShdw blurRad="38100" dist="38100" dir="2700000" algn="tl">
                    <a:srgbClr val="C0C0C0"/>
                  </a:outerShdw>
                </a:effectLst>
                <a:latin typeface="+mn-lt"/>
                <a:cs typeface="+mn-cs"/>
              </a:rPr>
              <a:t>Comunes</a:t>
            </a:r>
          </a:p>
        </p:txBody>
      </p:sp>
      <p:sp>
        <p:nvSpPr>
          <p:cNvPr id="132113" name="Text Box 17"/>
          <p:cNvSpPr txBox="1">
            <a:spLocks noChangeArrowheads="1"/>
          </p:cNvSpPr>
          <p:nvPr/>
        </p:nvSpPr>
        <p:spPr bwMode="auto">
          <a:xfrm>
            <a:off x="4035425" y="5461000"/>
            <a:ext cx="2097088" cy="509588"/>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sz="2800" b="1">
                <a:solidFill>
                  <a:schemeClr val="bg1"/>
                </a:solidFill>
                <a:effectLst>
                  <a:outerShdw blurRad="38100" dist="38100" dir="2700000" algn="tl">
                    <a:srgbClr val="C0C0C0"/>
                  </a:outerShdw>
                </a:effectLst>
                <a:latin typeface="+mn-lt"/>
                <a:cs typeface="+mn-cs"/>
              </a:rPr>
              <a:t>Resultados</a:t>
            </a:r>
          </a:p>
        </p:txBody>
      </p:sp>
      <p:sp>
        <p:nvSpPr>
          <p:cNvPr id="156687" name="Text Box 18"/>
          <p:cNvSpPr txBox="1">
            <a:spLocks noChangeArrowheads="1"/>
          </p:cNvSpPr>
          <p:nvPr/>
        </p:nvSpPr>
        <p:spPr bwMode="auto">
          <a:xfrm>
            <a:off x="65088" y="7938"/>
            <a:ext cx="2940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2" tIns="45227" rIns="90452" bIns="4522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s-CO" b="1">
                <a:latin typeface="Calibri" pitchFamily="34" charset="0"/>
              </a:rPr>
              <a:t>ESTRATEGIA</a:t>
            </a:r>
            <a:endParaRPr lang="es-ES" altLang="es-CO" b="1">
              <a:latin typeface="Calibri" pitchFamily="34" charset="0"/>
            </a:endParaRPr>
          </a:p>
        </p:txBody>
      </p:sp>
      <p:sp>
        <p:nvSpPr>
          <p:cNvPr id="156688" name="AutoShape 19"/>
          <p:cNvSpPr>
            <a:spLocks noChangeArrowheads="1"/>
          </p:cNvSpPr>
          <p:nvPr/>
        </p:nvSpPr>
        <p:spPr bwMode="auto">
          <a:xfrm>
            <a:off x="2914650" y="5429250"/>
            <a:ext cx="820738" cy="612775"/>
          </a:xfrm>
          <a:prstGeom prst="rightArrow">
            <a:avLst>
              <a:gd name="adj1" fmla="val 50000"/>
              <a:gd name="adj2" fmla="val 33484"/>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22" name="21 Marcador de número de diapositiva"/>
          <p:cNvSpPr>
            <a:spLocks noGrp="1"/>
          </p:cNvSpPr>
          <p:nvPr>
            <p:ph type="sldNum" sz="quarter" idx="12"/>
          </p:nvPr>
        </p:nvSpPr>
        <p:spPr/>
        <p:txBody>
          <a:bodyPr/>
          <a:lstStyle/>
          <a:p>
            <a:pPr>
              <a:defRPr/>
            </a:pPr>
            <a:fld id="{44DA6E5D-52E8-4394-A50B-41DED2519D46}" type="slidenum">
              <a:rPr lang="es-ES" smtClean="0"/>
              <a:pPr>
                <a:defRPr/>
              </a:pPr>
              <a:t>25</a:t>
            </a:fld>
            <a:endParaRPr lang="es-ES"/>
          </a:p>
        </p:txBody>
      </p:sp>
      <p:sp>
        <p:nvSpPr>
          <p:cNvPr id="23" name="22 Marcador de pie de página"/>
          <p:cNvSpPr>
            <a:spLocks noGrp="1"/>
          </p:cNvSpPr>
          <p:nvPr>
            <p:ph type="ftr" sz="quarter" idx="11"/>
          </p:nvPr>
        </p:nvSpPr>
        <p:spPr/>
        <p:txBody>
          <a:bodyPr/>
          <a:lstStyle/>
          <a:p>
            <a:pPr>
              <a:defRPr/>
            </a:pPr>
            <a:endParaRPr lang="es-ES" dirty="0"/>
          </a:p>
        </p:txBody>
      </p:sp>
    </p:spTree>
    <p:extLst>
      <p:ext uri="{BB962C8B-B14F-4D97-AF65-F5344CB8AC3E}">
        <p14:creationId xmlns:p14="http://schemas.microsoft.com/office/powerpoint/2010/main" val="2266765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AutoShape 2"/>
          <p:cNvSpPr>
            <a:spLocks noChangeArrowheads="1"/>
          </p:cNvSpPr>
          <p:nvPr/>
        </p:nvSpPr>
        <p:spPr bwMode="auto">
          <a:xfrm>
            <a:off x="1169988" y="1146175"/>
            <a:ext cx="4605337" cy="4037013"/>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57699" name="Line 3"/>
          <p:cNvSpPr>
            <a:spLocks noChangeShapeType="1"/>
          </p:cNvSpPr>
          <p:nvPr/>
        </p:nvSpPr>
        <p:spPr bwMode="auto">
          <a:xfrm>
            <a:off x="3473450" y="1206500"/>
            <a:ext cx="0" cy="2873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O"/>
          </a:p>
        </p:txBody>
      </p:sp>
      <p:sp>
        <p:nvSpPr>
          <p:cNvPr id="157700" name="Line 4"/>
          <p:cNvSpPr>
            <a:spLocks noChangeShapeType="1"/>
          </p:cNvSpPr>
          <p:nvPr/>
        </p:nvSpPr>
        <p:spPr bwMode="auto">
          <a:xfrm flipV="1">
            <a:off x="1169988" y="4079875"/>
            <a:ext cx="2303462" cy="1101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O"/>
          </a:p>
        </p:txBody>
      </p:sp>
      <p:sp>
        <p:nvSpPr>
          <p:cNvPr id="157701" name="Line 5"/>
          <p:cNvSpPr>
            <a:spLocks noChangeShapeType="1"/>
          </p:cNvSpPr>
          <p:nvPr/>
        </p:nvSpPr>
        <p:spPr bwMode="auto">
          <a:xfrm>
            <a:off x="3473450" y="4079875"/>
            <a:ext cx="2244725" cy="1041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O"/>
          </a:p>
        </p:txBody>
      </p:sp>
      <p:sp>
        <p:nvSpPr>
          <p:cNvPr id="134150" name="Text Box 6"/>
          <p:cNvSpPr txBox="1">
            <a:spLocks noChangeArrowheads="1"/>
          </p:cNvSpPr>
          <p:nvPr/>
        </p:nvSpPr>
        <p:spPr bwMode="auto">
          <a:xfrm>
            <a:off x="2492375" y="5307013"/>
            <a:ext cx="1612900" cy="630237"/>
          </a:xfrm>
          <a:prstGeom prst="rect">
            <a:avLst/>
          </a:prstGeom>
          <a:noFill/>
          <a:ln w="28575">
            <a:noFill/>
            <a:miter lim="800000"/>
            <a:headEnd/>
            <a:tailEnd/>
          </a:ln>
          <a:effectLst/>
        </p:spPr>
        <p:txBody>
          <a:bodyPr wrap="none" lIns="91363" tIns="45680" rIns="91363" bIns="45680">
            <a:spAutoFit/>
          </a:bodyPr>
          <a:lstStyle/>
          <a:p>
            <a:pPr algn="ctr" eaLnBrk="0" fontAlgn="auto" hangingPunct="0">
              <a:spcBef>
                <a:spcPts val="0"/>
              </a:spcBef>
              <a:spcAft>
                <a:spcPts val="0"/>
              </a:spcAft>
              <a:defRPr/>
            </a:pPr>
            <a:r>
              <a:rPr lang="es-CO" b="1">
                <a:solidFill>
                  <a:schemeClr val="accent2"/>
                </a:solidFill>
                <a:effectLst>
                  <a:outerShdw blurRad="38100" dist="38100" dir="2700000" algn="tl">
                    <a:srgbClr val="C0C0C0"/>
                  </a:outerShdw>
                </a:effectLst>
                <a:latin typeface="+mn-lt"/>
                <a:cs typeface="+mn-cs"/>
              </a:rPr>
              <a:t>PROCESOS</a:t>
            </a:r>
          </a:p>
          <a:p>
            <a:pPr algn="ctr" eaLnBrk="0" fontAlgn="auto" hangingPunct="0">
              <a:spcBef>
                <a:spcPts val="0"/>
              </a:spcBef>
              <a:spcAft>
                <a:spcPts val="0"/>
              </a:spcAft>
              <a:defRPr/>
            </a:pPr>
            <a:r>
              <a:rPr lang="es-CO" b="1">
                <a:solidFill>
                  <a:schemeClr val="accent2"/>
                </a:solidFill>
                <a:effectLst>
                  <a:outerShdw blurRad="38100" dist="38100" dir="2700000" algn="tl">
                    <a:srgbClr val="C0C0C0"/>
                  </a:outerShdw>
                </a:effectLst>
                <a:latin typeface="+mn-lt"/>
                <a:cs typeface="+mn-cs"/>
              </a:rPr>
              <a:t>SINÉRGICOS</a:t>
            </a:r>
          </a:p>
        </p:txBody>
      </p:sp>
      <p:sp>
        <p:nvSpPr>
          <p:cNvPr id="134151" name="Text Box 7"/>
          <p:cNvSpPr txBox="1">
            <a:spLocks noChangeArrowheads="1"/>
          </p:cNvSpPr>
          <p:nvPr/>
        </p:nvSpPr>
        <p:spPr bwMode="auto">
          <a:xfrm rot="-25175165">
            <a:off x="1268413" y="2778125"/>
            <a:ext cx="1714500" cy="365125"/>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b="1">
                <a:solidFill>
                  <a:schemeClr val="accent2"/>
                </a:solidFill>
                <a:effectLst>
                  <a:outerShdw blurRad="38100" dist="38100" dir="2700000" algn="tl">
                    <a:srgbClr val="C0C0C0"/>
                  </a:outerShdw>
                </a:effectLst>
                <a:latin typeface="+mn-lt"/>
                <a:cs typeface="+mn-cs"/>
              </a:rPr>
              <a:t>HABILIDADES</a:t>
            </a:r>
          </a:p>
        </p:txBody>
      </p:sp>
      <p:sp>
        <p:nvSpPr>
          <p:cNvPr id="134152" name="Text Box 8"/>
          <p:cNvSpPr txBox="1">
            <a:spLocks noChangeArrowheads="1"/>
          </p:cNvSpPr>
          <p:nvPr/>
        </p:nvSpPr>
        <p:spPr bwMode="auto">
          <a:xfrm rot="3632791">
            <a:off x="4031457" y="2834481"/>
            <a:ext cx="1627188" cy="365125"/>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b="1">
                <a:solidFill>
                  <a:schemeClr val="accent2"/>
                </a:solidFill>
                <a:effectLst>
                  <a:outerShdw blurRad="38100" dist="38100" dir="2700000" algn="tl">
                    <a:srgbClr val="C0C0C0"/>
                  </a:outerShdw>
                </a:effectLst>
                <a:latin typeface="+mn-lt"/>
                <a:cs typeface="+mn-cs"/>
              </a:rPr>
              <a:t>ESTRATEGIA</a:t>
            </a:r>
          </a:p>
        </p:txBody>
      </p:sp>
      <p:sp>
        <p:nvSpPr>
          <p:cNvPr id="157705" name="Text Box 9"/>
          <p:cNvSpPr txBox="1">
            <a:spLocks noChangeArrowheads="1"/>
          </p:cNvSpPr>
          <p:nvPr/>
        </p:nvSpPr>
        <p:spPr bwMode="auto">
          <a:xfrm>
            <a:off x="2490788" y="4438650"/>
            <a:ext cx="21399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CO" altLang="es-CO" sz="1600" b="1">
                <a:latin typeface="Calibri" pitchFamily="34" charset="0"/>
              </a:rPr>
              <a:t>OPTIMIZACIÓN </a:t>
            </a:r>
          </a:p>
          <a:p>
            <a:pPr algn="ctr"/>
            <a:r>
              <a:rPr lang="es-CO" altLang="es-CO" sz="1600" b="1">
                <a:latin typeface="Calibri" pitchFamily="34" charset="0"/>
              </a:rPr>
              <a:t>RECURSOS</a:t>
            </a:r>
          </a:p>
          <a:p>
            <a:pPr algn="ctr"/>
            <a:r>
              <a:rPr lang="es-CO" altLang="es-CO" sz="1600" b="1">
                <a:latin typeface="Calibri" pitchFamily="34" charset="0"/>
              </a:rPr>
              <a:t>LOGRO OBJETIVOS</a:t>
            </a:r>
          </a:p>
        </p:txBody>
      </p:sp>
      <p:sp>
        <p:nvSpPr>
          <p:cNvPr id="134154" name="Text Box 10"/>
          <p:cNvSpPr txBox="1">
            <a:spLocks noChangeArrowheads="1"/>
          </p:cNvSpPr>
          <p:nvPr/>
        </p:nvSpPr>
        <p:spPr bwMode="auto">
          <a:xfrm>
            <a:off x="2667000" y="814388"/>
            <a:ext cx="1779588" cy="330200"/>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sz="1600" b="1">
                <a:effectLst>
                  <a:outerShdw blurRad="38100" dist="38100" dir="2700000" algn="tl">
                    <a:srgbClr val="C0C0C0"/>
                  </a:outerShdw>
                </a:effectLst>
                <a:latin typeface="+mn-lt"/>
                <a:cs typeface="+mn-cs"/>
              </a:rPr>
              <a:t>Alto Desempeño</a:t>
            </a:r>
          </a:p>
        </p:txBody>
      </p:sp>
      <p:sp>
        <p:nvSpPr>
          <p:cNvPr id="134155" name="Text Box 11"/>
          <p:cNvSpPr txBox="1">
            <a:spLocks noChangeArrowheads="1"/>
          </p:cNvSpPr>
          <p:nvPr/>
        </p:nvSpPr>
        <p:spPr bwMode="auto">
          <a:xfrm>
            <a:off x="5354638" y="5262563"/>
            <a:ext cx="1422400" cy="508000"/>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sz="1400" b="1">
                <a:effectLst>
                  <a:outerShdw blurRad="38100" dist="38100" dir="2700000" algn="tl">
                    <a:srgbClr val="C0C0C0"/>
                  </a:outerShdw>
                </a:effectLst>
                <a:latin typeface="+mn-lt"/>
                <a:cs typeface="+mn-cs"/>
              </a:rPr>
              <a:t>CRECIMIENTO</a:t>
            </a:r>
          </a:p>
          <a:p>
            <a:pPr eaLnBrk="0" fontAlgn="auto" hangingPunct="0">
              <a:spcBef>
                <a:spcPts val="0"/>
              </a:spcBef>
              <a:spcAft>
                <a:spcPts val="0"/>
              </a:spcAft>
              <a:defRPr/>
            </a:pPr>
            <a:r>
              <a:rPr lang="es-CO" sz="1400" b="1">
                <a:effectLst>
                  <a:outerShdw blurRad="38100" dist="38100" dir="2700000" algn="tl">
                    <a:srgbClr val="C0C0C0"/>
                  </a:outerShdw>
                </a:effectLst>
                <a:latin typeface="+mn-lt"/>
                <a:cs typeface="+mn-cs"/>
              </a:rPr>
              <a:t>PERSONAL</a:t>
            </a:r>
          </a:p>
        </p:txBody>
      </p:sp>
      <p:sp>
        <p:nvSpPr>
          <p:cNvPr id="134156" name="Text Box 12"/>
          <p:cNvSpPr txBox="1">
            <a:spLocks noChangeArrowheads="1"/>
          </p:cNvSpPr>
          <p:nvPr/>
        </p:nvSpPr>
        <p:spPr bwMode="auto">
          <a:xfrm>
            <a:off x="19050" y="5203825"/>
            <a:ext cx="1316038" cy="717550"/>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sz="1400" b="1">
                <a:effectLst>
                  <a:outerShdw blurRad="38100" dist="38100" dir="2700000" algn="tl">
                    <a:srgbClr val="C0C0C0"/>
                  </a:outerShdw>
                </a:effectLst>
                <a:latin typeface="+mn-lt"/>
                <a:cs typeface="+mn-cs"/>
              </a:rPr>
              <a:t>PRODUCTOS</a:t>
            </a:r>
          </a:p>
          <a:p>
            <a:pPr eaLnBrk="0" fontAlgn="auto" hangingPunct="0">
              <a:spcBef>
                <a:spcPts val="0"/>
              </a:spcBef>
              <a:spcAft>
                <a:spcPts val="0"/>
              </a:spcAft>
              <a:defRPr/>
            </a:pPr>
            <a:r>
              <a:rPr lang="es-CO" sz="1400" b="1">
                <a:effectLst>
                  <a:outerShdw blurRad="38100" dist="38100" dir="2700000" algn="tl">
                    <a:srgbClr val="C0C0C0"/>
                  </a:outerShdw>
                </a:effectLst>
                <a:latin typeface="+mn-lt"/>
                <a:cs typeface="+mn-cs"/>
              </a:rPr>
              <a:t>TRABAJO</a:t>
            </a:r>
          </a:p>
          <a:p>
            <a:pPr eaLnBrk="0" fontAlgn="auto" hangingPunct="0">
              <a:spcBef>
                <a:spcPts val="0"/>
              </a:spcBef>
              <a:spcAft>
                <a:spcPts val="0"/>
              </a:spcAft>
              <a:defRPr/>
            </a:pPr>
            <a:r>
              <a:rPr lang="es-CO" sz="1400" b="1">
                <a:effectLst>
                  <a:outerShdw blurRad="38100" dist="38100" dir="2700000" algn="tl">
                    <a:srgbClr val="C0C0C0"/>
                  </a:outerShdw>
                </a:effectLst>
                <a:latin typeface="+mn-lt"/>
                <a:cs typeface="+mn-cs"/>
              </a:rPr>
              <a:t>COLECTIVO</a:t>
            </a:r>
          </a:p>
        </p:txBody>
      </p:sp>
      <p:sp>
        <p:nvSpPr>
          <p:cNvPr id="157709" name="Text Box 13"/>
          <p:cNvSpPr txBox="1">
            <a:spLocks noChangeArrowheads="1"/>
          </p:cNvSpPr>
          <p:nvPr/>
        </p:nvSpPr>
        <p:spPr bwMode="auto">
          <a:xfrm>
            <a:off x="3463925" y="2897188"/>
            <a:ext cx="11080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1600" b="1">
                <a:latin typeface="Calibri" pitchFamily="34" charset="0"/>
              </a:rPr>
              <a:t>Alinear:</a:t>
            </a:r>
          </a:p>
          <a:p>
            <a:pPr>
              <a:buFontTx/>
              <a:buChar char="•"/>
            </a:pPr>
            <a:r>
              <a:rPr lang="es-CO" altLang="es-CO" sz="1600" b="1">
                <a:latin typeface="Calibri" pitchFamily="34" charset="0"/>
              </a:rPr>
              <a:t>Qué</a:t>
            </a:r>
          </a:p>
          <a:p>
            <a:pPr>
              <a:buFontTx/>
              <a:buChar char="•"/>
            </a:pPr>
            <a:r>
              <a:rPr lang="es-CO" altLang="es-CO" sz="1600" b="1">
                <a:latin typeface="Calibri" pitchFamily="34" charset="0"/>
              </a:rPr>
              <a:t>Cómo</a:t>
            </a:r>
          </a:p>
          <a:p>
            <a:pPr>
              <a:buFontTx/>
              <a:buChar char="•"/>
            </a:pPr>
            <a:r>
              <a:rPr lang="es-CO" altLang="es-CO" sz="1600" b="1">
                <a:latin typeface="Calibri" pitchFamily="34" charset="0"/>
              </a:rPr>
              <a:t>Para qué</a:t>
            </a:r>
          </a:p>
        </p:txBody>
      </p:sp>
      <p:sp>
        <p:nvSpPr>
          <p:cNvPr id="134158" name="Text Box 14"/>
          <p:cNvSpPr txBox="1">
            <a:spLocks noChangeArrowheads="1"/>
          </p:cNvSpPr>
          <p:nvPr/>
        </p:nvSpPr>
        <p:spPr bwMode="auto">
          <a:xfrm rot="-1825787">
            <a:off x="1855788" y="3887788"/>
            <a:ext cx="1354137" cy="330200"/>
          </a:xfrm>
          <a:prstGeom prst="rect">
            <a:avLst/>
          </a:prstGeom>
          <a:noFill/>
          <a:ln w="28575">
            <a:noFill/>
            <a:miter lim="800000"/>
            <a:headEnd/>
            <a:tailEnd/>
          </a:ln>
          <a:effectLst/>
        </p:spPr>
        <p:txBody>
          <a:bodyPr wrap="none" lIns="91363" tIns="45680" rIns="91363" bIns="45680">
            <a:spAutoFit/>
          </a:bodyPr>
          <a:lstStyle/>
          <a:p>
            <a:pPr eaLnBrk="0" fontAlgn="auto" hangingPunct="0">
              <a:spcBef>
                <a:spcPts val="0"/>
              </a:spcBef>
              <a:spcAft>
                <a:spcPts val="0"/>
              </a:spcAft>
              <a:defRPr/>
            </a:pPr>
            <a:r>
              <a:rPr lang="es-CO" sz="1600" b="1">
                <a:effectLst>
                  <a:outerShdw blurRad="38100" dist="38100" dir="2700000" algn="tl">
                    <a:srgbClr val="C0C0C0"/>
                  </a:outerShdw>
                </a:effectLst>
                <a:latin typeface="+mn-lt"/>
                <a:cs typeface="+mn-cs"/>
              </a:rPr>
              <a:t>i</a:t>
            </a:r>
            <a:r>
              <a:rPr lang="es-CO" sz="1600" b="1">
                <a:latin typeface="+mn-lt"/>
                <a:cs typeface="+mn-cs"/>
              </a:rPr>
              <a:t>nd</a:t>
            </a:r>
            <a:r>
              <a:rPr lang="es-CO" sz="1600" b="1">
                <a:effectLst>
                  <a:outerShdw blurRad="38100" dist="38100" dir="2700000" algn="tl">
                    <a:srgbClr val="C0C0C0"/>
                  </a:outerShdw>
                </a:effectLst>
                <a:latin typeface="+mn-lt"/>
                <a:cs typeface="+mn-cs"/>
              </a:rPr>
              <a:t>ividuales</a:t>
            </a:r>
          </a:p>
        </p:txBody>
      </p:sp>
      <p:sp>
        <p:nvSpPr>
          <p:cNvPr id="157711" name="Text Box 15"/>
          <p:cNvSpPr txBox="1">
            <a:spLocks noChangeArrowheads="1"/>
          </p:cNvSpPr>
          <p:nvPr/>
        </p:nvSpPr>
        <p:spPr bwMode="auto">
          <a:xfrm rot="-1830614">
            <a:off x="2276475" y="3179763"/>
            <a:ext cx="94773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363" tIns="45680" rIns="9136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altLang="es-CO" sz="1600" b="1">
                <a:latin typeface="Calibri" pitchFamily="34" charset="0"/>
              </a:rPr>
              <a:t>Aportes</a:t>
            </a:r>
          </a:p>
          <a:p>
            <a:endParaRPr lang="es-CO" altLang="es-CO" sz="1600" b="1">
              <a:latin typeface="Calibri" pitchFamily="34" charset="0"/>
            </a:endParaRPr>
          </a:p>
        </p:txBody>
      </p:sp>
      <p:sp>
        <p:nvSpPr>
          <p:cNvPr id="157712" name="Text Box 17"/>
          <p:cNvSpPr txBox="1">
            <a:spLocks noChangeArrowheads="1"/>
          </p:cNvSpPr>
          <p:nvPr/>
        </p:nvSpPr>
        <p:spPr bwMode="auto">
          <a:xfrm>
            <a:off x="53975" y="36513"/>
            <a:ext cx="5162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es-CO" b="1">
                <a:latin typeface="Calibri" pitchFamily="34" charset="0"/>
              </a:rPr>
              <a:t>PROFUNDIZANDO EN LA ESTRATEGIA</a:t>
            </a:r>
          </a:p>
        </p:txBody>
      </p:sp>
      <p:sp>
        <p:nvSpPr>
          <p:cNvPr id="19" name="18 Marcador de número de diapositiva"/>
          <p:cNvSpPr>
            <a:spLocks noGrp="1"/>
          </p:cNvSpPr>
          <p:nvPr>
            <p:ph type="sldNum" sz="quarter" idx="12"/>
          </p:nvPr>
        </p:nvSpPr>
        <p:spPr/>
        <p:txBody>
          <a:bodyPr/>
          <a:lstStyle/>
          <a:p>
            <a:pPr>
              <a:defRPr/>
            </a:pPr>
            <a:fld id="{A13B6EFB-6315-4F19-A7A5-4FBF134620FF}" type="slidenum">
              <a:rPr lang="es-CO" smtClean="0"/>
              <a:pPr>
                <a:defRPr/>
              </a:pPr>
              <a:t>26</a:t>
            </a:fld>
            <a:endParaRPr lang="es-CO"/>
          </a:p>
        </p:txBody>
      </p:sp>
      <p:sp>
        <p:nvSpPr>
          <p:cNvPr id="20" name="19 Marcador de pie de página"/>
          <p:cNvSpPr>
            <a:spLocks noGrp="1"/>
          </p:cNvSpPr>
          <p:nvPr>
            <p:ph type="ftr" sz="quarter" idx="11"/>
          </p:nvPr>
        </p:nvSpPr>
        <p:spPr>
          <a:xfrm>
            <a:off x="2771800" y="6309320"/>
            <a:ext cx="2895600" cy="365125"/>
          </a:xfrm>
        </p:spPr>
        <p:txBody>
          <a:bodyPr/>
          <a:lstStyle/>
          <a:p>
            <a:pPr>
              <a:defRPr/>
            </a:pPr>
            <a:endParaRPr lang="es-CO" dirty="0"/>
          </a:p>
        </p:txBody>
      </p:sp>
    </p:spTree>
    <p:extLst>
      <p:ext uri="{BB962C8B-B14F-4D97-AF65-F5344CB8AC3E}">
        <p14:creationId xmlns:p14="http://schemas.microsoft.com/office/powerpoint/2010/main" val="1265063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863" y="1706563"/>
            <a:ext cx="4476750" cy="2667000"/>
            <a:chOff x="1344" y="660"/>
            <a:chExt cx="2820" cy="1680"/>
          </a:xfrm>
        </p:grpSpPr>
        <p:sp>
          <p:nvSpPr>
            <p:cNvPr id="158733" name="AutoShape 3"/>
            <p:cNvSpPr>
              <a:spLocks noChangeArrowheads="1"/>
            </p:cNvSpPr>
            <p:nvPr/>
          </p:nvSpPr>
          <p:spPr bwMode="auto">
            <a:xfrm>
              <a:off x="1344" y="660"/>
              <a:ext cx="2820" cy="1680"/>
            </a:xfrm>
            <a:prstGeom prst="triangle">
              <a:avLst>
                <a:gd name="adj" fmla="val 50000"/>
              </a:avLst>
            </a:prstGeom>
            <a:solidFill>
              <a:schemeClr val="accent2"/>
            </a:solidFill>
            <a:ln w="57150">
              <a:solidFill>
                <a:srgbClr val="FF680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58734" name="Line 4"/>
            <p:cNvSpPr>
              <a:spLocks noChangeShapeType="1"/>
            </p:cNvSpPr>
            <p:nvPr/>
          </p:nvSpPr>
          <p:spPr bwMode="auto">
            <a:xfrm>
              <a:off x="1620" y="1980"/>
              <a:ext cx="2280" cy="0"/>
            </a:xfrm>
            <a:prstGeom prst="line">
              <a:avLst/>
            </a:prstGeom>
            <a:noFill/>
            <a:ln w="57150">
              <a:solidFill>
                <a:srgbClr val="FF680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158735" name="Line 5"/>
            <p:cNvSpPr>
              <a:spLocks noChangeShapeType="1"/>
            </p:cNvSpPr>
            <p:nvPr/>
          </p:nvSpPr>
          <p:spPr bwMode="auto">
            <a:xfrm>
              <a:off x="1932" y="1620"/>
              <a:ext cx="1656" cy="0"/>
            </a:xfrm>
            <a:prstGeom prst="line">
              <a:avLst/>
            </a:prstGeom>
            <a:noFill/>
            <a:ln w="57150">
              <a:solidFill>
                <a:srgbClr val="FF680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158736" name="Line 6"/>
            <p:cNvSpPr>
              <a:spLocks noChangeShapeType="1"/>
            </p:cNvSpPr>
            <p:nvPr/>
          </p:nvSpPr>
          <p:spPr bwMode="auto">
            <a:xfrm>
              <a:off x="2280" y="1200"/>
              <a:ext cx="960" cy="0"/>
            </a:xfrm>
            <a:prstGeom prst="line">
              <a:avLst/>
            </a:prstGeom>
            <a:noFill/>
            <a:ln w="57150">
              <a:solidFill>
                <a:srgbClr val="FF6801"/>
              </a:solidFill>
              <a:round/>
              <a:headEnd/>
              <a:tailEnd/>
            </a:ln>
            <a:extLst>
              <a:ext uri="{909E8E84-426E-40dd-AFC4-6F175D3DCCD1}">
                <a14:hiddenFill xmlns:a14="http://schemas.microsoft.com/office/drawing/2010/main">
                  <a:noFill/>
                </a14:hiddenFill>
              </a:ext>
            </a:extLst>
          </p:spPr>
          <p:txBody>
            <a:bodyPr/>
            <a:lstStyle/>
            <a:p>
              <a:endParaRPr lang="es-CO"/>
            </a:p>
          </p:txBody>
        </p:sp>
      </p:grpSp>
      <p:sp>
        <p:nvSpPr>
          <p:cNvPr id="136199" name="Text Box 7"/>
          <p:cNvSpPr txBox="1">
            <a:spLocks noChangeArrowheads="1"/>
          </p:cNvSpPr>
          <p:nvPr/>
        </p:nvSpPr>
        <p:spPr bwMode="auto">
          <a:xfrm>
            <a:off x="4065588" y="2093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Arial Black" pitchFamily="34" charset="0"/>
              </a:rPr>
              <a:t>METAS</a:t>
            </a:r>
          </a:p>
        </p:txBody>
      </p:sp>
      <p:sp>
        <p:nvSpPr>
          <p:cNvPr id="136200" name="Text Box 8"/>
          <p:cNvSpPr txBox="1">
            <a:spLocks noChangeArrowheads="1"/>
          </p:cNvSpPr>
          <p:nvPr/>
        </p:nvSpPr>
        <p:spPr bwMode="auto">
          <a:xfrm>
            <a:off x="4084638" y="2703513"/>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Arial Black" pitchFamily="34" charset="0"/>
              </a:rPr>
              <a:t>ROLES</a:t>
            </a:r>
          </a:p>
        </p:txBody>
      </p:sp>
      <p:sp>
        <p:nvSpPr>
          <p:cNvPr id="136201" name="Text Box 9"/>
          <p:cNvSpPr txBox="1">
            <a:spLocks noChangeArrowheads="1"/>
          </p:cNvSpPr>
          <p:nvPr/>
        </p:nvSpPr>
        <p:spPr bwMode="auto">
          <a:xfrm>
            <a:off x="3475038" y="3370263"/>
            <a:ext cx="225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Arial Black" pitchFamily="34" charset="0"/>
              </a:rPr>
              <a:t>PROCEDIMIENTOS</a:t>
            </a:r>
          </a:p>
        </p:txBody>
      </p:sp>
      <p:sp>
        <p:nvSpPr>
          <p:cNvPr id="136202" name="Text Box 10"/>
          <p:cNvSpPr txBox="1">
            <a:spLocks noChangeArrowheads="1"/>
          </p:cNvSpPr>
          <p:nvPr/>
        </p:nvSpPr>
        <p:spPr bwMode="auto">
          <a:xfrm>
            <a:off x="3741738" y="3865563"/>
            <a:ext cx="1652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Arial Black" pitchFamily="34" charset="0"/>
              </a:rPr>
              <a:t>RELACIONES</a:t>
            </a:r>
          </a:p>
        </p:txBody>
      </p:sp>
      <p:sp>
        <p:nvSpPr>
          <p:cNvPr id="136203" name="Text Box 11"/>
          <p:cNvSpPr txBox="1">
            <a:spLocks noChangeArrowheads="1"/>
          </p:cNvSpPr>
          <p:nvPr/>
        </p:nvSpPr>
        <p:spPr bwMode="auto">
          <a:xfrm>
            <a:off x="684213" y="5097463"/>
            <a:ext cx="808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2000" noProof="1">
                <a:latin typeface="Tahoma" pitchFamily="34" charset="0"/>
                <a:cs typeface="Tahoma" pitchFamily="34" charset="0"/>
              </a:rPr>
              <a:t>La forma de pirámide crea una jerarquía y un orden para dirigir cada</a:t>
            </a:r>
            <a:r>
              <a:rPr lang="es-MX" altLang="es-CO" sz="2000">
                <a:latin typeface="Tahoma" pitchFamily="34" charset="0"/>
                <a:cs typeface="Tahoma" pitchFamily="34" charset="0"/>
              </a:rPr>
              <a:t> </a:t>
            </a:r>
            <a:r>
              <a:rPr lang="es-MX" altLang="es-CO" sz="2000" noProof="1">
                <a:latin typeface="Tahoma" pitchFamily="34" charset="0"/>
                <a:cs typeface="Tahoma" pitchFamily="34" charset="0"/>
              </a:rPr>
              <a:t>componente y formar una estructura para la efectividad del equipo.</a:t>
            </a:r>
          </a:p>
        </p:txBody>
      </p:sp>
      <p:sp>
        <p:nvSpPr>
          <p:cNvPr id="158728" name="Rectangle 12"/>
          <p:cNvSpPr>
            <a:spLocks noChangeArrowheads="1"/>
          </p:cNvSpPr>
          <p:nvPr/>
        </p:nvSpPr>
        <p:spPr bwMode="auto">
          <a:xfrm>
            <a:off x="544513" y="620713"/>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O" altLang="es-CO" sz="3600">
                <a:solidFill>
                  <a:schemeClr val="tx2"/>
                </a:solidFill>
                <a:latin typeface="Calibri" pitchFamily="34" charset="0"/>
              </a:rPr>
              <a:t>Modelo para la efectividad del equipo</a:t>
            </a:r>
            <a:endParaRPr lang="es-ES" altLang="es-CO" sz="3600">
              <a:solidFill>
                <a:schemeClr val="tx2"/>
              </a:solidFill>
              <a:latin typeface="Calibri" pitchFamily="34" charset="0"/>
            </a:endParaRPr>
          </a:p>
        </p:txBody>
      </p:sp>
      <p:sp>
        <p:nvSpPr>
          <p:cNvPr id="15" name="14 Marcador de número de diapositiva"/>
          <p:cNvSpPr>
            <a:spLocks noGrp="1"/>
          </p:cNvSpPr>
          <p:nvPr>
            <p:ph type="sldNum" sz="quarter" idx="12"/>
          </p:nvPr>
        </p:nvSpPr>
        <p:spPr/>
        <p:txBody>
          <a:bodyPr/>
          <a:lstStyle/>
          <a:p>
            <a:pPr>
              <a:defRPr/>
            </a:pPr>
            <a:fld id="{F976A1C3-7449-4A9A-94DE-FF3B63D88A3E}" type="slidenum">
              <a:rPr lang="es-CO" smtClean="0"/>
              <a:pPr>
                <a:defRPr/>
              </a:pPr>
              <a:t>27</a:t>
            </a:fld>
            <a:endParaRPr lang="es-CO"/>
          </a:p>
        </p:txBody>
      </p:sp>
    </p:spTree>
    <p:extLst>
      <p:ext uri="{BB962C8B-B14F-4D97-AF65-F5344CB8AC3E}">
        <p14:creationId xmlns:p14="http://schemas.microsoft.com/office/powerpoint/2010/main" val="3240158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9"/>
                                        </p:tgtEl>
                                        <p:attrNameLst>
                                          <p:attrName>style.visibility</p:attrName>
                                        </p:attrNameLst>
                                      </p:cBhvr>
                                      <p:to>
                                        <p:strVal val="visible"/>
                                      </p:to>
                                    </p:set>
                                    <p:animEffect transition="in" filter="blinds(horizontal)">
                                      <p:cBhvr>
                                        <p:cTn id="12" dur="500"/>
                                        <p:tgtEl>
                                          <p:spTgt spid="136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200"/>
                                        </p:tgtEl>
                                        <p:attrNameLst>
                                          <p:attrName>style.visibility</p:attrName>
                                        </p:attrNameLst>
                                      </p:cBhvr>
                                      <p:to>
                                        <p:strVal val="visible"/>
                                      </p:to>
                                    </p:set>
                                    <p:animEffect transition="in" filter="blinds(horizontal)">
                                      <p:cBhvr>
                                        <p:cTn id="17" dur="500"/>
                                        <p:tgtEl>
                                          <p:spTgt spid="136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201"/>
                                        </p:tgtEl>
                                        <p:attrNameLst>
                                          <p:attrName>style.visibility</p:attrName>
                                        </p:attrNameLst>
                                      </p:cBhvr>
                                      <p:to>
                                        <p:strVal val="visible"/>
                                      </p:to>
                                    </p:set>
                                    <p:animEffect transition="in" filter="blinds(horizontal)">
                                      <p:cBhvr>
                                        <p:cTn id="22" dur="500"/>
                                        <p:tgtEl>
                                          <p:spTgt spid="1362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202"/>
                                        </p:tgtEl>
                                        <p:attrNameLst>
                                          <p:attrName>style.visibility</p:attrName>
                                        </p:attrNameLst>
                                      </p:cBhvr>
                                      <p:to>
                                        <p:strVal val="visible"/>
                                      </p:to>
                                    </p:set>
                                    <p:animEffect transition="in" filter="blinds(horizontal)">
                                      <p:cBhvr>
                                        <p:cTn id="27" dur="500"/>
                                        <p:tgtEl>
                                          <p:spTgt spid="1362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6203">
                                            <p:txEl>
                                              <p:pRg st="0" end="0"/>
                                            </p:txEl>
                                          </p:spTgt>
                                        </p:tgtEl>
                                        <p:attrNameLst>
                                          <p:attrName>style.visibility</p:attrName>
                                        </p:attrNameLst>
                                      </p:cBhvr>
                                      <p:to>
                                        <p:strVal val="visible"/>
                                      </p:to>
                                    </p:set>
                                    <p:anim calcmode="lin" valueType="num">
                                      <p:cBhvr additive="base">
                                        <p:cTn id="32" dur="500" fill="hold"/>
                                        <p:tgtEl>
                                          <p:spTgt spid="13620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6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autoUpdateAnimBg="0"/>
      <p:bldP spid="136200" grpId="0" autoUpdateAnimBg="0"/>
      <p:bldP spid="136201" grpId="0" autoUpdateAnimBg="0"/>
      <p:bldP spid="136202" grpId="0" autoUpdateAnimBg="0"/>
      <p:bldP spid="1362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10013" y="1741488"/>
            <a:ext cx="1300162" cy="568325"/>
            <a:chOff x="1297" y="276"/>
            <a:chExt cx="819" cy="358"/>
          </a:xfrm>
        </p:grpSpPr>
        <p:sp>
          <p:nvSpPr>
            <p:cNvPr id="159759" name="AutoShape 3"/>
            <p:cNvSpPr>
              <a:spLocks noChangeArrowheads="1"/>
            </p:cNvSpPr>
            <p:nvPr/>
          </p:nvSpPr>
          <p:spPr bwMode="auto">
            <a:xfrm>
              <a:off x="1297" y="276"/>
              <a:ext cx="819" cy="346"/>
            </a:xfrm>
            <a:prstGeom prst="triangle">
              <a:avLst>
                <a:gd name="adj" fmla="val 50000"/>
              </a:avLst>
            </a:prstGeom>
            <a:noFill/>
            <a:ln w="38100">
              <a:solidFill>
                <a:srgbClr val="FF680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59760" name="Text Box 4"/>
            <p:cNvSpPr txBox="1">
              <a:spLocks noChangeArrowheads="1"/>
            </p:cNvSpPr>
            <p:nvPr/>
          </p:nvSpPr>
          <p:spPr bwMode="auto">
            <a:xfrm>
              <a:off x="1454" y="422"/>
              <a:ext cx="5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b="1" noProof="1">
                  <a:latin typeface="Calibri" pitchFamily="34" charset="0"/>
                </a:rPr>
                <a:t>METAS</a:t>
              </a:r>
            </a:p>
          </p:txBody>
        </p:sp>
      </p:grpSp>
      <p:grpSp>
        <p:nvGrpSpPr>
          <p:cNvPr id="3" name="Group 5"/>
          <p:cNvGrpSpPr>
            <a:grpSpLocks/>
          </p:cNvGrpSpPr>
          <p:nvPr/>
        </p:nvGrpSpPr>
        <p:grpSpPr bwMode="auto">
          <a:xfrm>
            <a:off x="2089150" y="2346325"/>
            <a:ext cx="4333875" cy="1298575"/>
            <a:chOff x="150" y="621"/>
            <a:chExt cx="2730" cy="818"/>
          </a:xfrm>
        </p:grpSpPr>
        <p:sp>
          <p:nvSpPr>
            <p:cNvPr id="159753" name="AutoShape 6"/>
            <p:cNvSpPr>
              <a:spLocks noChangeArrowheads="1"/>
            </p:cNvSpPr>
            <p:nvPr/>
          </p:nvSpPr>
          <p:spPr bwMode="auto">
            <a:xfrm rot="10780686">
              <a:off x="150" y="1194"/>
              <a:ext cx="2730" cy="2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5 w 21600"/>
                <a:gd name="T13" fmla="*/ 2998 h 21600"/>
                <a:gd name="T14" fmla="*/ 18585 w 21600"/>
                <a:gd name="T15" fmla="*/ 18602 h 21600"/>
              </a:gdLst>
              <a:ahLst/>
              <a:cxnLst>
                <a:cxn ang="T8">
                  <a:pos x="T0" y="T1"/>
                </a:cxn>
                <a:cxn ang="T9">
                  <a:pos x="T2" y="T3"/>
                </a:cxn>
                <a:cxn ang="T10">
                  <a:pos x="T4" y="T5"/>
                </a:cxn>
                <a:cxn ang="T11">
                  <a:pos x="T6" y="T7"/>
                </a:cxn>
              </a:cxnLst>
              <a:rect l="T12" t="T13" r="T14" b="T15"/>
              <a:pathLst>
                <a:path w="21600" h="21600">
                  <a:moveTo>
                    <a:pt x="0" y="0"/>
                  </a:moveTo>
                  <a:lnTo>
                    <a:pt x="2428" y="21600"/>
                  </a:lnTo>
                  <a:lnTo>
                    <a:pt x="19172"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59754" name="AutoShape 7"/>
            <p:cNvSpPr>
              <a:spLocks noChangeArrowheads="1"/>
            </p:cNvSpPr>
            <p:nvPr/>
          </p:nvSpPr>
          <p:spPr bwMode="auto">
            <a:xfrm rot="10780686">
              <a:off x="437" y="918"/>
              <a:ext cx="2159" cy="2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2 w 21600"/>
                <a:gd name="T13" fmla="*/ 3411 h 21600"/>
                <a:gd name="T14" fmla="*/ 18158 w 21600"/>
                <a:gd name="T15" fmla="*/ 18189 h 21600"/>
              </a:gdLst>
              <a:ahLst/>
              <a:cxnLst>
                <a:cxn ang="T8">
                  <a:pos x="T0" y="T1"/>
                </a:cxn>
                <a:cxn ang="T9">
                  <a:pos x="T2" y="T3"/>
                </a:cxn>
                <a:cxn ang="T10">
                  <a:pos x="T4" y="T5"/>
                </a:cxn>
                <a:cxn ang="T11">
                  <a:pos x="T6" y="T7"/>
                </a:cxn>
              </a:cxnLst>
              <a:rect l="T12" t="T13" r="T14" b="T15"/>
              <a:pathLst>
                <a:path w="21600" h="21600">
                  <a:moveTo>
                    <a:pt x="0" y="0"/>
                  </a:moveTo>
                  <a:lnTo>
                    <a:pt x="3291" y="21600"/>
                  </a:lnTo>
                  <a:lnTo>
                    <a:pt x="18309"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59755" name="AutoShape 8"/>
            <p:cNvSpPr>
              <a:spLocks noChangeArrowheads="1"/>
            </p:cNvSpPr>
            <p:nvPr/>
          </p:nvSpPr>
          <p:spPr bwMode="auto">
            <a:xfrm rot="10780686">
              <a:off x="767" y="621"/>
              <a:ext cx="1500" cy="3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62 w 21600"/>
                <a:gd name="T13" fmla="*/ 4235 h 21600"/>
                <a:gd name="T14" fmla="*/ 17338 w 21600"/>
                <a:gd name="T15" fmla="*/ 17365 h 21600"/>
              </a:gdLst>
              <a:ahLst/>
              <a:cxnLst>
                <a:cxn ang="T8">
                  <a:pos x="T0" y="T1"/>
                </a:cxn>
                <a:cxn ang="T9">
                  <a:pos x="T2" y="T3"/>
                </a:cxn>
                <a:cxn ang="T10">
                  <a:pos x="T4" y="T5"/>
                </a:cxn>
                <a:cxn ang="T11">
                  <a:pos x="T6" y="T7"/>
                </a:cxn>
              </a:cxnLst>
              <a:rect l="T12" t="T13" r="T14" b="T15"/>
              <a:pathLst>
                <a:path w="21600" h="21600">
                  <a:moveTo>
                    <a:pt x="0" y="0"/>
                  </a:moveTo>
                  <a:lnTo>
                    <a:pt x="4920" y="21600"/>
                  </a:lnTo>
                  <a:lnTo>
                    <a:pt x="16680"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59756" name="Text Box 9"/>
            <p:cNvSpPr txBox="1">
              <a:spLocks noChangeArrowheads="1"/>
            </p:cNvSpPr>
            <p:nvPr/>
          </p:nvSpPr>
          <p:spPr bwMode="auto">
            <a:xfrm>
              <a:off x="1178" y="638"/>
              <a:ext cx="6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 O L E S</a:t>
              </a:r>
            </a:p>
          </p:txBody>
        </p:sp>
        <p:sp>
          <p:nvSpPr>
            <p:cNvPr id="159757" name="Text Box 10"/>
            <p:cNvSpPr txBox="1">
              <a:spLocks noChangeArrowheads="1"/>
            </p:cNvSpPr>
            <p:nvPr/>
          </p:nvSpPr>
          <p:spPr bwMode="auto">
            <a:xfrm>
              <a:off x="890" y="950"/>
              <a:ext cx="1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PROCEDIMIENTOS</a:t>
              </a:r>
            </a:p>
          </p:txBody>
        </p:sp>
        <p:sp>
          <p:nvSpPr>
            <p:cNvPr id="159758" name="Text Box 11"/>
            <p:cNvSpPr txBox="1">
              <a:spLocks noChangeArrowheads="1"/>
            </p:cNvSpPr>
            <p:nvPr/>
          </p:nvSpPr>
          <p:spPr bwMode="auto">
            <a:xfrm>
              <a:off x="1058" y="1202"/>
              <a:ext cx="9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RELACIONES</a:t>
              </a:r>
            </a:p>
          </p:txBody>
        </p:sp>
      </p:grpSp>
      <p:sp>
        <p:nvSpPr>
          <p:cNvPr id="137228" name="Text Box 12"/>
          <p:cNvSpPr txBox="1">
            <a:spLocks noChangeArrowheads="1"/>
          </p:cNvSpPr>
          <p:nvPr/>
        </p:nvSpPr>
        <p:spPr bwMode="auto">
          <a:xfrm>
            <a:off x="755650" y="4652963"/>
            <a:ext cx="770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O" altLang="es-CO" sz="2000" noProof="1">
                <a:latin typeface="Tahoma" pitchFamily="34" charset="0"/>
                <a:cs typeface="Tahoma" pitchFamily="34" charset="0"/>
              </a:rPr>
              <a:t>El primer criterio y el más importante para que un equipo funcione efectivamente es asegurar que sus miembros compartan una meta común.</a:t>
            </a:r>
          </a:p>
        </p:txBody>
      </p:sp>
      <p:sp>
        <p:nvSpPr>
          <p:cNvPr id="15" name="14 Marcador de número de diapositiva"/>
          <p:cNvSpPr>
            <a:spLocks noGrp="1"/>
          </p:cNvSpPr>
          <p:nvPr>
            <p:ph type="sldNum" sz="quarter" idx="12"/>
          </p:nvPr>
        </p:nvSpPr>
        <p:spPr/>
        <p:txBody>
          <a:bodyPr/>
          <a:lstStyle/>
          <a:p>
            <a:pPr>
              <a:defRPr/>
            </a:pPr>
            <a:fld id="{575F422C-7BA6-47D3-A8FA-735912450CED}" type="slidenum">
              <a:rPr lang="es-CO" smtClean="0"/>
              <a:pPr>
                <a:defRPr/>
              </a:pPr>
              <a:t>28</a:t>
            </a:fld>
            <a:endParaRPr lang="es-CO"/>
          </a:p>
        </p:txBody>
      </p:sp>
    </p:spTree>
    <p:extLst>
      <p:ext uri="{BB962C8B-B14F-4D97-AF65-F5344CB8AC3E}">
        <p14:creationId xmlns:p14="http://schemas.microsoft.com/office/powerpoint/2010/main" val="6339716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7228">
                                            <p:txEl>
                                              <p:pRg st="0" end="0"/>
                                            </p:txEl>
                                          </p:spTgt>
                                        </p:tgtEl>
                                        <p:attrNameLst>
                                          <p:attrName>style.visibility</p:attrName>
                                        </p:attrNameLst>
                                      </p:cBhvr>
                                      <p:to>
                                        <p:strVal val="visible"/>
                                      </p:to>
                                    </p:set>
                                    <p:animEffect transition="in" filter="box(in)">
                                      <p:cBhvr>
                                        <p:cTn id="16" dur="500"/>
                                        <p:tgtEl>
                                          <p:spTgt spid="137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971550" y="1773238"/>
            <a:ext cx="7521575" cy="3825875"/>
          </a:xfrm>
          <a:prstGeom prst="rect">
            <a:avLst/>
          </a:prstGeom>
          <a:noFill/>
          <a:ln w="76200">
            <a:solidFill>
              <a:srgbClr val="FF99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O" altLang="es-CO" sz="2000">
              <a:latin typeface="Verdana" pitchFamily="34" charset="0"/>
            </a:endParaRPr>
          </a:p>
          <a:p>
            <a:pPr eaLnBrk="1" hangingPunct="1">
              <a:buFontTx/>
              <a:buChar char="•"/>
            </a:pPr>
            <a:r>
              <a:rPr lang="es-CO" altLang="es-CO" sz="2000" noProof="1">
                <a:latin typeface="Tahoma" pitchFamily="34" charset="0"/>
                <a:cs typeface="Tahoma" pitchFamily="34" charset="0"/>
              </a:rPr>
              <a:t> LAS PREGUNTAS CONDUCEN A PENSAR</a:t>
            </a:r>
          </a:p>
          <a:p>
            <a:pPr eaLnBrk="1" hangingPunct="1"/>
            <a:endParaRPr lang="es-CO" altLang="es-CO" sz="2000" noProof="1">
              <a:latin typeface="Tahoma" pitchFamily="34" charset="0"/>
              <a:cs typeface="Tahoma" pitchFamily="34" charset="0"/>
            </a:endParaRPr>
          </a:p>
          <a:p>
            <a:pPr eaLnBrk="1" hangingPunct="1">
              <a:buFontTx/>
              <a:buChar char="•"/>
            </a:pPr>
            <a:endParaRPr lang="es-CO" altLang="es-CO" sz="2000" noProof="1">
              <a:latin typeface="Tahoma" pitchFamily="34" charset="0"/>
              <a:cs typeface="Tahoma" pitchFamily="34" charset="0"/>
            </a:endParaRPr>
          </a:p>
          <a:p>
            <a:pPr eaLnBrk="1" hangingPunct="1">
              <a:buFontTx/>
              <a:buChar char="•"/>
            </a:pPr>
            <a:r>
              <a:rPr lang="es-CO" altLang="es-CO" sz="2000" noProof="1">
                <a:latin typeface="Tahoma" pitchFamily="34" charset="0"/>
                <a:cs typeface="Tahoma" pitchFamily="34" charset="0"/>
              </a:rPr>
              <a:t> LOS PENSAMIENTOS CONDUCEN A DECIDIR</a:t>
            </a:r>
          </a:p>
          <a:p>
            <a:pPr eaLnBrk="1" hangingPunct="1">
              <a:buFontTx/>
              <a:buChar char="•"/>
            </a:pPr>
            <a:endParaRPr lang="es-CO" altLang="es-CO" sz="2000" noProof="1">
              <a:latin typeface="Tahoma" pitchFamily="34" charset="0"/>
              <a:cs typeface="Tahoma" pitchFamily="34" charset="0"/>
            </a:endParaRPr>
          </a:p>
          <a:p>
            <a:pPr eaLnBrk="1" hangingPunct="1">
              <a:buFontTx/>
              <a:buChar char="•"/>
            </a:pPr>
            <a:endParaRPr lang="es-CO" altLang="es-CO" sz="2000" noProof="1">
              <a:latin typeface="Tahoma" pitchFamily="34" charset="0"/>
              <a:cs typeface="Tahoma" pitchFamily="34" charset="0"/>
            </a:endParaRPr>
          </a:p>
          <a:p>
            <a:pPr eaLnBrk="1" hangingPunct="1">
              <a:buFontTx/>
              <a:buChar char="•"/>
            </a:pPr>
            <a:r>
              <a:rPr lang="es-CO" altLang="es-CO" sz="2000" noProof="1">
                <a:latin typeface="Tahoma" pitchFamily="34" charset="0"/>
                <a:cs typeface="Tahoma" pitchFamily="34" charset="0"/>
              </a:rPr>
              <a:t> LAS DECISIONES CONDUCEN A ACTUAR</a:t>
            </a:r>
          </a:p>
          <a:p>
            <a:pPr eaLnBrk="1" hangingPunct="1">
              <a:buFontTx/>
              <a:buChar char="•"/>
            </a:pPr>
            <a:endParaRPr lang="es-CO" altLang="es-CO" sz="2000" noProof="1">
              <a:latin typeface="Tahoma" pitchFamily="34" charset="0"/>
              <a:cs typeface="Tahoma" pitchFamily="34" charset="0"/>
            </a:endParaRPr>
          </a:p>
          <a:p>
            <a:pPr eaLnBrk="1" hangingPunct="1">
              <a:buFontTx/>
              <a:buChar char="•"/>
            </a:pPr>
            <a:endParaRPr lang="es-CO" altLang="es-CO" sz="2000" noProof="1">
              <a:latin typeface="Tahoma" pitchFamily="34" charset="0"/>
              <a:cs typeface="Tahoma" pitchFamily="34" charset="0"/>
            </a:endParaRPr>
          </a:p>
          <a:p>
            <a:pPr eaLnBrk="1" hangingPunct="1">
              <a:buFontTx/>
              <a:buChar char="•"/>
            </a:pPr>
            <a:r>
              <a:rPr lang="es-CO" altLang="es-CO" sz="2000" noProof="1">
                <a:latin typeface="Tahoma" pitchFamily="34" charset="0"/>
                <a:cs typeface="Tahoma" pitchFamily="34" charset="0"/>
              </a:rPr>
              <a:t> LAS ACCIONES CONDUCEN A RESULTADOS</a:t>
            </a:r>
          </a:p>
          <a:p>
            <a:pPr eaLnBrk="1" hangingPunct="1">
              <a:buFontTx/>
              <a:buChar char="•"/>
            </a:pPr>
            <a:endParaRPr lang="es-CO" altLang="es-CO" sz="2000">
              <a:latin typeface="Times New Roman" pitchFamily="18" charset="0"/>
            </a:endParaRPr>
          </a:p>
        </p:txBody>
      </p:sp>
      <p:sp>
        <p:nvSpPr>
          <p:cNvPr id="160771" name="Text Box 3"/>
          <p:cNvSpPr txBox="1">
            <a:spLocks noChangeArrowheads="1"/>
          </p:cNvSpPr>
          <p:nvPr/>
        </p:nvSpPr>
        <p:spPr bwMode="auto">
          <a:xfrm>
            <a:off x="1379538" y="1938338"/>
            <a:ext cx="650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tLang="es-CO" sz="3200" b="1">
              <a:latin typeface="Verdana" pitchFamily="34" charset="0"/>
            </a:endParaRPr>
          </a:p>
        </p:txBody>
      </p:sp>
      <p:sp>
        <p:nvSpPr>
          <p:cNvPr id="160772" name="Rectangle 4"/>
          <p:cNvSpPr>
            <a:spLocks noChangeArrowheads="1"/>
          </p:cNvSpPr>
          <p:nvPr/>
        </p:nvSpPr>
        <p:spPr bwMode="auto">
          <a:xfrm>
            <a:off x="827088" y="1125538"/>
            <a:ext cx="7772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s-CO" sz="3600">
              <a:solidFill>
                <a:srgbClr val="002060"/>
              </a:solidFill>
              <a:latin typeface="Calibri" pitchFamily="34" charset="0"/>
            </a:endParaRPr>
          </a:p>
        </p:txBody>
      </p:sp>
      <p:sp>
        <p:nvSpPr>
          <p:cNvPr id="7" name="6 Marcador de número de diapositiva"/>
          <p:cNvSpPr>
            <a:spLocks noGrp="1"/>
          </p:cNvSpPr>
          <p:nvPr>
            <p:ph type="sldNum" sz="quarter" idx="12"/>
          </p:nvPr>
        </p:nvSpPr>
        <p:spPr/>
        <p:txBody>
          <a:bodyPr/>
          <a:lstStyle/>
          <a:p>
            <a:pPr>
              <a:defRPr/>
            </a:pPr>
            <a:fld id="{CDBB1412-8F5D-4D46-9E32-9E64B4A813B3}" type="slidenum">
              <a:rPr lang="es-CO" smtClean="0"/>
              <a:pPr>
                <a:defRPr/>
              </a:pPr>
              <a:t>29</a:t>
            </a:fld>
            <a:endParaRPr lang="es-CO"/>
          </a:p>
        </p:txBody>
      </p:sp>
    </p:spTree>
    <p:extLst>
      <p:ext uri="{BB962C8B-B14F-4D97-AF65-F5344CB8AC3E}">
        <p14:creationId xmlns:p14="http://schemas.microsoft.com/office/powerpoint/2010/main" val="2157088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a:srcRect/>
          <a:stretch>
            <a:fillRect/>
          </a:stretch>
        </p:blipFill>
        <p:spPr bwMode="auto">
          <a:xfrm>
            <a:off x="1907704" y="1196752"/>
            <a:ext cx="5578309" cy="41837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3</a:t>
            </a:fld>
            <a:endParaRPr lang="en-US" dirty="0"/>
          </a:p>
        </p:txBody>
      </p:sp>
    </p:spTree>
    <p:extLst>
      <p:ext uri="{BB962C8B-B14F-4D97-AF65-F5344CB8AC3E}">
        <p14:creationId xmlns:p14="http://schemas.microsoft.com/office/powerpoint/2010/main" val="11293497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60563" y="1590675"/>
            <a:ext cx="2381250" cy="485775"/>
            <a:chOff x="1175" y="717"/>
            <a:chExt cx="1500" cy="306"/>
          </a:xfrm>
        </p:grpSpPr>
        <p:sp>
          <p:nvSpPr>
            <p:cNvPr id="161812" name="AutoShape 3"/>
            <p:cNvSpPr>
              <a:spLocks noChangeArrowheads="1"/>
            </p:cNvSpPr>
            <p:nvPr/>
          </p:nvSpPr>
          <p:spPr bwMode="auto">
            <a:xfrm rot="10780686">
              <a:off x="1175" y="717"/>
              <a:ext cx="1500" cy="3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62 w 21600"/>
                <a:gd name="T13" fmla="*/ 4235 h 21600"/>
                <a:gd name="T14" fmla="*/ 17338 w 21600"/>
                <a:gd name="T15" fmla="*/ 17365 h 21600"/>
              </a:gdLst>
              <a:ahLst/>
              <a:cxnLst>
                <a:cxn ang="T8">
                  <a:pos x="T0" y="T1"/>
                </a:cxn>
                <a:cxn ang="T9">
                  <a:pos x="T2" y="T3"/>
                </a:cxn>
                <a:cxn ang="T10">
                  <a:pos x="T4" y="T5"/>
                </a:cxn>
                <a:cxn ang="T11">
                  <a:pos x="T6" y="T7"/>
                </a:cxn>
              </a:cxnLst>
              <a:rect l="T12" t="T13" r="T14" b="T15"/>
              <a:pathLst>
                <a:path w="21600" h="21600">
                  <a:moveTo>
                    <a:pt x="0" y="0"/>
                  </a:moveTo>
                  <a:lnTo>
                    <a:pt x="4920" y="21600"/>
                  </a:lnTo>
                  <a:lnTo>
                    <a:pt x="16680" y="21600"/>
                  </a:lnTo>
                  <a:lnTo>
                    <a:pt x="21600" y="0"/>
                  </a:lnTo>
                  <a:close/>
                </a:path>
              </a:pathLst>
            </a:custGeom>
            <a:noFill/>
            <a:ln w="38100">
              <a:solidFill>
                <a:srgbClr val="FF680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1813" name="Text Box 4"/>
            <p:cNvSpPr txBox="1">
              <a:spLocks noChangeArrowheads="1"/>
            </p:cNvSpPr>
            <p:nvPr/>
          </p:nvSpPr>
          <p:spPr bwMode="auto">
            <a:xfrm>
              <a:off x="1586" y="734"/>
              <a:ext cx="7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b="1" noProof="1">
                  <a:latin typeface="Calibri" pitchFamily="34" charset="0"/>
                </a:rPr>
                <a:t>R O L E S</a:t>
              </a:r>
            </a:p>
          </p:txBody>
        </p:sp>
      </p:grpSp>
      <p:grpSp>
        <p:nvGrpSpPr>
          <p:cNvPr id="3" name="Group 5"/>
          <p:cNvGrpSpPr>
            <a:grpSpLocks/>
          </p:cNvGrpSpPr>
          <p:nvPr/>
        </p:nvGrpSpPr>
        <p:grpSpPr bwMode="auto">
          <a:xfrm>
            <a:off x="333375" y="985838"/>
            <a:ext cx="4333875" cy="1979612"/>
            <a:chOff x="150" y="336"/>
            <a:chExt cx="2730" cy="1247"/>
          </a:xfrm>
        </p:grpSpPr>
        <p:grpSp>
          <p:nvGrpSpPr>
            <p:cNvPr id="161804" name="Group 6"/>
            <p:cNvGrpSpPr>
              <a:grpSpLocks/>
            </p:cNvGrpSpPr>
            <p:nvPr/>
          </p:nvGrpSpPr>
          <p:grpSpPr bwMode="auto">
            <a:xfrm>
              <a:off x="1117" y="336"/>
              <a:ext cx="819" cy="358"/>
              <a:chOff x="1117" y="828"/>
              <a:chExt cx="819" cy="358"/>
            </a:xfrm>
          </p:grpSpPr>
          <p:sp>
            <p:nvSpPr>
              <p:cNvPr id="161810" name="AutoShape 7"/>
              <p:cNvSpPr>
                <a:spLocks noChangeArrowheads="1"/>
              </p:cNvSpPr>
              <p:nvPr/>
            </p:nvSpPr>
            <p:spPr bwMode="auto">
              <a:xfrm>
                <a:off x="1117" y="828"/>
                <a:ext cx="819" cy="346"/>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1811" name="Text Box 8"/>
              <p:cNvSpPr txBox="1">
                <a:spLocks noChangeArrowheads="1"/>
              </p:cNvSpPr>
              <p:nvPr/>
            </p:nvSpPr>
            <p:spPr bwMode="auto">
              <a:xfrm>
                <a:off x="1274" y="974"/>
                <a:ext cx="5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METAS</a:t>
                </a:r>
              </a:p>
            </p:txBody>
          </p:sp>
        </p:grpSp>
        <p:grpSp>
          <p:nvGrpSpPr>
            <p:cNvPr id="161805" name="Group 9"/>
            <p:cNvGrpSpPr>
              <a:grpSpLocks/>
            </p:cNvGrpSpPr>
            <p:nvPr/>
          </p:nvGrpSpPr>
          <p:grpSpPr bwMode="auto">
            <a:xfrm>
              <a:off x="150" y="1062"/>
              <a:ext cx="2730" cy="521"/>
              <a:chOff x="150" y="1014"/>
              <a:chExt cx="2730" cy="521"/>
            </a:xfrm>
          </p:grpSpPr>
          <p:sp>
            <p:nvSpPr>
              <p:cNvPr id="161806" name="AutoShape 10"/>
              <p:cNvSpPr>
                <a:spLocks noChangeArrowheads="1"/>
              </p:cNvSpPr>
              <p:nvPr/>
            </p:nvSpPr>
            <p:spPr bwMode="auto">
              <a:xfrm rot="10780686">
                <a:off x="150" y="1290"/>
                <a:ext cx="2730" cy="2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5 w 21600"/>
                  <a:gd name="T13" fmla="*/ 2998 h 21600"/>
                  <a:gd name="T14" fmla="*/ 18585 w 21600"/>
                  <a:gd name="T15" fmla="*/ 18602 h 21600"/>
                </a:gdLst>
                <a:ahLst/>
                <a:cxnLst>
                  <a:cxn ang="T8">
                    <a:pos x="T0" y="T1"/>
                  </a:cxn>
                  <a:cxn ang="T9">
                    <a:pos x="T2" y="T3"/>
                  </a:cxn>
                  <a:cxn ang="T10">
                    <a:pos x="T4" y="T5"/>
                  </a:cxn>
                  <a:cxn ang="T11">
                    <a:pos x="T6" y="T7"/>
                  </a:cxn>
                </a:cxnLst>
                <a:rect l="T12" t="T13" r="T14" b="T15"/>
                <a:pathLst>
                  <a:path w="21600" h="21600">
                    <a:moveTo>
                      <a:pt x="0" y="0"/>
                    </a:moveTo>
                    <a:lnTo>
                      <a:pt x="2428" y="21600"/>
                    </a:lnTo>
                    <a:lnTo>
                      <a:pt x="19172"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1807" name="AutoShape 11"/>
              <p:cNvSpPr>
                <a:spLocks noChangeArrowheads="1"/>
              </p:cNvSpPr>
              <p:nvPr/>
            </p:nvSpPr>
            <p:spPr bwMode="auto">
              <a:xfrm rot="10780686">
                <a:off x="437" y="1014"/>
                <a:ext cx="2159" cy="2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2 w 21600"/>
                  <a:gd name="T13" fmla="*/ 3411 h 21600"/>
                  <a:gd name="T14" fmla="*/ 18158 w 21600"/>
                  <a:gd name="T15" fmla="*/ 18189 h 21600"/>
                </a:gdLst>
                <a:ahLst/>
                <a:cxnLst>
                  <a:cxn ang="T8">
                    <a:pos x="T0" y="T1"/>
                  </a:cxn>
                  <a:cxn ang="T9">
                    <a:pos x="T2" y="T3"/>
                  </a:cxn>
                  <a:cxn ang="T10">
                    <a:pos x="T4" y="T5"/>
                  </a:cxn>
                  <a:cxn ang="T11">
                    <a:pos x="T6" y="T7"/>
                  </a:cxn>
                </a:cxnLst>
                <a:rect l="T12" t="T13" r="T14" b="T15"/>
                <a:pathLst>
                  <a:path w="21600" h="21600">
                    <a:moveTo>
                      <a:pt x="0" y="0"/>
                    </a:moveTo>
                    <a:lnTo>
                      <a:pt x="3291" y="21600"/>
                    </a:lnTo>
                    <a:lnTo>
                      <a:pt x="18309"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1808" name="Text Box 12"/>
              <p:cNvSpPr txBox="1">
                <a:spLocks noChangeArrowheads="1"/>
              </p:cNvSpPr>
              <p:nvPr/>
            </p:nvSpPr>
            <p:spPr bwMode="auto">
              <a:xfrm>
                <a:off x="890" y="1046"/>
                <a:ext cx="1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PROCEDIMIENTOS</a:t>
                </a:r>
              </a:p>
            </p:txBody>
          </p:sp>
          <p:sp>
            <p:nvSpPr>
              <p:cNvPr id="161809" name="Text Box 13"/>
              <p:cNvSpPr txBox="1">
                <a:spLocks noChangeArrowheads="1"/>
              </p:cNvSpPr>
              <p:nvPr/>
            </p:nvSpPr>
            <p:spPr bwMode="auto">
              <a:xfrm>
                <a:off x="1058" y="1298"/>
                <a:ext cx="9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RELACIONES</a:t>
                </a:r>
              </a:p>
            </p:txBody>
          </p:sp>
        </p:grpSp>
      </p:grpSp>
      <p:sp>
        <p:nvSpPr>
          <p:cNvPr id="139278" name="Text Box 14"/>
          <p:cNvSpPr txBox="1">
            <a:spLocks noChangeArrowheads="1"/>
          </p:cNvSpPr>
          <p:nvPr/>
        </p:nvSpPr>
        <p:spPr bwMode="auto">
          <a:xfrm>
            <a:off x="4860925" y="1576388"/>
            <a:ext cx="40116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O" altLang="es-CO" sz="2000" noProof="1">
                <a:latin typeface="Tahoma" pitchFamily="34" charset="0"/>
                <a:cs typeface="Tahoma" pitchFamily="34" charset="0"/>
              </a:rPr>
              <a:t>Rol es el conjunto de</a:t>
            </a:r>
            <a:r>
              <a:rPr lang="es-MX" altLang="es-CO" sz="2000">
                <a:latin typeface="Tahoma" pitchFamily="34" charset="0"/>
                <a:cs typeface="Tahoma" pitchFamily="34" charset="0"/>
              </a:rPr>
              <a:t> </a:t>
            </a:r>
            <a:r>
              <a:rPr lang="es-MX" altLang="es-CO" sz="2000" noProof="1">
                <a:latin typeface="Tahoma" pitchFamily="34" charset="0"/>
                <a:cs typeface="Tahoma" pitchFamily="34" charset="0"/>
              </a:rPr>
              <a:t>comportamientos </a:t>
            </a:r>
            <a:r>
              <a:rPr lang="es-MX" altLang="es-CO" sz="2000">
                <a:latin typeface="Tahoma" pitchFamily="34" charset="0"/>
                <a:cs typeface="Tahoma" pitchFamily="34" charset="0"/>
              </a:rPr>
              <a:t>de l</a:t>
            </a:r>
            <a:r>
              <a:rPr lang="es-MX" altLang="es-CO" sz="2000" noProof="1">
                <a:latin typeface="Tahoma" pitchFamily="34" charset="0"/>
                <a:cs typeface="Tahoma" pitchFamily="34" charset="0"/>
              </a:rPr>
              <a:t>os miembros de un equipo</a:t>
            </a:r>
            <a:r>
              <a:rPr lang="es-MX" altLang="es-CO" sz="2000">
                <a:latin typeface="Tahoma" pitchFamily="34" charset="0"/>
                <a:cs typeface="Tahoma" pitchFamily="34" charset="0"/>
              </a:rPr>
              <a:t>.</a:t>
            </a:r>
            <a:r>
              <a:rPr lang="es-MX" altLang="es-CO" sz="2000" noProof="1">
                <a:latin typeface="Tahoma" pitchFamily="34" charset="0"/>
                <a:cs typeface="Tahoma" pitchFamily="34" charset="0"/>
              </a:rPr>
              <a:t> </a:t>
            </a:r>
            <a:r>
              <a:rPr lang="es-MX" altLang="es-CO" sz="2000">
                <a:latin typeface="Tahoma" pitchFamily="34" charset="0"/>
                <a:cs typeface="Tahoma" pitchFamily="34" charset="0"/>
              </a:rPr>
              <a:t>Q</a:t>
            </a:r>
            <a:r>
              <a:rPr lang="es-MX" altLang="es-CO" sz="2000" noProof="1">
                <a:latin typeface="Tahoma" pitchFamily="34" charset="0"/>
                <a:cs typeface="Tahoma" pitchFamily="34" charset="0"/>
              </a:rPr>
              <a:t>ué se espera de él y qué puede esperar de los otros miembros</a:t>
            </a:r>
          </a:p>
        </p:txBody>
      </p:sp>
      <p:sp>
        <p:nvSpPr>
          <p:cNvPr id="139279" name="Text Box 15"/>
          <p:cNvSpPr txBox="1">
            <a:spLocks noChangeArrowheads="1"/>
          </p:cNvSpPr>
          <p:nvPr/>
        </p:nvSpPr>
        <p:spPr bwMode="auto">
          <a:xfrm>
            <a:off x="342900" y="5946775"/>
            <a:ext cx="86487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CO" altLang="es-CO" b="1" noProof="1">
                <a:latin typeface="Tahoma" pitchFamily="34" charset="0"/>
                <a:cs typeface="Tahoma" pitchFamily="34" charset="0"/>
              </a:rPr>
              <a:t>ROLES ORIENTADOS A LA RELACION</a:t>
            </a:r>
            <a:r>
              <a:rPr lang="es-CO" altLang="es-CO" noProof="1">
                <a:latin typeface="Tahoma" pitchFamily="34" charset="0"/>
                <a:cs typeface="Tahoma" pitchFamily="34" charset="0"/>
              </a:rPr>
              <a:t> ayudan a mantener buenas relaciones de trabajo entre los miembros del equipo.</a:t>
            </a:r>
          </a:p>
        </p:txBody>
      </p:sp>
      <p:sp>
        <p:nvSpPr>
          <p:cNvPr id="139280" name="Text Box 16"/>
          <p:cNvSpPr txBox="1">
            <a:spLocks noChangeArrowheads="1"/>
          </p:cNvSpPr>
          <p:nvPr/>
        </p:nvSpPr>
        <p:spPr bwMode="auto">
          <a:xfrm>
            <a:off x="381000" y="5165725"/>
            <a:ext cx="85725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CO" altLang="es-CO" b="1" noProof="1">
                <a:latin typeface="Tahoma" pitchFamily="34" charset="0"/>
                <a:cs typeface="Tahoma" pitchFamily="34" charset="0"/>
              </a:rPr>
              <a:t>ROLES ORIENTADOS A LA TAREA</a:t>
            </a:r>
            <a:r>
              <a:rPr lang="es-CO" altLang="es-CO" noProof="1">
                <a:latin typeface="Tahoma" pitchFamily="34" charset="0"/>
                <a:cs typeface="Tahoma" pitchFamily="34" charset="0"/>
              </a:rPr>
              <a:t> mantienen al equipo enfocado en los objetivos</a:t>
            </a:r>
            <a:r>
              <a:rPr lang="es-MX" altLang="es-CO">
                <a:latin typeface="Tahoma" pitchFamily="34" charset="0"/>
                <a:cs typeface="Tahoma" pitchFamily="34" charset="0"/>
              </a:rPr>
              <a:t>.</a:t>
            </a:r>
            <a:endParaRPr lang="es-MX" altLang="es-CO" noProof="1">
              <a:latin typeface="Tahoma" pitchFamily="34" charset="0"/>
              <a:cs typeface="Tahoma" pitchFamily="34" charset="0"/>
            </a:endParaRPr>
          </a:p>
        </p:txBody>
      </p:sp>
      <p:sp>
        <p:nvSpPr>
          <p:cNvPr id="139281" name="Text Box 17"/>
          <p:cNvSpPr txBox="1">
            <a:spLocks noChangeArrowheads="1"/>
          </p:cNvSpPr>
          <p:nvPr/>
        </p:nvSpPr>
        <p:spPr bwMode="auto">
          <a:xfrm>
            <a:off x="323850" y="3540125"/>
            <a:ext cx="86487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s-CO" altLang="es-CO" noProof="1">
                <a:latin typeface="Tahoma" pitchFamily="34" charset="0"/>
                <a:cs typeface="Tahoma" pitchFamily="34" charset="0"/>
              </a:rPr>
              <a:t>Los roles deben </a:t>
            </a:r>
            <a:r>
              <a:rPr lang="es-MX" altLang="es-CO">
                <a:latin typeface="Tahoma" pitchFamily="34" charset="0"/>
                <a:cs typeface="Tahoma" pitchFamily="34" charset="0"/>
              </a:rPr>
              <a:t>estar</a:t>
            </a:r>
            <a:r>
              <a:rPr lang="es-MX" altLang="es-CO" noProof="1">
                <a:latin typeface="Tahoma" pitchFamily="34" charset="0"/>
                <a:cs typeface="Tahoma" pitchFamily="34" charset="0"/>
              </a:rPr>
              <a:t> libres de conflicto. Hay </a:t>
            </a:r>
            <a:r>
              <a:rPr lang="es-MX" altLang="es-CO" u="sng" noProof="1">
                <a:latin typeface="Tahoma" pitchFamily="34" charset="0"/>
                <a:cs typeface="Tahoma" pitchFamily="34" charset="0"/>
              </a:rPr>
              <a:t>conflicto de roles</a:t>
            </a:r>
            <a:r>
              <a:rPr lang="es-MX" altLang="es-CO" noProof="1">
                <a:latin typeface="Tahoma" pitchFamily="34" charset="0"/>
                <a:cs typeface="Tahoma" pitchFamily="34" charset="0"/>
              </a:rPr>
              <a:t> cuando hay </a:t>
            </a:r>
            <a:r>
              <a:rPr lang="es-MX" altLang="es-CO" u="sng" noProof="1">
                <a:latin typeface="Tahoma" pitchFamily="34" charset="0"/>
                <a:cs typeface="Tahoma" pitchFamily="34" charset="0"/>
              </a:rPr>
              <a:t>conflicto de expectativas</a:t>
            </a:r>
            <a:r>
              <a:rPr lang="es-MX" altLang="es-CO" noProof="1">
                <a:latin typeface="Tahoma" pitchFamily="34" charset="0"/>
                <a:cs typeface="Tahoma" pitchFamily="34" charset="0"/>
              </a:rPr>
              <a:t> entre los miembros.</a:t>
            </a:r>
          </a:p>
          <a:p>
            <a:pPr algn="just" eaLnBrk="1" hangingPunct="1">
              <a:spcBef>
                <a:spcPct val="50000"/>
              </a:spcBef>
            </a:pPr>
            <a:r>
              <a:rPr lang="es-MX" altLang="es-CO" noProof="1">
                <a:latin typeface="Tahoma" pitchFamily="34" charset="0"/>
                <a:cs typeface="Tahoma" pitchFamily="34" charset="0"/>
              </a:rPr>
              <a:t>El conflicto también puede involucrar personas ajenas al equipo (por ejemplo cuando fechas límite dependen de otros departamentos) o cuando una persona pertenece a varios equipos.</a:t>
            </a:r>
          </a:p>
        </p:txBody>
      </p:sp>
      <p:sp>
        <p:nvSpPr>
          <p:cNvPr id="20" name="19 Marcador de número de diapositiva"/>
          <p:cNvSpPr>
            <a:spLocks noGrp="1"/>
          </p:cNvSpPr>
          <p:nvPr>
            <p:ph type="sldNum" sz="quarter" idx="12"/>
          </p:nvPr>
        </p:nvSpPr>
        <p:spPr/>
        <p:txBody>
          <a:bodyPr/>
          <a:lstStyle/>
          <a:p>
            <a:pPr>
              <a:defRPr/>
            </a:pPr>
            <a:fld id="{4BABD2F9-6E7F-4EBC-89AE-BAC6FDBB2F00}" type="slidenum">
              <a:rPr lang="es-CO" smtClean="0"/>
              <a:pPr>
                <a:defRPr/>
              </a:pPr>
              <a:t>30</a:t>
            </a:fld>
            <a:endParaRPr lang="es-CO"/>
          </a:p>
        </p:txBody>
      </p:sp>
    </p:spTree>
    <p:extLst>
      <p:ext uri="{BB962C8B-B14F-4D97-AF65-F5344CB8AC3E}">
        <p14:creationId xmlns:p14="http://schemas.microsoft.com/office/powerpoint/2010/main" val="1502787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9278">
                                            <p:txEl>
                                              <p:pRg st="0" end="0"/>
                                            </p:txEl>
                                          </p:spTgt>
                                        </p:tgtEl>
                                        <p:attrNameLst>
                                          <p:attrName>style.visibility</p:attrName>
                                        </p:attrNameLst>
                                      </p:cBhvr>
                                      <p:to>
                                        <p:strVal val="visible"/>
                                      </p:to>
                                    </p:set>
                                    <p:anim calcmode="lin" valueType="num">
                                      <p:cBhvr additive="base">
                                        <p:cTn id="17" dur="500" fill="hold"/>
                                        <p:tgtEl>
                                          <p:spTgt spid="13927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9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9280"/>
                                        </p:tgtEl>
                                        <p:attrNameLst>
                                          <p:attrName>style.visibility</p:attrName>
                                        </p:attrNameLst>
                                      </p:cBhvr>
                                      <p:to>
                                        <p:strVal val="visible"/>
                                      </p:to>
                                    </p:set>
                                    <p:anim calcmode="lin" valueType="num">
                                      <p:cBhvr additive="base">
                                        <p:cTn id="23" dur="500" fill="hold"/>
                                        <p:tgtEl>
                                          <p:spTgt spid="139280"/>
                                        </p:tgtEl>
                                        <p:attrNameLst>
                                          <p:attrName>ppt_x</p:attrName>
                                        </p:attrNameLst>
                                      </p:cBhvr>
                                      <p:tavLst>
                                        <p:tav tm="0">
                                          <p:val>
                                            <p:strVal val="0-#ppt_w/2"/>
                                          </p:val>
                                        </p:tav>
                                        <p:tav tm="100000">
                                          <p:val>
                                            <p:strVal val="#ppt_x"/>
                                          </p:val>
                                        </p:tav>
                                      </p:tavLst>
                                    </p:anim>
                                    <p:anim calcmode="lin" valueType="num">
                                      <p:cBhvr additive="base">
                                        <p:cTn id="24" dur="500" fill="hold"/>
                                        <p:tgtEl>
                                          <p:spTgt spid="13928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9279"/>
                                        </p:tgtEl>
                                        <p:attrNameLst>
                                          <p:attrName>style.visibility</p:attrName>
                                        </p:attrNameLst>
                                      </p:cBhvr>
                                      <p:to>
                                        <p:strVal val="visible"/>
                                      </p:to>
                                    </p:set>
                                    <p:anim calcmode="lin" valueType="num">
                                      <p:cBhvr additive="base">
                                        <p:cTn id="29" dur="500" fill="hold"/>
                                        <p:tgtEl>
                                          <p:spTgt spid="139279"/>
                                        </p:tgtEl>
                                        <p:attrNameLst>
                                          <p:attrName>ppt_x</p:attrName>
                                        </p:attrNameLst>
                                      </p:cBhvr>
                                      <p:tavLst>
                                        <p:tav tm="0">
                                          <p:val>
                                            <p:strVal val="0-#ppt_w/2"/>
                                          </p:val>
                                        </p:tav>
                                        <p:tav tm="100000">
                                          <p:val>
                                            <p:strVal val="#ppt_x"/>
                                          </p:val>
                                        </p:tav>
                                      </p:tavLst>
                                    </p:anim>
                                    <p:anim calcmode="lin" valueType="num">
                                      <p:cBhvr additive="base">
                                        <p:cTn id="30" dur="500" fill="hold"/>
                                        <p:tgtEl>
                                          <p:spTgt spid="13927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9281">
                                            <p:txEl>
                                              <p:pRg st="0" end="0"/>
                                            </p:txEl>
                                          </p:spTgt>
                                        </p:tgtEl>
                                        <p:attrNameLst>
                                          <p:attrName>style.visibility</p:attrName>
                                        </p:attrNameLst>
                                      </p:cBhvr>
                                      <p:to>
                                        <p:strVal val="visible"/>
                                      </p:to>
                                    </p:set>
                                    <p:anim calcmode="lin" valueType="num">
                                      <p:cBhvr additive="base">
                                        <p:cTn id="35" dur="500" fill="hold"/>
                                        <p:tgtEl>
                                          <p:spTgt spid="139281">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92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9281">
                                            <p:txEl>
                                              <p:pRg st="1" end="1"/>
                                            </p:txEl>
                                          </p:spTgt>
                                        </p:tgtEl>
                                        <p:attrNameLst>
                                          <p:attrName>style.visibility</p:attrName>
                                        </p:attrNameLst>
                                      </p:cBhvr>
                                      <p:to>
                                        <p:strVal val="visible"/>
                                      </p:to>
                                    </p:set>
                                    <p:anim calcmode="lin" valueType="num">
                                      <p:cBhvr additive="base">
                                        <p:cTn id="41" dur="500" fill="hold"/>
                                        <p:tgtEl>
                                          <p:spTgt spid="139281">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92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8" grpId="0" build="p" autoUpdateAnimBg="0"/>
      <p:bldP spid="139279" grpId="0" animBg="1" autoUpdateAnimBg="0"/>
      <p:bldP spid="139280" grpId="0" animBg="1" autoUpdateAnimBg="0"/>
      <p:bldP spid="13928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19475" y="2349500"/>
            <a:ext cx="3427413" cy="452438"/>
            <a:chOff x="2612" y="888"/>
            <a:chExt cx="2159" cy="285"/>
          </a:xfrm>
        </p:grpSpPr>
        <p:sp>
          <p:nvSpPr>
            <p:cNvPr id="162845" name="AutoShape 3"/>
            <p:cNvSpPr>
              <a:spLocks noChangeArrowheads="1"/>
            </p:cNvSpPr>
            <p:nvPr/>
          </p:nvSpPr>
          <p:spPr bwMode="auto">
            <a:xfrm rot="10780686">
              <a:off x="2612" y="888"/>
              <a:ext cx="2159" cy="2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2 w 21600"/>
                <a:gd name="T13" fmla="*/ 3411 h 21600"/>
                <a:gd name="T14" fmla="*/ 18158 w 21600"/>
                <a:gd name="T15" fmla="*/ 18189 h 21600"/>
              </a:gdLst>
              <a:ahLst/>
              <a:cxnLst>
                <a:cxn ang="T8">
                  <a:pos x="T0" y="T1"/>
                </a:cxn>
                <a:cxn ang="T9">
                  <a:pos x="T2" y="T3"/>
                </a:cxn>
                <a:cxn ang="T10">
                  <a:pos x="T4" y="T5"/>
                </a:cxn>
                <a:cxn ang="T11">
                  <a:pos x="T6" y="T7"/>
                </a:cxn>
              </a:cxnLst>
              <a:rect l="T12" t="T13" r="T14" b="T15"/>
              <a:pathLst>
                <a:path w="21600" h="21600">
                  <a:moveTo>
                    <a:pt x="0" y="0"/>
                  </a:moveTo>
                  <a:lnTo>
                    <a:pt x="3291" y="21600"/>
                  </a:lnTo>
                  <a:lnTo>
                    <a:pt x="18309" y="21600"/>
                  </a:lnTo>
                  <a:lnTo>
                    <a:pt x="21600" y="0"/>
                  </a:lnTo>
                  <a:close/>
                </a:path>
              </a:pathLst>
            </a:custGeom>
            <a:noFill/>
            <a:ln w="38100">
              <a:solidFill>
                <a:srgbClr val="FF680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2846" name="Text Box 4"/>
            <p:cNvSpPr txBox="1">
              <a:spLocks noChangeArrowheads="1"/>
            </p:cNvSpPr>
            <p:nvPr/>
          </p:nvSpPr>
          <p:spPr bwMode="auto">
            <a:xfrm>
              <a:off x="3065" y="920"/>
              <a:ext cx="1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b="1" noProof="1">
                  <a:latin typeface="Calibri" pitchFamily="34" charset="0"/>
                </a:rPr>
                <a:t>PROCEDIMIENTOS</a:t>
              </a:r>
            </a:p>
          </p:txBody>
        </p:sp>
      </p:grpSp>
      <p:grpSp>
        <p:nvGrpSpPr>
          <p:cNvPr id="3" name="Group 5"/>
          <p:cNvGrpSpPr>
            <a:grpSpLocks/>
          </p:cNvGrpSpPr>
          <p:nvPr/>
        </p:nvGrpSpPr>
        <p:grpSpPr bwMode="auto">
          <a:xfrm>
            <a:off x="2555875" y="1268413"/>
            <a:ext cx="4333875" cy="1998662"/>
            <a:chOff x="2055" y="198"/>
            <a:chExt cx="2730" cy="1259"/>
          </a:xfrm>
        </p:grpSpPr>
        <p:grpSp>
          <p:nvGrpSpPr>
            <p:cNvPr id="162837" name="Group 6"/>
            <p:cNvGrpSpPr>
              <a:grpSpLocks/>
            </p:cNvGrpSpPr>
            <p:nvPr/>
          </p:nvGrpSpPr>
          <p:grpSpPr bwMode="auto">
            <a:xfrm>
              <a:off x="2684" y="198"/>
              <a:ext cx="1500" cy="651"/>
              <a:chOff x="2684" y="246"/>
              <a:chExt cx="1500" cy="651"/>
            </a:xfrm>
          </p:grpSpPr>
          <p:sp>
            <p:nvSpPr>
              <p:cNvPr id="162841" name="AutoShape 7"/>
              <p:cNvSpPr>
                <a:spLocks noChangeArrowheads="1"/>
              </p:cNvSpPr>
              <p:nvPr/>
            </p:nvSpPr>
            <p:spPr bwMode="auto">
              <a:xfrm rot="10780686">
                <a:off x="2684" y="591"/>
                <a:ext cx="1500" cy="3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62 w 21600"/>
                  <a:gd name="T13" fmla="*/ 4235 h 21600"/>
                  <a:gd name="T14" fmla="*/ 17338 w 21600"/>
                  <a:gd name="T15" fmla="*/ 17365 h 21600"/>
                </a:gdLst>
                <a:ahLst/>
                <a:cxnLst>
                  <a:cxn ang="T8">
                    <a:pos x="T0" y="T1"/>
                  </a:cxn>
                  <a:cxn ang="T9">
                    <a:pos x="T2" y="T3"/>
                  </a:cxn>
                  <a:cxn ang="T10">
                    <a:pos x="T4" y="T5"/>
                  </a:cxn>
                  <a:cxn ang="T11">
                    <a:pos x="T6" y="T7"/>
                  </a:cxn>
                </a:cxnLst>
                <a:rect l="T12" t="T13" r="T14" b="T15"/>
                <a:pathLst>
                  <a:path w="21600" h="21600">
                    <a:moveTo>
                      <a:pt x="0" y="0"/>
                    </a:moveTo>
                    <a:lnTo>
                      <a:pt x="4920" y="21600"/>
                    </a:lnTo>
                    <a:lnTo>
                      <a:pt x="16680"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2842" name="Text Box 8"/>
              <p:cNvSpPr txBox="1">
                <a:spLocks noChangeArrowheads="1"/>
              </p:cNvSpPr>
              <p:nvPr/>
            </p:nvSpPr>
            <p:spPr bwMode="auto">
              <a:xfrm>
                <a:off x="3095" y="608"/>
                <a:ext cx="6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 O L E S</a:t>
                </a:r>
              </a:p>
            </p:txBody>
          </p:sp>
          <p:sp>
            <p:nvSpPr>
              <p:cNvPr id="162843" name="AutoShape 9"/>
              <p:cNvSpPr>
                <a:spLocks noChangeArrowheads="1"/>
              </p:cNvSpPr>
              <p:nvPr/>
            </p:nvSpPr>
            <p:spPr bwMode="auto">
              <a:xfrm>
                <a:off x="3022" y="246"/>
                <a:ext cx="819" cy="346"/>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2844" name="Text Box 10"/>
              <p:cNvSpPr txBox="1">
                <a:spLocks noChangeArrowheads="1"/>
              </p:cNvSpPr>
              <p:nvPr/>
            </p:nvSpPr>
            <p:spPr bwMode="auto">
              <a:xfrm>
                <a:off x="3179" y="392"/>
                <a:ext cx="5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METAS</a:t>
                </a:r>
              </a:p>
            </p:txBody>
          </p:sp>
        </p:grpSp>
        <p:grpSp>
          <p:nvGrpSpPr>
            <p:cNvPr id="162838" name="Group 11"/>
            <p:cNvGrpSpPr>
              <a:grpSpLocks/>
            </p:cNvGrpSpPr>
            <p:nvPr/>
          </p:nvGrpSpPr>
          <p:grpSpPr bwMode="auto">
            <a:xfrm>
              <a:off x="2055" y="1212"/>
              <a:ext cx="2730" cy="245"/>
              <a:chOff x="2055" y="1164"/>
              <a:chExt cx="2730" cy="245"/>
            </a:xfrm>
          </p:grpSpPr>
          <p:sp>
            <p:nvSpPr>
              <p:cNvPr id="162839" name="AutoShape 12"/>
              <p:cNvSpPr>
                <a:spLocks noChangeArrowheads="1"/>
              </p:cNvSpPr>
              <p:nvPr/>
            </p:nvSpPr>
            <p:spPr bwMode="auto">
              <a:xfrm rot="10780686">
                <a:off x="2055" y="1164"/>
                <a:ext cx="2730" cy="2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5 w 21600"/>
                  <a:gd name="T13" fmla="*/ 2998 h 21600"/>
                  <a:gd name="T14" fmla="*/ 18585 w 21600"/>
                  <a:gd name="T15" fmla="*/ 18602 h 21600"/>
                </a:gdLst>
                <a:ahLst/>
                <a:cxnLst>
                  <a:cxn ang="T8">
                    <a:pos x="T0" y="T1"/>
                  </a:cxn>
                  <a:cxn ang="T9">
                    <a:pos x="T2" y="T3"/>
                  </a:cxn>
                  <a:cxn ang="T10">
                    <a:pos x="T4" y="T5"/>
                  </a:cxn>
                  <a:cxn ang="T11">
                    <a:pos x="T6" y="T7"/>
                  </a:cxn>
                </a:cxnLst>
                <a:rect l="T12" t="T13" r="T14" b="T15"/>
                <a:pathLst>
                  <a:path w="21600" h="21600">
                    <a:moveTo>
                      <a:pt x="0" y="0"/>
                    </a:moveTo>
                    <a:lnTo>
                      <a:pt x="2428" y="21600"/>
                    </a:lnTo>
                    <a:lnTo>
                      <a:pt x="19172"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2840" name="Text Box 13"/>
              <p:cNvSpPr txBox="1">
                <a:spLocks noChangeArrowheads="1"/>
              </p:cNvSpPr>
              <p:nvPr/>
            </p:nvSpPr>
            <p:spPr bwMode="auto">
              <a:xfrm>
                <a:off x="2963" y="1172"/>
                <a:ext cx="9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RELACIONES</a:t>
                </a:r>
              </a:p>
            </p:txBody>
          </p:sp>
        </p:grpSp>
      </p:grpSp>
      <p:sp>
        <p:nvSpPr>
          <p:cNvPr id="140302" name="Text Box 14"/>
          <p:cNvSpPr txBox="1">
            <a:spLocks noChangeArrowheads="1"/>
          </p:cNvSpPr>
          <p:nvPr/>
        </p:nvSpPr>
        <p:spPr bwMode="auto">
          <a:xfrm>
            <a:off x="-180975" y="692150"/>
            <a:ext cx="477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O" altLang="es-CO" sz="2200" noProof="1">
                <a:latin typeface="Tahoma" pitchFamily="34" charset="0"/>
                <a:cs typeface="Tahoma" pitchFamily="34" charset="0"/>
              </a:rPr>
              <a:t>Los equipos de alto desempeño:</a:t>
            </a:r>
          </a:p>
        </p:txBody>
      </p:sp>
      <p:grpSp>
        <p:nvGrpSpPr>
          <p:cNvPr id="6" name="Group 15"/>
          <p:cNvGrpSpPr>
            <a:grpSpLocks/>
          </p:cNvGrpSpPr>
          <p:nvPr/>
        </p:nvGrpSpPr>
        <p:grpSpPr bwMode="auto">
          <a:xfrm>
            <a:off x="84138" y="2852738"/>
            <a:ext cx="2543175" cy="2181225"/>
            <a:chOff x="48" y="1764"/>
            <a:chExt cx="1554" cy="1452"/>
          </a:xfrm>
        </p:grpSpPr>
        <p:sp>
          <p:nvSpPr>
            <p:cNvPr id="162835" name="Oval 16"/>
            <p:cNvSpPr>
              <a:spLocks noChangeArrowheads="1"/>
            </p:cNvSpPr>
            <p:nvPr/>
          </p:nvSpPr>
          <p:spPr bwMode="auto">
            <a:xfrm>
              <a:off x="48" y="1764"/>
              <a:ext cx="1452" cy="145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2836" name="Text Box 17"/>
            <p:cNvSpPr txBox="1">
              <a:spLocks noChangeArrowheads="1"/>
            </p:cNvSpPr>
            <p:nvPr/>
          </p:nvSpPr>
          <p:spPr bwMode="auto">
            <a:xfrm>
              <a:off x="236" y="1943"/>
              <a:ext cx="1366"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Acuerdan procedimientos para guiarse en </a:t>
              </a:r>
              <a:r>
                <a:rPr lang="es-CO" altLang="es-CO" sz="1600" i="1" noProof="1">
                  <a:latin typeface="Calibri" pitchFamily="34" charset="0"/>
                </a:rPr>
                <a:t>cómo trabajar juntos</a:t>
              </a:r>
              <a:r>
                <a:rPr lang="es-CO" altLang="es-CO" sz="1600" noProof="1">
                  <a:latin typeface="Calibri" pitchFamily="34" charset="0"/>
                </a:rPr>
                <a:t> y </a:t>
              </a:r>
              <a:r>
                <a:rPr lang="es-CO" altLang="es-CO" sz="1600" i="1" noProof="1">
                  <a:latin typeface="Calibri" pitchFamily="34" charset="0"/>
                </a:rPr>
                <a:t>cómo hacer el trabajo</a:t>
              </a:r>
            </a:p>
          </p:txBody>
        </p:sp>
      </p:grpSp>
      <p:grpSp>
        <p:nvGrpSpPr>
          <p:cNvPr id="7" name="Group 18"/>
          <p:cNvGrpSpPr>
            <a:grpSpLocks/>
          </p:cNvGrpSpPr>
          <p:nvPr/>
        </p:nvGrpSpPr>
        <p:grpSpPr bwMode="auto">
          <a:xfrm>
            <a:off x="1979613" y="4176713"/>
            <a:ext cx="3030537" cy="2293937"/>
            <a:chOff x="1368" y="2064"/>
            <a:chExt cx="1788" cy="2160"/>
          </a:xfrm>
        </p:grpSpPr>
        <p:sp>
          <p:nvSpPr>
            <p:cNvPr id="162833" name="Oval 19"/>
            <p:cNvSpPr>
              <a:spLocks noChangeArrowheads="1"/>
            </p:cNvSpPr>
            <p:nvPr/>
          </p:nvSpPr>
          <p:spPr bwMode="auto">
            <a:xfrm>
              <a:off x="1368" y="2064"/>
              <a:ext cx="1752" cy="21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2834" name="Text Box 20"/>
            <p:cNvSpPr txBox="1">
              <a:spLocks noChangeArrowheads="1"/>
            </p:cNvSpPr>
            <p:nvPr/>
          </p:nvSpPr>
          <p:spPr bwMode="auto">
            <a:xfrm>
              <a:off x="1588" y="2348"/>
              <a:ext cx="1568"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Tienen ac</a:t>
              </a:r>
              <a:r>
                <a:rPr lang="es-CO" altLang="es-CO" sz="1600">
                  <a:latin typeface="Calibri" pitchFamily="34" charset="0"/>
                </a:rPr>
                <a:t>uerdos para</a:t>
              </a:r>
              <a:r>
                <a:rPr lang="es-CO" altLang="es-CO" sz="1600" noProof="1">
                  <a:latin typeface="Calibri" pitchFamily="34" charset="0"/>
                </a:rPr>
                <a:t> </a:t>
              </a:r>
              <a:r>
                <a:rPr lang="es-CO" altLang="es-CO" sz="1600">
                  <a:latin typeface="Calibri" pitchFamily="34" charset="0"/>
                </a:rPr>
                <a:t>la </a:t>
              </a:r>
              <a:r>
                <a:rPr lang="es-CO" altLang="es-CO" sz="1600" noProof="1">
                  <a:latin typeface="Calibri" pitchFamily="34" charset="0"/>
                </a:rPr>
                <a:t>toma </a:t>
              </a:r>
              <a:r>
                <a:rPr lang="es-CO" altLang="es-CO" sz="1600">
                  <a:latin typeface="Calibri" pitchFamily="34" charset="0"/>
                </a:rPr>
                <a:t>de </a:t>
              </a:r>
              <a:r>
                <a:rPr lang="es-CO" altLang="es-CO" sz="1600" noProof="1">
                  <a:latin typeface="Calibri" pitchFamily="34" charset="0"/>
                </a:rPr>
                <a:t>decisiones y resolver problemas </a:t>
              </a:r>
              <a:r>
                <a:rPr lang="es-MX" altLang="es-CO" sz="1600">
                  <a:latin typeface="Calibri" pitchFamily="34" charset="0"/>
                </a:rPr>
                <a:t>maximizando</a:t>
              </a:r>
              <a:r>
                <a:rPr lang="es-MX" altLang="es-CO" sz="1600" noProof="1">
                  <a:latin typeface="Calibri" pitchFamily="34" charset="0"/>
                </a:rPr>
                <a:t> la</a:t>
              </a:r>
              <a:r>
                <a:rPr lang="es-MX" altLang="es-CO" sz="1600">
                  <a:latin typeface="Calibri" pitchFamily="34" charset="0"/>
                </a:rPr>
                <a:t>s</a:t>
              </a:r>
              <a:r>
                <a:rPr lang="es-MX" altLang="es-CO" sz="1600" noProof="1">
                  <a:latin typeface="Calibri" pitchFamily="34" charset="0"/>
                </a:rPr>
                <a:t> habilidades de los miembros del equipo</a:t>
              </a:r>
            </a:p>
          </p:txBody>
        </p:sp>
      </p:grpSp>
      <p:grpSp>
        <p:nvGrpSpPr>
          <p:cNvPr id="8" name="Group 21"/>
          <p:cNvGrpSpPr>
            <a:grpSpLocks/>
          </p:cNvGrpSpPr>
          <p:nvPr/>
        </p:nvGrpSpPr>
        <p:grpSpPr bwMode="auto">
          <a:xfrm>
            <a:off x="5000625" y="4138613"/>
            <a:ext cx="2163763" cy="2605087"/>
            <a:chOff x="2952" y="2088"/>
            <a:chExt cx="1472" cy="2160"/>
          </a:xfrm>
        </p:grpSpPr>
        <p:sp>
          <p:nvSpPr>
            <p:cNvPr id="162831" name="Oval 22"/>
            <p:cNvSpPr>
              <a:spLocks noChangeArrowheads="1"/>
            </p:cNvSpPr>
            <p:nvPr/>
          </p:nvSpPr>
          <p:spPr bwMode="auto">
            <a:xfrm>
              <a:off x="2952" y="2088"/>
              <a:ext cx="1472" cy="21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2832" name="Text Box 23"/>
            <p:cNvSpPr txBox="1">
              <a:spLocks noChangeArrowheads="1"/>
            </p:cNvSpPr>
            <p:nvPr/>
          </p:nvSpPr>
          <p:spPr bwMode="auto">
            <a:xfrm>
              <a:off x="3171" y="2324"/>
              <a:ext cx="1243" cy="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Reconocen el conflicto relacionado con las tareas y los procesos y </a:t>
              </a:r>
              <a:r>
                <a:rPr lang="es-MX" altLang="es-CO" sz="1600">
                  <a:latin typeface="Calibri" pitchFamily="34" charset="0"/>
                </a:rPr>
                <a:t>poseen</a:t>
              </a:r>
              <a:r>
                <a:rPr lang="es-MX" altLang="es-CO" sz="1600" noProof="1">
                  <a:latin typeface="Calibri" pitchFamily="34" charset="0"/>
                </a:rPr>
                <a:t> procedimientos para resolverlo</a:t>
              </a:r>
              <a:r>
                <a:rPr lang="es-MX" altLang="es-CO" sz="1600">
                  <a:latin typeface="Calibri" pitchFamily="34" charset="0"/>
                </a:rPr>
                <a:t>.</a:t>
              </a:r>
              <a:endParaRPr lang="es-MX" altLang="es-CO" sz="1600" noProof="1">
                <a:latin typeface="Calibri" pitchFamily="34" charset="0"/>
              </a:endParaRPr>
            </a:p>
          </p:txBody>
        </p:sp>
      </p:grpSp>
      <p:grpSp>
        <p:nvGrpSpPr>
          <p:cNvPr id="9" name="Group 24"/>
          <p:cNvGrpSpPr>
            <a:grpSpLocks/>
          </p:cNvGrpSpPr>
          <p:nvPr/>
        </p:nvGrpSpPr>
        <p:grpSpPr bwMode="auto">
          <a:xfrm>
            <a:off x="6958013" y="2852738"/>
            <a:ext cx="2222500" cy="2584450"/>
            <a:chOff x="4360" y="1728"/>
            <a:chExt cx="1400" cy="1860"/>
          </a:xfrm>
        </p:grpSpPr>
        <p:sp>
          <p:nvSpPr>
            <p:cNvPr id="162829" name="Oval 25"/>
            <p:cNvSpPr>
              <a:spLocks noChangeArrowheads="1"/>
            </p:cNvSpPr>
            <p:nvPr/>
          </p:nvSpPr>
          <p:spPr bwMode="auto">
            <a:xfrm>
              <a:off x="4360" y="1728"/>
              <a:ext cx="1328" cy="18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2830" name="Text Box 26"/>
            <p:cNvSpPr txBox="1">
              <a:spLocks noChangeArrowheads="1"/>
            </p:cNvSpPr>
            <p:nvPr/>
          </p:nvSpPr>
          <p:spPr bwMode="auto">
            <a:xfrm>
              <a:off x="4490" y="2011"/>
              <a:ext cx="1270"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Reconocen la importancia de aprender de sus experiencias y tienen procesos para cultivar el crecimiento futuro</a:t>
              </a:r>
            </a:p>
          </p:txBody>
        </p:sp>
      </p:grpSp>
      <p:sp>
        <p:nvSpPr>
          <p:cNvPr id="29" name="28 Marcador de número de diapositiva"/>
          <p:cNvSpPr>
            <a:spLocks noGrp="1"/>
          </p:cNvSpPr>
          <p:nvPr>
            <p:ph type="sldNum" sz="quarter" idx="12"/>
          </p:nvPr>
        </p:nvSpPr>
        <p:spPr/>
        <p:txBody>
          <a:bodyPr/>
          <a:lstStyle/>
          <a:p>
            <a:pPr>
              <a:defRPr/>
            </a:pPr>
            <a:fld id="{28108F61-5F4E-4953-9E7F-EFC59AC9E4CC}" type="slidenum">
              <a:rPr lang="es-CO" smtClean="0"/>
              <a:pPr>
                <a:defRPr/>
              </a:pPr>
              <a:t>31</a:t>
            </a:fld>
            <a:endParaRPr lang="es-CO"/>
          </a:p>
        </p:txBody>
      </p:sp>
    </p:spTree>
    <p:extLst>
      <p:ext uri="{BB962C8B-B14F-4D97-AF65-F5344CB8AC3E}">
        <p14:creationId xmlns:p14="http://schemas.microsoft.com/office/powerpoint/2010/main" val="3003254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302"/>
                                        </p:tgtEl>
                                        <p:attrNameLst>
                                          <p:attrName>style.visibility</p:attrName>
                                        </p:attrNameLst>
                                      </p:cBhvr>
                                      <p:to>
                                        <p:strVal val="visible"/>
                                      </p:to>
                                    </p:set>
                                    <p:anim calcmode="lin" valueType="num">
                                      <p:cBhvr additive="base">
                                        <p:cTn id="19" dur="500" fill="hold"/>
                                        <p:tgtEl>
                                          <p:spTgt spid="140302"/>
                                        </p:tgtEl>
                                        <p:attrNameLst>
                                          <p:attrName>ppt_x</p:attrName>
                                        </p:attrNameLst>
                                      </p:cBhvr>
                                      <p:tavLst>
                                        <p:tav tm="0">
                                          <p:val>
                                            <p:strVal val="0-#ppt_w/2"/>
                                          </p:val>
                                        </p:tav>
                                        <p:tav tm="100000">
                                          <p:val>
                                            <p:strVal val="#ppt_x"/>
                                          </p:val>
                                        </p:tav>
                                      </p:tavLst>
                                    </p:anim>
                                    <p:anim calcmode="lin" valueType="num">
                                      <p:cBhvr additive="base">
                                        <p:cTn id="20" dur="500" fill="hold"/>
                                        <p:tgtEl>
                                          <p:spTgt spid="1403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7088" y="1362075"/>
            <a:ext cx="3427412" cy="1471613"/>
            <a:chOff x="596" y="438"/>
            <a:chExt cx="2159" cy="927"/>
          </a:xfrm>
        </p:grpSpPr>
        <p:grpSp>
          <p:nvGrpSpPr>
            <p:cNvPr id="163852" name="Group 3"/>
            <p:cNvGrpSpPr>
              <a:grpSpLocks/>
            </p:cNvGrpSpPr>
            <p:nvPr/>
          </p:nvGrpSpPr>
          <p:grpSpPr bwMode="auto">
            <a:xfrm>
              <a:off x="920" y="783"/>
              <a:ext cx="1500" cy="306"/>
              <a:chOff x="767" y="621"/>
              <a:chExt cx="1500" cy="306"/>
            </a:xfrm>
          </p:grpSpPr>
          <p:sp>
            <p:nvSpPr>
              <p:cNvPr id="163859" name="AutoShape 4"/>
              <p:cNvSpPr>
                <a:spLocks noChangeArrowheads="1"/>
              </p:cNvSpPr>
              <p:nvPr/>
            </p:nvSpPr>
            <p:spPr bwMode="auto">
              <a:xfrm rot="10780686">
                <a:off x="767" y="621"/>
                <a:ext cx="1500" cy="3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62 w 21600"/>
                  <a:gd name="T13" fmla="*/ 4235 h 21600"/>
                  <a:gd name="T14" fmla="*/ 17338 w 21600"/>
                  <a:gd name="T15" fmla="*/ 17365 h 21600"/>
                </a:gdLst>
                <a:ahLst/>
                <a:cxnLst>
                  <a:cxn ang="T8">
                    <a:pos x="T0" y="T1"/>
                  </a:cxn>
                  <a:cxn ang="T9">
                    <a:pos x="T2" y="T3"/>
                  </a:cxn>
                  <a:cxn ang="T10">
                    <a:pos x="T4" y="T5"/>
                  </a:cxn>
                  <a:cxn ang="T11">
                    <a:pos x="T6" y="T7"/>
                  </a:cxn>
                </a:cxnLst>
                <a:rect l="T12" t="T13" r="T14" b="T15"/>
                <a:pathLst>
                  <a:path w="21600" h="21600">
                    <a:moveTo>
                      <a:pt x="0" y="0"/>
                    </a:moveTo>
                    <a:lnTo>
                      <a:pt x="4920" y="21600"/>
                    </a:lnTo>
                    <a:lnTo>
                      <a:pt x="16680"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3860" name="Text Box 5"/>
              <p:cNvSpPr txBox="1">
                <a:spLocks noChangeArrowheads="1"/>
              </p:cNvSpPr>
              <p:nvPr/>
            </p:nvSpPr>
            <p:spPr bwMode="auto">
              <a:xfrm>
                <a:off x="1178" y="638"/>
                <a:ext cx="6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R O L E S</a:t>
                </a:r>
              </a:p>
            </p:txBody>
          </p:sp>
        </p:grpSp>
        <p:grpSp>
          <p:nvGrpSpPr>
            <p:cNvPr id="163853" name="Group 6"/>
            <p:cNvGrpSpPr>
              <a:grpSpLocks/>
            </p:cNvGrpSpPr>
            <p:nvPr/>
          </p:nvGrpSpPr>
          <p:grpSpPr bwMode="auto">
            <a:xfrm>
              <a:off x="1258" y="438"/>
              <a:ext cx="819" cy="358"/>
              <a:chOff x="1117" y="828"/>
              <a:chExt cx="819" cy="358"/>
            </a:xfrm>
          </p:grpSpPr>
          <p:sp>
            <p:nvSpPr>
              <p:cNvPr id="163857" name="AutoShape 7"/>
              <p:cNvSpPr>
                <a:spLocks noChangeArrowheads="1"/>
              </p:cNvSpPr>
              <p:nvPr/>
            </p:nvSpPr>
            <p:spPr bwMode="auto">
              <a:xfrm>
                <a:off x="1117" y="828"/>
                <a:ext cx="819" cy="346"/>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3858" name="Text Box 8"/>
              <p:cNvSpPr txBox="1">
                <a:spLocks noChangeArrowheads="1"/>
              </p:cNvSpPr>
              <p:nvPr/>
            </p:nvSpPr>
            <p:spPr bwMode="auto">
              <a:xfrm>
                <a:off x="1274" y="974"/>
                <a:ext cx="5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METAS</a:t>
                </a:r>
              </a:p>
            </p:txBody>
          </p:sp>
        </p:grpSp>
        <p:grpSp>
          <p:nvGrpSpPr>
            <p:cNvPr id="163854" name="Group 9"/>
            <p:cNvGrpSpPr>
              <a:grpSpLocks/>
            </p:cNvGrpSpPr>
            <p:nvPr/>
          </p:nvGrpSpPr>
          <p:grpSpPr bwMode="auto">
            <a:xfrm>
              <a:off x="596" y="1080"/>
              <a:ext cx="2159" cy="285"/>
              <a:chOff x="437" y="1014"/>
              <a:chExt cx="2159" cy="285"/>
            </a:xfrm>
          </p:grpSpPr>
          <p:sp>
            <p:nvSpPr>
              <p:cNvPr id="163855" name="AutoShape 10"/>
              <p:cNvSpPr>
                <a:spLocks noChangeArrowheads="1"/>
              </p:cNvSpPr>
              <p:nvPr/>
            </p:nvSpPr>
            <p:spPr bwMode="auto">
              <a:xfrm rot="10780686">
                <a:off x="437" y="1014"/>
                <a:ext cx="2159" cy="2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2 w 21600"/>
                  <a:gd name="T13" fmla="*/ 3411 h 21600"/>
                  <a:gd name="T14" fmla="*/ 18158 w 21600"/>
                  <a:gd name="T15" fmla="*/ 18189 h 21600"/>
                </a:gdLst>
                <a:ahLst/>
                <a:cxnLst>
                  <a:cxn ang="T8">
                    <a:pos x="T0" y="T1"/>
                  </a:cxn>
                  <a:cxn ang="T9">
                    <a:pos x="T2" y="T3"/>
                  </a:cxn>
                  <a:cxn ang="T10">
                    <a:pos x="T4" y="T5"/>
                  </a:cxn>
                  <a:cxn ang="T11">
                    <a:pos x="T6" y="T7"/>
                  </a:cxn>
                </a:cxnLst>
                <a:rect l="T12" t="T13" r="T14" b="T15"/>
                <a:pathLst>
                  <a:path w="21600" h="21600">
                    <a:moveTo>
                      <a:pt x="0" y="0"/>
                    </a:moveTo>
                    <a:lnTo>
                      <a:pt x="3291" y="21600"/>
                    </a:lnTo>
                    <a:lnTo>
                      <a:pt x="18309" y="21600"/>
                    </a:lnTo>
                    <a:lnTo>
                      <a:pt x="21600" y="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3856" name="Text Box 11"/>
              <p:cNvSpPr txBox="1">
                <a:spLocks noChangeArrowheads="1"/>
              </p:cNvSpPr>
              <p:nvPr/>
            </p:nvSpPr>
            <p:spPr bwMode="auto">
              <a:xfrm>
                <a:off x="890" y="1046"/>
                <a:ext cx="1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noProof="1">
                    <a:latin typeface="Calibri" pitchFamily="34" charset="0"/>
                  </a:rPr>
                  <a:t>PROCEDIMIENTOS</a:t>
                </a:r>
              </a:p>
            </p:txBody>
          </p:sp>
        </p:grpSp>
      </p:grpSp>
      <p:grpSp>
        <p:nvGrpSpPr>
          <p:cNvPr id="6" name="Group 12"/>
          <p:cNvGrpSpPr>
            <a:grpSpLocks/>
          </p:cNvGrpSpPr>
          <p:nvPr/>
        </p:nvGrpSpPr>
        <p:grpSpPr bwMode="auto">
          <a:xfrm>
            <a:off x="933450" y="2895600"/>
            <a:ext cx="4333875" cy="388938"/>
            <a:chOff x="663" y="1404"/>
            <a:chExt cx="2730" cy="245"/>
          </a:xfrm>
        </p:grpSpPr>
        <p:sp>
          <p:nvSpPr>
            <p:cNvPr id="163850" name="AutoShape 13"/>
            <p:cNvSpPr>
              <a:spLocks noChangeArrowheads="1"/>
            </p:cNvSpPr>
            <p:nvPr/>
          </p:nvSpPr>
          <p:spPr bwMode="auto">
            <a:xfrm rot="10780686">
              <a:off x="663" y="1404"/>
              <a:ext cx="2730" cy="2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5 w 21600"/>
                <a:gd name="T13" fmla="*/ 2998 h 21600"/>
                <a:gd name="T14" fmla="*/ 18585 w 21600"/>
                <a:gd name="T15" fmla="*/ 18602 h 21600"/>
              </a:gdLst>
              <a:ahLst/>
              <a:cxnLst>
                <a:cxn ang="T8">
                  <a:pos x="T0" y="T1"/>
                </a:cxn>
                <a:cxn ang="T9">
                  <a:pos x="T2" y="T3"/>
                </a:cxn>
                <a:cxn ang="T10">
                  <a:pos x="T4" y="T5"/>
                </a:cxn>
                <a:cxn ang="T11">
                  <a:pos x="T6" y="T7"/>
                </a:cxn>
              </a:cxnLst>
              <a:rect l="T12" t="T13" r="T14" b="T15"/>
              <a:pathLst>
                <a:path w="21600" h="21600">
                  <a:moveTo>
                    <a:pt x="0" y="0"/>
                  </a:moveTo>
                  <a:lnTo>
                    <a:pt x="2428" y="21600"/>
                  </a:lnTo>
                  <a:lnTo>
                    <a:pt x="19172" y="21600"/>
                  </a:lnTo>
                  <a:lnTo>
                    <a:pt x="21600" y="0"/>
                  </a:lnTo>
                  <a:close/>
                </a:path>
              </a:pathLst>
            </a:custGeom>
            <a:noFill/>
            <a:ln w="38100">
              <a:solidFill>
                <a:srgbClr val="FF680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163851" name="Text Box 14"/>
            <p:cNvSpPr txBox="1">
              <a:spLocks noChangeArrowheads="1"/>
            </p:cNvSpPr>
            <p:nvPr/>
          </p:nvSpPr>
          <p:spPr bwMode="auto">
            <a:xfrm>
              <a:off x="1571" y="1412"/>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altLang="es-CO" sz="1600" b="1" noProof="1">
                  <a:latin typeface="Calibri" pitchFamily="34" charset="0"/>
                </a:rPr>
                <a:t>RELACIONES</a:t>
              </a:r>
            </a:p>
          </p:txBody>
        </p:sp>
      </p:grpSp>
      <p:sp>
        <p:nvSpPr>
          <p:cNvPr id="141327" name="Text Box 15"/>
          <p:cNvSpPr txBox="1">
            <a:spLocks noChangeArrowheads="1"/>
          </p:cNvSpPr>
          <p:nvPr/>
        </p:nvSpPr>
        <p:spPr bwMode="auto">
          <a:xfrm>
            <a:off x="6084888" y="1484313"/>
            <a:ext cx="2663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FF6801"/>
              </a:buClr>
            </a:pPr>
            <a:r>
              <a:rPr lang="es-CO" altLang="es-CO" sz="2000" noProof="1">
                <a:latin typeface="Tahoma" pitchFamily="34" charset="0"/>
                <a:cs typeface="Tahoma" pitchFamily="34" charset="0"/>
              </a:rPr>
              <a:t>Hay que invertir energía para crear un ambiente:</a:t>
            </a:r>
          </a:p>
          <a:p>
            <a:pPr eaLnBrk="1" hangingPunct="1">
              <a:buClr>
                <a:srgbClr val="FF6801"/>
              </a:buClr>
            </a:pPr>
            <a:endParaRPr lang="es-CO" altLang="es-CO" sz="2000" noProof="1">
              <a:latin typeface="Tahoma" pitchFamily="34" charset="0"/>
              <a:cs typeface="Tahoma" pitchFamily="34" charset="0"/>
            </a:endParaRPr>
          </a:p>
          <a:p>
            <a:pPr eaLnBrk="1" hangingPunct="1">
              <a:buClr>
                <a:srgbClr val="FF6801"/>
              </a:buClr>
              <a:buFont typeface="Wingdings" pitchFamily="2" charset="2"/>
              <a:buChar char="v"/>
            </a:pPr>
            <a:r>
              <a:rPr lang="es-CO" altLang="es-CO" sz="2000" noProof="1">
                <a:latin typeface="Tahoma" pitchFamily="34" charset="0"/>
                <a:cs typeface="Tahoma" pitchFamily="34" charset="0"/>
              </a:rPr>
              <a:t>De confianza</a:t>
            </a:r>
          </a:p>
          <a:p>
            <a:pPr eaLnBrk="1" hangingPunct="1">
              <a:buClr>
                <a:srgbClr val="FF6801"/>
              </a:buClr>
              <a:buFont typeface="Wingdings" pitchFamily="2" charset="2"/>
              <a:buChar char="v"/>
            </a:pPr>
            <a:r>
              <a:rPr lang="es-CO" altLang="es-CO" sz="2000" noProof="1">
                <a:latin typeface="Tahoma" pitchFamily="34" charset="0"/>
                <a:cs typeface="Tahoma" pitchFamily="34" charset="0"/>
              </a:rPr>
              <a:t>De apoyo</a:t>
            </a:r>
          </a:p>
          <a:p>
            <a:pPr eaLnBrk="1" hangingPunct="1">
              <a:buClr>
                <a:srgbClr val="FF6801"/>
              </a:buClr>
              <a:buFont typeface="Wingdings" pitchFamily="2" charset="2"/>
              <a:buChar char="v"/>
            </a:pPr>
            <a:r>
              <a:rPr lang="es-CO" altLang="es-CO" sz="2000" noProof="1">
                <a:latin typeface="Tahoma" pitchFamily="34" charset="0"/>
                <a:cs typeface="Tahoma" pitchFamily="34" charset="0"/>
              </a:rPr>
              <a:t>De respeto</a:t>
            </a:r>
          </a:p>
        </p:txBody>
      </p:sp>
      <p:sp>
        <p:nvSpPr>
          <p:cNvPr id="141328" name="Text Box 16"/>
          <p:cNvSpPr txBox="1">
            <a:spLocks noChangeArrowheads="1"/>
          </p:cNvSpPr>
          <p:nvPr/>
        </p:nvSpPr>
        <p:spPr bwMode="auto">
          <a:xfrm>
            <a:off x="250825" y="3979863"/>
            <a:ext cx="88042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FF6801"/>
              </a:buClr>
              <a:buFont typeface="Wingdings" pitchFamily="2" charset="2"/>
              <a:buNone/>
            </a:pPr>
            <a:r>
              <a:rPr lang="es-CO" altLang="es-CO" sz="2400" b="1" noProof="1">
                <a:latin typeface="Tahoma" pitchFamily="34" charset="0"/>
                <a:cs typeface="Tahoma" pitchFamily="34" charset="0"/>
              </a:rPr>
              <a:t>Los equipos efectivos:</a:t>
            </a:r>
          </a:p>
          <a:p>
            <a:pPr eaLnBrk="1" hangingPunct="1">
              <a:buClr>
                <a:srgbClr val="FF6801"/>
              </a:buClr>
              <a:buFont typeface="Wingdings" pitchFamily="2" charset="2"/>
              <a:buNone/>
            </a:pPr>
            <a:endParaRPr lang="es-CO" altLang="es-CO" sz="2400" noProof="1">
              <a:latin typeface="Tahoma" pitchFamily="34" charset="0"/>
              <a:cs typeface="Tahoma" pitchFamily="34" charset="0"/>
            </a:endParaRPr>
          </a:p>
          <a:p>
            <a:pPr eaLnBrk="1" hangingPunct="1">
              <a:buClr>
                <a:srgbClr val="FF6801"/>
              </a:buClr>
              <a:buFont typeface="Wingdings" pitchFamily="2" charset="2"/>
              <a:buChar char="ü"/>
            </a:pPr>
            <a:r>
              <a:rPr lang="es-CO" altLang="es-CO" sz="2000" noProof="1">
                <a:latin typeface="Tahoma" pitchFamily="34" charset="0"/>
                <a:cs typeface="Tahoma" pitchFamily="34" charset="0"/>
              </a:rPr>
              <a:t>Usan comunicación abierta</a:t>
            </a:r>
            <a:r>
              <a:rPr lang="es-CO" altLang="es-CO" sz="2000" dirty="0">
                <a:latin typeface="Tahoma" pitchFamily="34" charset="0"/>
                <a:cs typeface="Tahoma" pitchFamily="34" charset="0"/>
              </a:rPr>
              <a:t>.</a:t>
            </a:r>
            <a:endParaRPr lang="es-CO" altLang="es-CO" sz="2000" noProof="1">
              <a:latin typeface="Tahoma" pitchFamily="34" charset="0"/>
              <a:cs typeface="Tahoma" pitchFamily="34" charset="0"/>
            </a:endParaRPr>
          </a:p>
          <a:p>
            <a:pPr eaLnBrk="1" hangingPunct="1">
              <a:buClr>
                <a:srgbClr val="FF6801"/>
              </a:buClr>
              <a:buFont typeface="Wingdings" pitchFamily="2" charset="2"/>
              <a:buChar char="ü"/>
            </a:pPr>
            <a:r>
              <a:rPr lang="es-CO" altLang="es-CO" sz="2000" noProof="1">
                <a:latin typeface="Tahoma" pitchFamily="34" charset="0"/>
                <a:cs typeface="Tahoma" pitchFamily="34" charset="0"/>
              </a:rPr>
              <a:t>Continuamente clarifican expectativas y </a:t>
            </a:r>
            <a:r>
              <a:rPr lang="es-CO" altLang="es-CO" sz="2000" dirty="0">
                <a:latin typeface="Tahoma" pitchFamily="34" charset="0"/>
                <a:cs typeface="Tahoma" pitchFamily="34" charset="0"/>
              </a:rPr>
              <a:t>r</a:t>
            </a:r>
            <a:r>
              <a:rPr lang="es-CO" altLang="es-CO" sz="2000" noProof="1">
                <a:latin typeface="Tahoma" pitchFamily="34" charset="0"/>
                <a:cs typeface="Tahoma" pitchFamily="34" charset="0"/>
              </a:rPr>
              <a:t>esponsabilidades individuales y</a:t>
            </a:r>
            <a:r>
              <a:rPr lang="es-CO" altLang="es-CO" sz="2000" dirty="0">
                <a:latin typeface="Tahoma" pitchFamily="34" charset="0"/>
                <a:cs typeface="Tahoma" pitchFamily="34" charset="0"/>
              </a:rPr>
              <a:t> </a:t>
            </a:r>
            <a:r>
              <a:rPr lang="es-CO" altLang="es-CO" sz="2000" noProof="1">
                <a:latin typeface="Tahoma" pitchFamily="34" charset="0"/>
                <a:cs typeface="Tahoma" pitchFamily="34" charset="0"/>
              </a:rPr>
              <a:t>de </a:t>
            </a:r>
            <a:r>
              <a:rPr lang="es-CO" altLang="es-CO" sz="2000" dirty="0">
                <a:latin typeface="Tahoma" pitchFamily="34" charset="0"/>
                <a:cs typeface="Tahoma" pitchFamily="34" charset="0"/>
              </a:rPr>
              <a:t>g</a:t>
            </a:r>
            <a:r>
              <a:rPr lang="es-CO" altLang="es-CO" sz="2000" noProof="1">
                <a:latin typeface="Tahoma" pitchFamily="34" charset="0"/>
                <a:cs typeface="Tahoma" pitchFamily="34" charset="0"/>
              </a:rPr>
              <a:t>rupo</a:t>
            </a:r>
          </a:p>
          <a:p>
            <a:pPr eaLnBrk="1" hangingPunct="1">
              <a:buClr>
                <a:srgbClr val="FF6801"/>
              </a:buClr>
              <a:buFont typeface="Wingdings" pitchFamily="2" charset="2"/>
              <a:buChar char="ü"/>
            </a:pPr>
            <a:r>
              <a:rPr lang="es-CO" altLang="es-CO" sz="2000" noProof="1">
                <a:latin typeface="Tahoma" pitchFamily="34" charset="0"/>
                <a:cs typeface="Tahoma" pitchFamily="34" charset="0"/>
              </a:rPr>
              <a:t>Proveen retroalimentación honesta</a:t>
            </a:r>
            <a:r>
              <a:rPr lang="es-CO" altLang="es-CO" sz="2000" dirty="0">
                <a:latin typeface="Tahoma" pitchFamily="34" charset="0"/>
                <a:cs typeface="Tahoma" pitchFamily="34" charset="0"/>
              </a:rPr>
              <a:t>.</a:t>
            </a:r>
            <a:endParaRPr lang="es-CO" altLang="es-CO" sz="2000" noProof="1">
              <a:latin typeface="Tahoma" pitchFamily="34" charset="0"/>
              <a:cs typeface="Tahoma" pitchFamily="34" charset="0"/>
            </a:endParaRPr>
          </a:p>
          <a:p>
            <a:pPr eaLnBrk="1" hangingPunct="1">
              <a:buClr>
                <a:srgbClr val="FF6801"/>
              </a:buClr>
              <a:buFont typeface="Wingdings" pitchFamily="2" charset="2"/>
              <a:buChar char="ü"/>
            </a:pPr>
            <a:r>
              <a:rPr lang="es-MX" altLang="es-CO" sz="2000" dirty="0">
                <a:latin typeface="Tahoma" pitchFamily="34" charset="0"/>
                <a:cs typeface="Tahoma" pitchFamily="34" charset="0"/>
              </a:rPr>
              <a:t>T</a:t>
            </a:r>
            <a:r>
              <a:rPr lang="es-MX" altLang="es-CO" sz="2000" noProof="1">
                <a:latin typeface="Tahoma" pitchFamily="34" charset="0"/>
                <a:cs typeface="Tahoma" pitchFamily="34" charset="0"/>
              </a:rPr>
              <a:t>rabajan en tratar los “asuntos” </a:t>
            </a:r>
            <a:r>
              <a:rPr lang="es-MX" altLang="es-CO" sz="2000" dirty="0">
                <a:latin typeface="Tahoma" pitchFamily="34" charset="0"/>
                <a:cs typeface="Tahoma" pitchFamily="34" charset="0"/>
              </a:rPr>
              <a:t>laborales y personales para evitar el “conflicto”.</a:t>
            </a:r>
            <a:endParaRPr lang="es-MX" altLang="es-CO" sz="2000" noProof="1">
              <a:latin typeface="Tahoma" pitchFamily="34" charset="0"/>
              <a:cs typeface="Tahoma" pitchFamily="34" charset="0"/>
            </a:endParaRPr>
          </a:p>
          <a:p>
            <a:pPr eaLnBrk="1" hangingPunct="1">
              <a:buClr>
                <a:srgbClr val="FF6801"/>
              </a:buClr>
              <a:buFont typeface="Wingdings" pitchFamily="2" charset="2"/>
              <a:buChar char="ü"/>
            </a:pPr>
            <a:endParaRPr lang="es-MX" altLang="es-CO" sz="2000" noProof="1">
              <a:latin typeface="Tahoma" pitchFamily="34" charset="0"/>
              <a:cs typeface="Tahoma" pitchFamily="34" charset="0"/>
            </a:endParaRPr>
          </a:p>
          <a:p>
            <a:pPr eaLnBrk="1" hangingPunct="1">
              <a:buClr>
                <a:srgbClr val="FF6801"/>
              </a:buClr>
              <a:buFont typeface="Wingdings" pitchFamily="2" charset="2"/>
              <a:buChar char="Ø"/>
            </a:pPr>
            <a:endParaRPr lang="es-MX" altLang="es-CO" sz="2000" noProof="1">
              <a:latin typeface="Tahoma" pitchFamily="34" charset="0"/>
              <a:cs typeface="Tahoma" pitchFamily="34" charset="0"/>
            </a:endParaRPr>
          </a:p>
        </p:txBody>
      </p:sp>
      <p:sp>
        <p:nvSpPr>
          <p:cNvPr id="20" name="19 Marcador de número de diapositiva"/>
          <p:cNvSpPr>
            <a:spLocks noGrp="1"/>
          </p:cNvSpPr>
          <p:nvPr>
            <p:ph type="sldNum" sz="quarter" idx="12"/>
          </p:nvPr>
        </p:nvSpPr>
        <p:spPr/>
        <p:txBody>
          <a:bodyPr/>
          <a:lstStyle/>
          <a:p>
            <a:pPr>
              <a:defRPr/>
            </a:pPr>
            <a:fld id="{FA50D9D6-5B6F-4C50-9F10-CD30BAC157AB}" type="slidenum">
              <a:rPr lang="es-CO" smtClean="0"/>
              <a:pPr>
                <a:defRPr/>
              </a:pPr>
              <a:t>32</a:t>
            </a:fld>
            <a:endParaRPr lang="es-CO"/>
          </a:p>
        </p:txBody>
      </p:sp>
    </p:spTree>
    <p:extLst>
      <p:ext uri="{BB962C8B-B14F-4D97-AF65-F5344CB8AC3E}">
        <p14:creationId xmlns:p14="http://schemas.microsoft.com/office/powerpoint/2010/main" val="40669000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1327">
                                            <p:txEl>
                                              <p:pRg st="0" end="0"/>
                                            </p:txEl>
                                          </p:spTgt>
                                        </p:tgtEl>
                                        <p:attrNameLst>
                                          <p:attrName>style.visibility</p:attrName>
                                        </p:attrNameLst>
                                      </p:cBhvr>
                                      <p:to>
                                        <p:strVal val="visible"/>
                                      </p:to>
                                    </p:set>
                                    <p:animEffect transition="in" filter="blinds(vertical)">
                                      <p:cBhvr>
                                        <p:cTn id="17" dur="500"/>
                                        <p:tgtEl>
                                          <p:spTgt spid="1413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41327">
                                            <p:txEl>
                                              <p:pRg st="2" end="2"/>
                                            </p:txEl>
                                          </p:spTgt>
                                        </p:tgtEl>
                                        <p:attrNameLst>
                                          <p:attrName>style.visibility</p:attrName>
                                        </p:attrNameLst>
                                      </p:cBhvr>
                                      <p:to>
                                        <p:strVal val="visible"/>
                                      </p:to>
                                    </p:set>
                                    <p:animEffect transition="in" filter="blinds(vertical)">
                                      <p:cBhvr>
                                        <p:cTn id="22" dur="500"/>
                                        <p:tgtEl>
                                          <p:spTgt spid="1413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41327">
                                            <p:txEl>
                                              <p:pRg st="3" end="3"/>
                                            </p:txEl>
                                          </p:spTgt>
                                        </p:tgtEl>
                                        <p:attrNameLst>
                                          <p:attrName>style.visibility</p:attrName>
                                        </p:attrNameLst>
                                      </p:cBhvr>
                                      <p:to>
                                        <p:strVal val="visible"/>
                                      </p:to>
                                    </p:set>
                                    <p:animEffect transition="in" filter="blinds(vertical)">
                                      <p:cBhvr>
                                        <p:cTn id="27" dur="500"/>
                                        <p:tgtEl>
                                          <p:spTgt spid="1413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41327">
                                            <p:txEl>
                                              <p:pRg st="4" end="4"/>
                                            </p:txEl>
                                          </p:spTgt>
                                        </p:tgtEl>
                                        <p:attrNameLst>
                                          <p:attrName>style.visibility</p:attrName>
                                        </p:attrNameLst>
                                      </p:cBhvr>
                                      <p:to>
                                        <p:strVal val="visible"/>
                                      </p:to>
                                    </p:set>
                                    <p:animEffect transition="in" filter="blinds(vertical)">
                                      <p:cBhvr>
                                        <p:cTn id="32" dur="500"/>
                                        <p:tgtEl>
                                          <p:spTgt spid="1413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41328">
                                            <p:txEl>
                                              <p:pRg st="0" end="0"/>
                                            </p:txEl>
                                          </p:spTgt>
                                        </p:tgtEl>
                                        <p:attrNameLst>
                                          <p:attrName>style.visibility</p:attrName>
                                        </p:attrNameLst>
                                      </p:cBhvr>
                                      <p:to>
                                        <p:strVal val="visible"/>
                                      </p:to>
                                    </p:set>
                                    <p:animEffect transition="in" filter="blinds(vertical)">
                                      <p:cBhvr>
                                        <p:cTn id="37" dur="500"/>
                                        <p:tgtEl>
                                          <p:spTgt spid="14132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41328">
                                            <p:txEl>
                                              <p:pRg st="2" end="2"/>
                                            </p:txEl>
                                          </p:spTgt>
                                        </p:tgtEl>
                                        <p:attrNameLst>
                                          <p:attrName>style.visibility</p:attrName>
                                        </p:attrNameLst>
                                      </p:cBhvr>
                                      <p:to>
                                        <p:strVal val="visible"/>
                                      </p:to>
                                    </p:set>
                                    <p:animEffect transition="in" filter="blinds(vertical)">
                                      <p:cBhvr>
                                        <p:cTn id="42" dur="500"/>
                                        <p:tgtEl>
                                          <p:spTgt spid="14132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41328">
                                            <p:txEl>
                                              <p:pRg st="3" end="3"/>
                                            </p:txEl>
                                          </p:spTgt>
                                        </p:tgtEl>
                                        <p:attrNameLst>
                                          <p:attrName>style.visibility</p:attrName>
                                        </p:attrNameLst>
                                      </p:cBhvr>
                                      <p:to>
                                        <p:strVal val="visible"/>
                                      </p:to>
                                    </p:set>
                                    <p:animEffect transition="in" filter="blinds(vertical)">
                                      <p:cBhvr>
                                        <p:cTn id="47" dur="500"/>
                                        <p:tgtEl>
                                          <p:spTgt spid="141328">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41328">
                                            <p:txEl>
                                              <p:pRg st="4" end="4"/>
                                            </p:txEl>
                                          </p:spTgt>
                                        </p:tgtEl>
                                        <p:attrNameLst>
                                          <p:attrName>style.visibility</p:attrName>
                                        </p:attrNameLst>
                                      </p:cBhvr>
                                      <p:to>
                                        <p:strVal val="visible"/>
                                      </p:to>
                                    </p:set>
                                    <p:animEffect transition="in" filter="blinds(vertical)">
                                      <p:cBhvr>
                                        <p:cTn id="52" dur="500"/>
                                        <p:tgtEl>
                                          <p:spTgt spid="14132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141328">
                                            <p:txEl>
                                              <p:pRg st="5" end="5"/>
                                            </p:txEl>
                                          </p:spTgt>
                                        </p:tgtEl>
                                        <p:attrNameLst>
                                          <p:attrName>style.visibility</p:attrName>
                                        </p:attrNameLst>
                                      </p:cBhvr>
                                      <p:to>
                                        <p:strVal val="visible"/>
                                      </p:to>
                                    </p:set>
                                    <p:animEffect transition="in" filter="blinds(vertical)">
                                      <p:cBhvr>
                                        <p:cTn id="57" dur="500"/>
                                        <p:tgtEl>
                                          <p:spTgt spid="1413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7" grpId="0" build="p" autoUpdateAnimBg="0"/>
      <p:bldP spid="14132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477000" y="814388"/>
            <a:ext cx="2667000" cy="563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4867" name="Text Box 3"/>
          <p:cNvSpPr txBox="1">
            <a:spLocks noChangeArrowheads="1"/>
          </p:cNvSpPr>
          <p:nvPr/>
        </p:nvSpPr>
        <p:spPr bwMode="auto">
          <a:xfrm>
            <a:off x="65088" y="30163"/>
            <a:ext cx="67389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1" tIns="45232" rIns="90461" bIns="4523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altLang="es-CO" b="1">
                <a:latin typeface="Calibri" pitchFamily="34" charset="0"/>
              </a:rPr>
              <a:t>20 FACTORES DE ÉXITO PARA EL TRABAJO EN EQUIPO</a:t>
            </a:r>
          </a:p>
        </p:txBody>
      </p:sp>
      <p:sp>
        <p:nvSpPr>
          <p:cNvPr id="164868" name="AutoShape 5"/>
          <p:cNvSpPr>
            <a:spLocks noChangeArrowheads="1"/>
          </p:cNvSpPr>
          <p:nvPr/>
        </p:nvSpPr>
        <p:spPr bwMode="auto">
          <a:xfrm>
            <a:off x="5289550" y="1944688"/>
            <a:ext cx="3227388" cy="1201737"/>
          </a:xfrm>
          <a:prstGeom prst="roundRect">
            <a:avLst>
              <a:gd name="adj" fmla="val 16667"/>
            </a:avLst>
          </a:prstGeom>
          <a:solidFill>
            <a:schemeClr val="bg1"/>
          </a:solidFill>
          <a:ln w="38100" cmpd="dbl">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64869" name="Rectangle 6"/>
          <p:cNvSpPr>
            <a:spLocks noChangeArrowheads="1"/>
          </p:cNvSpPr>
          <p:nvPr/>
        </p:nvSpPr>
        <p:spPr bwMode="auto">
          <a:xfrm>
            <a:off x="5503863" y="2047875"/>
            <a:ext cx="30845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3" tIns="45695" rIns="91393" bIns="4569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altLang="es-CO" b="1" i="1">
                <a:latin typeface="Calibri" pitchFamily="34" charset="0"/>
              </a:rPr>
              <a:t>Éxito =</a:t>
            </a:r>
            <a:r>
              <a:rPr lang="es-ES_tradnl" altLang="es-CO" b="1">
                <a:latin typeface="Calibri" pitchFamily="34" charset="0"/>
              </a:rPr>
              <a:t> </a:t>
            </a:r>
          </a:p>
          <a:p>
            <a:pPr eaLnBrk="1" hangingPunct="1"/>
            <a:r>
              <a:rPr lang="es-ES_tradnl" altLang="es-CO" b="1" i="1">
                <a:latin typeface="Calibri" pitchFamily="34" charset="0"/>
              </a:rPr>
              <a:t>Eficiencia</a:t>
            </a:r>
            <a:r>
              <a:rPr lang="es-ES_tradnl" altLang="es-CO" b="1">
                <a:latin typeface="Calibri" pitchFamily="34" charset="0"/>
              </a:rPr>
              <a:t> en el logro de los objetivos</a:t>
            </a:r>
            <a:r>
              <a:rPr lang="es-ES" altLang="es-CO" b="1">
                <a:latin typeface="Calibri" pitchFamily="34" charset="0"/>
              </a:rPr>
              <a:t/>
            </a:r>
            <a:br>
              <a:rPr lang="es-ES" altLang="es-CO" b="1">
                <a:latin typeface="Calibri" pitchFamily="34" charset="0"/>
              </a:rPr>
            </a:br>
            <a:endParaRPr lang="es-ES" altLang="es-CO" b="1">
              <a:latin typeface="Calibri" pitchFamily="34" charset="0"/>
            </a:endParaRPr>
          </a:p>
        </p:txBody>
      </p:sp>
      <p:sp>
        <p:nvSpPr>
          <p:cNvPr id="164870" name="AutoShape 7"/>
          <p:cNvSpPr>
            <a:spLocks noChangeArrowheads="1"/>
          </p:cNvSpPr>
          <p:nvPr/>
        </p:nvSpPr>
        <p:spPr bwMode="auto">
          <a:xfrm>
            <a:off x="5289550" y="3429000"/>
            <a:ext cx="3227388" cy="1485900"/>
          </a:xfrm>
          <a:prstGeom prst="roundRect">
            <a:avLst>
              <a:gd name="adj" fmla="val 16667"/>
            </a:avLst>
          </a:prstGeom>
          <a:solidFill>
            <a:schemeClr val="bg1"/>
          </a:solidFill>
          <a:ln w="38100" cmpd="dbl">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42344" name="Rectangle 8"/>
          <p:cNvSpPr>
            <a:spLocks noChangeArrowheads="1"/>
          </p:cNvSpPr>
          <p:nvPr/>
        </p:nvSpPr>
        <p:spPr bwMode="auto">
          <a:xfrm>
            <a:off x="5432425" y="3498850"/>
            <a:ext cx="6337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3" tIns="45695" rIns="91393" bIns="45695"/>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20000"/>
              </a:spcBef>
              <a:buFont typeface="Wingdings" pitchFamily="2" charset="2"/>
              <a:buNone/>
            </a:pPr>
            <a:r>
              <a:rPr lang="es-ES" altLang="es-CO" b="1" i="1">
                <a:latin typeface="Calibri" pitchFamily="34" charset="0"/>
              </a:rPr>
              <a:t>Eficiencia = </a:t>
            </a:r>
          </a:p>
          <a:p>
            <a:pPr eaLnBrk="1" hangingPunct="1">
              <a:lnSpc>
                <a:spcPct val="80000"/>
              </a:lnSpc>
              <a:spcBef>
                <a:spcPct val="20000"/>
              </a:spcBef>
            </a:pPr>
            <a:r>
              <a:rPr lang="es-ES" altLang="es-CO" b="1">
                <a:latin typeface="Calibri" pitchFamily="34" charset="0"/>
              </a:rPr>
              <a:t>Mejor </a:t>
            </a:r>
            <a:r>
              <a:rPr lang="es-ES" altLang="es-CO" b="1" i="1">
                <a:latin typeface="Calibri" pitchFamily="34" charset="0"/>
              </a:rPr>
              <a:t>resultado</a:t>
            </a:r>
            <a:r>
              <a:rPr lang="es-ES" altLang="es-CO" b="1">
                <a:latin typeface="Calibri" pitchFamily="34" charset="0"/>
              </a:rPr>
              <a:t>, en menos </a:t>
            </a:r>
          </a:p>
          <a:p>
            <a:pPr eaLnBrk="1" hangingPunct="1">
              <a:lnSpc>
                <a:spcPct val="80000"/>
              </a:lnSpc>
              <a:spcBef>
                <a:spcPct val="20000"/>
              </a:spcBef>
            </a:pPr>
            <a:r>
              <a:rPr lang="es-ES" altLang="es-CO" b="1">
                <a:latin typeface="Calibri" pitchFamily="34" charset="0"/>
              </a:rPr>
              <a:t>tiempo, con el menor </a:t>
            </a:r>
          </a:p>
          <a:p>
            <a:pPr eaLnBrk="1" hangingPunct="1">
              <a:lnSpc>
                <a:spcPct val="80000"/>
              </a:lnSpc>
              <a:spcBef>
                <a:spcPct val="20000"/>
              </a:spcBef>
            </a:pPr>
            <a:r>
              <a:rPr lang="es-ES" altLang="es-CO" b="1">
                <a:latin typeface="Calibri" pitchFamily="34" charset="0"/>
              </a:rPr>
              <a:t>esfuerzo y ojalá con el </a:t>
            </a:r>
          </a:p>
          <a:p>
            <a:pPr eaLnBrk="1" hangingPunct="1">
              <a:lnSpc>
                <a:spcPct val="80000"/>
              </a:lnSpc>
              <a:spcBef>
                <a:spcPct val="20000"/>
              </a:spcBef>
            </a:pPr>
            <a:r>
              <a:rPr lang="es-ES" altLang="es-CO" b="1">
                <a:latin typeface="Calibri" pitchFamily="34" charset="0"/>
              </a:rPr>
              <a:t>menor costo</a:t>
            </a:r>
          </a:p>
        </p:txBody>
      </p:sp>
      <p:sp>
        <p:nvSpPr>
          <p:cNvPr id="164872" name="AutoShape 9"/>
          <p:cNvSpPr>
            <a:spLocks noChangeArrowheads="1"/>
          </p:cNvSpPr>
          <p:nvPr/>
        </p:nvSpPr>
        <p:spPr bwMode="auto">
          <a:xfrm>
            <a:off x="198438" y="860425"/>
            <a:ext cx="4803775" cy="5395913"/>
          </a:xfrm>
          <a:prstGeom prst="roundRect">
            <a:avLst>
              <a:gd name="adj" fmla="val 3782"/>
            </a:avLst>
          </a:prstGeom>
          <a:solidFill>
            <a:schemeClr val="bg1"/>
          </a:solidFill>
          <a:ln w="381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s-CO">
              <a:latin typeface="Calibri" pitchFamily="34" charset="0"/>
            </a:endParaRPr>
          </a:p>
        </p:txBody>
      </p:sp>
      <p:sp>
        <p:nvSpPr>
          <p:cNvPr id="142346" name="Rectangle 10"/>
          <p:cNvSpPr>
            <a:spLocks noChangeArrowheads="1"/>
          </p:cNvSpPr>
          <p:nvPr/>
        </p:nvSpPr>
        <p:spPr bwMode="auto">
          <a:xfrm>
            <a:off x="339725" y="954088"/>
            <a:ext cx="47513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3" tIns="45695" rIns="91393" bIns="45695"/>
          <a:lstStyle>
            <a:lvl1pPr marL="533400" indent="-5334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20000"/>
              </a:spcBef>
              <a:buFont typeface="Wingdings" pitchFamily="2" charset="2"/>
              <a:buAutoNum type="arabicPeriod"/>
            </a:pPr>
            <a:r>
              <a:rPr lang="es-ES" altLang="es-CO" sz="1600" b="1" i="1">
                <a:latin typeface="Calibri" pitchFamily="34" charset="0"/>
              </a:rPr>
              <a:t>Objetivos claros y realistas</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Reglas claras (Responsables, Respetuosos, Rectos)</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Organización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Repartición tareas según habilidades.</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Liderazgo</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Planificación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Conocimiento mutuo</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Comunicación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Confianza recíproca</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Comprensión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Colaboración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Complementación</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Coordinación (sinergia)</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Compromiso con el equipo (“camiseta”)</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Cohesión (unión, solidaridad, “todos para uno, uno para todos)</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Control(es) y evaluación(es)</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Creatividad</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Optimismo = pensar positivo</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Voluntad y energía</a:t>
            </a:r>
          </a:p>
          <a:p>
            <a:pPr eaLnBrk="1" hangingPunct="1">
              <a:lnSpc>
                <a:spcPct val="80000"/>
              </a:lnSpc>
              <a:spcBef>
                <a:spcPct val="20000"/>
              </a:spcBef>
              <a:buFont typeface="Wingdings" pitchFamily="2" charset="2"/>
              <a:buAutoNum type="arabicPeriod"/>
            </a:pPr>
            <a:r>
              <a:rPr lang="es-ES_tradnl" altLang="es-CO" sz="1600" b="1" i="1">
                <a:latin typeface="Calibri" pitchFamily="34" charset="0"/>
              </a:rPr>
              <a:t>Perseverancia</a:t>
            </a:r>
            <a:endParaRPr lang="es-ES" altLang="es-CO" sz="1600" b="1" i="1">
              <a:latin typeface="Calibri" pitchFamily="34" charset="0"/>
            </a:endParaRPr>
          </a:p>
        </p:txBody>
      </p:sp>
      <p:sp>
        <p:nvSpPr>
          <p:cNvPr id="164874" name="AutoShape 11"/>
          <p:cNvSpPr>
            <a:spLocks noChangeArrowheads="1"/>
          </p:cNvSpPr>
          <p:nvPr/>
        </p:nvSpPr>
        <p:spPr bwMode="auto">
          <a:xfrm rot="5400000">
            <a:off x="5239545" y="980281"/>
            <a:ext cx="690562" cy="873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3399"/>
          </a:solidFill>
          <a:ln w="9525">
            <a:solidFill>
              <a:schemeClr val="tx1"/>
            </a:solidFill>
            <a:miter lim="800000"/>
            <a:headEnd/>
            <a:tailEnd/>
          </a:ln>
        </p:spPr>
        <p:txBody>
          <a:bodyPr wrap="none" anchor="ctr"/>
          <a:lstStyle/>
          <a:p>
            <a:endParaRPr lang="es-CO"/>
          </a:p>
        </p:txBody>
      </p:sp>
      <p:sp>
        <p:nvSpPr>
          <p:cNvPr id="164875" name="AutoShape 12"/>
          <p:cNvSpPr>
            <a:spLocks noChangeArrowheads="1"/>
          </p:cNvSpPr>
          <p:nvPr/>
        </p:nvSpPr>
        <p:spPr bwMode="auto">
          <a:xfrm rot="16200000" flipV="1">
            <a:off x="5188744" y="5033169"/>
            <a:ext cx="690563" cy="873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3399"/>
          </a:solidFill>
          <a:ln w="9525">
            <a:solidFill>
              <a:schemeClr val="tx1"/>
            </a:solidFill>
            <a:miter lim="800000"/>
            <a:headEnd/>
            <a:tailEnd/>
          </a:ln>
        </p:spPr>
        <p:txBody>
          <a:bodyPr wrap="none" anchor="ctr"/>
          <a:lstStyle/>
          <a:p>
            <a:endParaRPr lang="es-CO"/>
          </a:p>
        </p:txBody>
      </p:sp>
      <p:sp>
        <p:nvSpPr>
          <p:cNvPr id="14" name="13 Marcador de número de diapositiva"/>
          <p:cNvSpPr>
            <a:spLocks noGrp="1"/>
          </p:cNvSpPr>
          <p:nvPr>
            <p:ph type="sldNum" sz="quarter" idx="12"/>
          </p:nvPr>
        </p:nvSpPr>
        <p:spPr/>
        <p:txBody>
          <a:bodyPr/>
          <a:lstStyle/>
          <a:p>
            <a:pPr>
              <a:defRPr/>
            </a:pPr>
            <a:fld id="{77325333-B824-4B16-9FAE-E1926E2C4BC2}" type="slidenum">
              <a:rPr lang="es-CO" smtClean="0"/>
              <a:pPr>
                <a:defRPr/>
              </a:pPr>
              <a:t>33</a:t>
            </a:fld>
            <a:endParaRPr lang="es-CO"/>
          </a:p>
        </p:txBody>
      </p:sp>
    </p:spTree>
    <p:extLst>
      <p:ext uri="{BB962C8B-B14F-4D97-AF65-F5344CB8AC3E}">
        <p14:creationId xmlns:p14="http://schemas.microsoft.com/office/powerpoint/2010/main" val="129912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2346">
                                            <p:txEl>
                                              <p:pRg st="0" end="0"/>
                                            </p:txEl>
                                          </p:spTgt>
                                        </p:tgtEl>
                                        <p:attrNameLst>
                                          <p:attrName>style.visibility</p:attrName>
                                        </p:attrNameLst>
                                      </p:cBhvr>
                                      <p:to>
                                        <p:strVal val="visible"/>
                                      </p:to>
                                    </p:set>
                                    <p:anim to="" calcmode="lin" valueType="num">
                                      <p:cBhvr>
                                        <p:cTn id="7" dur="1" fill="hold"/>
                                        <p:tgtEl>
                                          <p:spTgt spid="14234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2346">
                                            <p:txEl>
                                              <p:pRg st="1" end="1"/>
                                            </p:txEl>
                                          </p:spTgt>
                                        </p:tgtEl>
                                        <p:attrNameLst>
                                          <p:attrName>style.visibility</p:attrName>
                                        </p:attrNameLst>
                                      </p:cBhvr>
                                      <p:to>
                                        <p:strVal val="visible"/>
                                      </p:to>
                                    </p:set>
                                    <p:anim to="" calcmode="lin" valueType="num">
                                      <p:cBhvr>
                                        <p:cTn id="12" dur="1" fill="hold"/>
                                        <p:tgtEl>
                                          <p:spTgt spid="142346">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2346">
                                            <p:txEl>
                                              <p:pRg st="2" end="2"/>
                                            </p:txEl>
                                          </p:spTgt>
                                        </p:tgtEl>
                                        <p:attrNameLst>
                                          <p:attrName>style.visibility</p:attrName>
                                        </p:attrNameLst>
                                      </p:cBhvr>
                                      <p:to>
                                        <p:strVal val="visible"/>
                                      </p:to>
                                    </p:set>
                                    <p:anim to="" calcmode="lin" valueType="num">
                                      <p:cBhvr>
                                        <p:cTn id="17" dur="1" fill="hold"/>
                                        <p:tgtEl>
                                          <p:spTgt spid="142346">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2346">
                                            <p:txEl>
                                              <p:pRg st="3" end="3"/>
                                            </p:txEl>
                                          </p:spTgt>
                                        </p:tgtEl>
                                        <p:attrNameLst>
                                          <p:attrName>style.visibility</p:attrName>
                                        </p:attrNameLst>
                                      </p:cBhvr>
                                      <p:to>
                                        <p:strVal val="visible"/>
                                      </p:to>
                                    </p:set>
                                    <p:anim to="" calcmode="lin" valueType="num">
                                      <p:cBhvr>
                                        <p:cTn id="22" dur="1" fill="hold"/>
                                        <p:tgtEl>
                                          <p:spTgt spid="142346">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2346">
                                            <p:txEl>
                                              <p:pRg st="4" end="4"/>
                                            </p:txEl>
                                          </p:spTgt>
                                        </p:tgtEl>
                                        <p:attrNameLst>
                                          <p:attrName>style.visibility</p:attrName>
                                        </p:attrNameLst>
                                      </p:cBhvr>
                                      <p:to>
                                        <p:strVal val="visible"/>
                                      </p:to>
                                    </p:set>
                                    <p:anim to="" calcmode="lin" valueType="num">
                                      <p:cBhvr>
                                        <p:cTn id="27" dur="1" fill="hold"/>
                                        <p:tgtEl>
                                          <p:spTgt spid="142346">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2346">
                                            <p:txEl>
                                              <p:pRg st="5" end="5"/>
                                            </p:txEl>
                                          </p:spTgt>
                                        </p:tgtEl>
                                        <p:attrNameLst>
                                          <p:attrName>style.visibility</p:attrName>
                                        </p:attrNameLst>
                                      </p:cBhvr>
                                      <p:to>
                                        <p:strVal val="visible"/>
                                      </p:to>
                                    </p:set>
                                    <p:anim to="" calcmode="lin" valueType="num">
                                      <p:cBhvr>
                                        <p:cTn id="32" dur="1" fill="hold"/>
                                        <p:tgtEl>
                                          <p:spTgt spid="142346">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2346">
                                            <p:txEl>
                                              <p:pRg st="6" end="6"/>
                                            </p:txEl>
                                          </p:spTgt>
                                        </p:tgtEl>
                                        <p:attrNameLst>
                                          <p:attrName>style.visibility</p:attrName>
                                        </p:attrNameLst>
                                      </p:cBhvr>
                                      <p:to>
                                        <p:strVal val="visible"/>
                                      </p:to>
                                    </p:set>
                                    <p:anim to="" calcmode="lin" valueType="num">
                                      <p:cBhvr>
                                        <p:cTn id="37" dur="1" fill="hold"/>
                                        <p:tgtEl>
                                          <p:spTgt spid="142346">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2346">
                                            <p:txEl>
                                              <p:pRg st="7" end="7"/>
                                            </p:txEl>
                                          </p:spTgt>
                                        </p:tgtEl>
                                        <p:attrNameLst>
                                          <p:attrName>style.visibility</p:attrName>
                                        </p:attrNameLst>
                                      </p:cBhvr>
                                      <p:to>
                                        <p:strVal val="visible"/>
                                      </p:to>
                                    </p:set>
                                    <p:anim to="" calcmode="lin" valueType="num">
                                      <p:cBhvr>
                                        <p:cTn id="42" dur="1" fill="hold"/>
                                        <p:tgtEl>
                                          <p:spTgt spid="142346">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42346">
                                            <p:txEl>
                                              <p:pRg st="8" end="8"/>
                                            </p:txEl>
                                          </p:spTgt>
                                        </p:tgtEl>
                                        <p:attrNameLst>
                                          <p:attrName>style.visibility</p:attrName>
                                        </p:attrNameLst>
                                      </p:cBhvr>
                                      <p:to>
                                        <p:strVal val="visible"/>
                                      </p:to>
                                    </p:set>
                                    <p:anim to="" calcmode="lin" valueType="num">
                                      <p:cBhvr>
                                        <p:cTn id="47" dur="1" fill="hold"/>
                                        <p:tgtEl>
                                          <p:spTgt spid="142346">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42346">
                                            <p:txEl>
                                              <p:pRg st="9" end="9"/>
                                            </p:txEl>
                                          </p:spTgt>
                                        </p:tgtEl>
                                        <p:attrNameLst>
                                          <p:attrName>style.visibility</p:attrName>
                                        </p:attrNameLst>
                                      </p:cBhvr>
                                      <p:to>
                                        <p:strVal val="visible"/>
                                      </p:to>
                                    </p:set>
                                    <p:anim to="" calcmode="lin" valueType="num">
                                      <p:cBhvr>
                                        <p:cTn id="52" dur="1" fill="hold"/>
                                        <p:tgtEl>
                                          <p:spTgt spid="142346">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2346">
                                            <p:txEl>
                                              <p:pRg st="10" end="10"/>
                                            </p:txEl>
                                          </p:spTgt>
                                        </p:tgtEl>
                                        <p:attrNameLst>
                                          <p:attrName>style.visibility</p:attrName>
                                        </p:attrNameLst>
                                      </p:cBhvr>
                                      <p:to>
                                        <p:strVal val="visible"/>
                                      </p:to>
                                    </p:set>
                                    <p:anim to="" calcmode="lin" valueType="num">
                                      <p:cBhvr>
                                        <p:cTn id="57" dur="1" fill="hold"/>
                                        <p:tgtEl>
                                          <p:spTgt spid="142346">
                                            <p:txEl>
                                              <p:pRg st="10" end="1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42346">
                                            <p:txEl>
                                              <p:pRg st="11" end="11"/>
                                            </p:txEl>
                                          </p:spTgt>
                                        </p:tgtEl>
                                        <p:attrNameLst>
                                          <p:attrName>style.visibility</p:attrName>
                                        </p:attrNameLst>
                                      </p:cBhvr>
                                      <p:to>
                                        <p:strVal val="visible"/>
                                      </p:to>
                                    </p:set>
                                    <p:anim to="" calcmode="lin" valueType="num">
                                      <p:cBhvr>
                                        <p:cTn id="62" dur="1" fill="hold"/>
                                        <p:tgtEl>
                                          <p:spTgt spid="142346">
                                            <p:txEl>
                                              <p:pRg st="11" end="11"/>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42346">
                                            <p:txEl>
                                              <p:pRg st="12" end="12"/>
                                            </p:txEl>
                                          </p:spTgt>
                                        </p:tgtEl>
                                        <p:attrNameLst>
                                          <p:attrName>style.visibility</p:attrName>
                                        </p:attrNameLst>
                                      </p:cBhvr>
                                      <p:to>
                                        <p:strVal val="visible"/>
                                      </p:to>
                                    </p:set>
                                    <p:anim to="" calcmode="lin" valueType="num">
                                      <p:cBhvr>
                                        <p:cTn id="67" dur="1" fill="hold"/>
                                        <p:tgtEl>
                                          <p:spTgt spid="142346">
                                            <p:txEl>
                                              <p:pRg st="12" end="12"/>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142346">
                                            <p:txEl>
                                              <p:pRg st="13" end="13"/>
                                            </p:txEl>
                                          </p:spTgt>
                                        </p:tgtEl>
                                        <p:attrNameLst>
                                          <p:attrName>style.visibility</p:attrName>
                                        </p:attrNameLst>
                                      </p:cBhvr>
                                      <p:to>
                                        <p:strVal val="visible"/>
                                      </p:to>
                                    </p:set>
                                    <p:anim to="" calcmode="lin" valueType="num">
                                      <p:cBhvr>
                                        <p:cTn id="72" dur="1" fill="hold"/>
                                        <p:tgtEl>
                                          <p:spTgt spid="142346">
                                            <p:txEl>
                                              <p:pRg st="13" end="13"/>
                                            </p:txEl>
                                          </p:spTgt>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142346">
                                            <p:txEl>
                                              <p:pRg st="14" end="14"/>
                                            </p:txEl>
                                          </p:spTgt>
                                        </p:tgtEl>
                                        <p:attrNameLst>
                                          <p:attrName>style.visibility</p:attrName>
                                        </p:attrNameLst>
                                      </p:cBhvr>
                                      <p:to>
                                        <p:strVal val="visible"/>
                                      </p:to>
                                    </p:set>
                                    <p:anim to="" calcmode="lin" valueType="num">
                                      <p:cBhvr>
                                        <p:cTn id="77" dur="1" fill="hold"/>
                                        <p:tgtEl>
                                          <p:spTgt spid="142346">
                                            <p:txEl>
                                              <p:pRg st="14" end="14"/>
                                            </p:txEl>
                                          </p:spTgt>
                                        </p:tgtEl>
                                        <p:attrNameLst>
                                          <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142346">
                                            <p:txEl>
                                              <p:pRg st="15" end="15"/>
                                            </p:txEl>
                                          </p:spTgt>
                                        </p:tgtEl>
                                        <p:attrNameLst>
                                          <p:attrName>style.visibility</p:attrName>
                                        </p:attrNameLst>
                                      </p:cBhvr>
                                      <p:to>
                                        <p:strVal val="visible"/>
                                      </p:to>
                                    </p:set>
                                    <p:anim to="" calcmode="lin" valueType="num">
                                      <p:cBhvr>
                                        <p:cTn id="82" dur="1" fill="hold"/>
                                        <p:tgtEl>
                                          <p:spTgt spid="142346">
                                            <p:txEl>
                                              <p:pRg st="15" end="15"/>
                                            </p:txEl>
                                          </p:spTgt>
                                        </p:tgtEl>
                                        <p:attrNameLst>
                                          <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142346">
                                            <p:txEl>
                                              <p:pRg st="16" end="16"/>
                                            </p:txEl>
                                          </p:spTgt>
                                        </p:tgtEl>
                                        <p:attrNameLst>
                                          <p:attrName>style.visibility</p:attrName>
                                        </p:attrNameLst>
                                      </p:cBhvr>
                                      <p:to>
                                        <p:strVal val="visible"/>
                                      </p:to>
                                    </p:set>
                                    <p:anim to="" calcmode="lin" valueType="num">
                                      <p:cBhvr>
                                        <p:cTn id="87" dur="1" fill="hold"/>
                                        <p:tgtEl>
                                          <p:spTgt spid="142346">
                                            <p:txEl>
                                              <p:pRg st="16" end="16"/>
                                            </p:txEl>
                                          </p:spTgt>
                                        </p:tgtEl>
                                        <p:attrNameLst>
                                          <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142346">
                                            <p:txEl>
                                              <p:pRg st="17" end="17"/>
                                            </p:txEl>
                                          </p:spTgt>
                                        </p:tgtEl>
                                        <p:attrNameLst>
                                          <p:attrName>style.visibility</p:attrName>
                                        </p:attrNameLst>
                                      </p:cBhvr>
                                      <p:to>
                                        <p:strVal val="visible"/>
                                      </p:to>
                                    </p:set>
                                    <p:anim to="" calcmode="lin" valueType="num">
                                      <p:cBhvr>
                                        <p:cTn id="92" dur="1" fill="hold"/>
                                        <p:tgtEl>
                                          <p:spTgt spid="142346">
                                            <p:txEl>
                                              <p:pRg st="17" end="17"/>
                                            </p:txEl>
                                          </p:spTgt>
                                        </p:tgtEl>
                                        <p:attrNameLst>
                                          <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142346">
                                            <p:txEl>
                                              <p:pRg st="18" end="18"/>
                                            </p:txEl>
                                          </p:spTgt>
                                        </p:tgtEl>
                                        <p:attrNameLst>
                                          <p:attrName>style.visibility</p:attrName>
                                        </p:attrNameLst>
                                      </p:cBhvr>
                                      <p:to>
                                        <p:strVal val="visible"/>
                                      </p:to>
                                    </p:set>
                                    <p:anim to="" calcmode="lin" valueType="num">
                                      <p:cBhvr>
                                        <p:cTn id="97" dur="1" fill="hold"/>
                                        <p:tgtEl>
                                          <p:spTgt spid="142346">
                                            <p:txEl>
                                              <p:pRg st="18" end="18"/>
                                            </p:txEl>
                                          </p:spTgt>
                                        </p:tgtEl>
                                        <p:attrNameLst>
                                          <p:attrName/>
                                        </p:attrNameLst>
                                      </p:cBhvr>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142346">
                                            <p:txEl>
                                              <p:pRg st="19" end="19"/>
                                            </p:txEl>
                                          </p:spTgt>
                                        </p:tgtEl>
                                        <p:attrNameLst>
                                          <p:attrName>style.visibility</p:attrName>
                                        </p:attrNameLst>
                                      </p:cBhvr>
                                      <p:to>
                                        <p:strVal val="visible"/>
                                      </p:to>
                                    </p:set>
                                    <p:anim to="" calcmode="lin" valueType="num">
                                      <p:cBhvr>
                                        <p:cTn id="102" dur="1" fill="hold"/>
                                        <p:tgtEl>
                                          <p:spTgt spid="142346">
                                            <p:txEl>
                                              <p:pRg st="19" end="19"/>
                                            </p:txEl>
                                          </p:spTgt>
                                        </p:tgtEl>
                                        <p:attrNameLst>
                                          <p:attrName/>
                                        </p:attrNameLst>
                                      </p:cBhvr>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142344">
                                            <p:txEl>
                                              <p:pRg st="0" end="0"/>
                                            </p:txEl>
                                          </p:spTgt>
                                        </p:tgtEl>
                                        <p:attrNameLst>
                                          <p:attrName>style.visibility</p:attrName>
                                        </p:attrNameLst>
                                      </p:cBhvr>
                                      <p:to>
                                        <p:strVal val="visible"/>
                                      </p:to>
                                    </p:set>
                                    <p:anim to="" calcmode="lin" valueType="num">
                                      <p:cBhvr>
                                        <p:cTn id="107" dur="1" fill="hold"/>
                                        <p:tgtEl>
                                          <p:spTgt spid="142344">
                                            <p:txEl>
                                              <p:pRg st="0" end="0"/>
                                            </p:txEl>
                                          </p:spTgt>
                                        </p:tgtEl>
                                        <p:attrNameLst>
                                          <p:attrName/>
                                        </p:attrNameLst>
                                      </p:cBhvr>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142344">
                                            <p:txEl>
                                              <p:pRg st="1" end="1"/>
                                            </p:txEl>
                                          </p:spTgt>
                                        </p:tgtEl>
                                        <p:attrNameLst>
                                          <p:attrName>style.visibility</p:attrName>
                                        </p:attrNameLst>
                                      </p:cBhvr>
                                      <p:to>
                                        <p:strVal val="visible"/>
                                      </p:to>
                                    </p:set>
                                    <p:anim to="" calcmode="lin" valueType="num">
                                      <p:cBhvr>
                                        <p:cTn id="112" dur="1" fill="hold"/>
                                        <p:tgtEl>
                                          <p:spTgt spid="142344">
                                            <p:txEl>
                                              <p:pRg st="1" end="1"/>
                                            </p:txEl>
                                          </p:spTgt>
                                        </p:tgtEl>
                                        <p:attrNameLst>
                                          <p:attrName/>
                                        </p:attrNameLst>
                                      </p:cBhvr>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142344">
                                            <p:txEl>
                                              <p:pRg st="2" end="2"/>
                                            </p:txEl>
                                          </p:spTgt>
                                        </p:tgtEl>
                                        <p:attrNameLst>
                                          <p:attrName>style.visibility</p:attrName>
                                        </p:attrNameLst>
                                      </p:cBhvr>
                                      <p:to>
                                        <p:strVal val="visible"/>
                                      </p:to>
                                    </p:set>
                                    <p:anim to="" calcmode="lin" valueType="num">
                                      <p:cBhvr>
                                        <p:cTn id="117" dur="1" fill="hold"/>
                                        <p:tgtEl>
                                          <p:spTgt spid="142344">
                                            <p:txEl>
                                              <p:pRg st="2" end="2"/>
                                            </p:txEl>
                                          </p:spTgt>
                                        </p:tgtEl>
                                        <p:attrNameLst>
                                          <p:attrName/>
                                        </p:attrNameLst>
                                      </p:cBhvr>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4" presetClass="entr" presetSubtype="0" fill="hold" grpId="0" nodeType="clickEffect">
                                  <p:stCondLst>
                                    <p:cond delay="0"/>
                                  </p:stCondLst>
                                  <p:childTnLst>
                                    <p:set>
                                      <p:cBhvr>
                                        <p:cTn id="121" dur="1" fill="hold">
                                          <p:stCondLst>
                                            <p:cond delay="0"/>
                                          </p:stCondLst>
                                        </p:cTn>
                                        <p:tgtEl>
                                          <p:spTgt spid="142344">
                                            <p:txEl>
                                              <p:pRg st="3" end="3"/>
                                            </p:txEl>
                                          </p:spTgt>
                                        </p:tgtEl>
                                        <p:attrNameLst>
                                          <p:attrName>style.visibility</p:attrName>
                                        </p:attrNameLst>
                                      </p:cBhvr>
                                      <p:to>
                                        <p:strVal val="visible"/>
                                      </p:to>
                                    </p:set>
                                    <p:anim to="" calcmode="lin" valueType="num">
                                      <p:cBhvr>
                                        <p:cTn id="122" dur="1" fill="hold"/>
                                        <p:tgtEl>
                                          <p:spTgt spid="142344">
                                            <p:txEl>
                                              <p:pRg st="3" end="3"/>
                                            </p:txEl>
                                          </p:spTgt>
                                        </p:tgtEl>
                                        <p:attrNameLst>
                                          <p:attrName/>
                                        </p:attrNameLst>
                                      </p:cBhvr>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4" presetClass="entr" presetSubtype="0" fill="hold" grpId="0" nodeType="clickEffect">
                                  <p:stCondLst>
                                    <p:cond delay="0"/>
                                  </p:stCondLst>
                                  <p:childTnLst>
                                    <p:set>
                                      <p:cBhvr>
                                        <p:cTn id="126" dur="1" fill="hold">
                                          <p:stCondLst>
                                            <p:cond delay="0"/>
                                          </p:stCondLst>
                                        </p:cTn>
                                        <p:tgtEl>
                                          <p:spTgt spid="142344">
                                            <p:txEl>
                                              <p:pRg st="4" end="4"/>
                                            </p:txEl>
                                          </p:spTgt>
                                        </p:tgtEl>
                                        <p:attrNameLst>
                                          <p:attrName>style.visibility</p:attrName>
                                        </p:attrNameLst>
                                      </p:cBhvr>
                                      <p:to>
                                        <p:strVal val="visible"/>
                                      </p:to>
                                    </p:set>
                                    <p:anim to="" calcmode="lin" valueType="num">
                                      <p:cBhvr>
                                        <p:cTn id="127" dur="1" fill="hold"/>
                                        <p:tgtEl>
                                          <p:spTgt spid="14234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build="p"/>
      <p:bldP spid="14234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2713038"/>
            <a:ext cx="47244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AutoShape 4"/>
          <p:cNvSpPr>
            <a:spLocks noGrp="1" noChangeArrowheads="1"/>
          </p:cNvSpPr>
          <p:nvPr>
            <p:ph type="title"/>
          </p:nvPr>
        </p:nvSpPr>
        <p:spPr>
          <a:xfrm>
            <a:off x="203200" y="260350"/>
            <a:ext cx="6340475" cy="2190750"/>
          </a:xfrm>
          <a:prstGeom prst="wedgeRoundRectCallout">
            <a:avLst>
              <a:gd name="adj1" fmla="val -4278"/>
              <a:gd name="adj2" fmla="val 79019"/>
              <a:gd name="adj3" fmla="val 16667"/>
            </a:avLst>
          </a:prstGeom>
          <a:ln w="28575">
            <a:solidFill>
              <a:schemeClr val="tx1"/>
            </a:solidFill>
          </a:ln>
        </p:spPr>
        <p:txBody>
          <a:bodyPr lIns="91373" tIns="45685" rIns="91373" bIns="45685" rtlCol="0">
            <a:normAutofit fontScale="90000"/>
          </a:bodyPr>
          <a:lstStyle/>
          <a:p>
            <a:pPr eaLnBrk="1" fontAlgn="auto" hangingPunct="1">
              <a:spcAft>
                <a:spcPts val="0"/>
              </a:spcAft>
              <a:defRPr/>
            </a:pPr>
            <a:r>
              <a:rPr lang="es-ES" sz="3200" smtClean="0"/>
              <a:t>“Una comunidad es como un barco;  todos deben estar preparados para ponerse </a:t>
            </a:r>
            <a:br>
              <a:rPr lang="es-ES" sz="3200" smtClean="0"/>
            </a:br>
            <a:r>
              <a:rPr lang="es-ES" sz="3200" smtClean="0"/>
              <a:t>al timón”. 		</a:t>
            </a:r>
            <a:r>
              <a:rPr lang="es-ES" sz="2400" i="1" smtClean="0"/>
              <a:t>Ibsen</a:t>
            </a:r>
          </a:p>
        </p:txBody>
      </p:sp>
      <p:sp>
        <p:nvSpPr>
          <p:cNvPr id="6" name="5 Marcador de número de diapositiva"/>
          <p:cNvSpPr>
            <a:spLocks noGrp="1"/>
          </p:cNvSpPr>
          <p:nvPr>
            <p:ph type="sldNum" sz="quarter" idx="12"/>
          </p:nvPr>
        </p:nvSpPr>
        <p:spPr/>
        <p:txBody>
          <a:bodyPr/>
          <a:lstStyle/>
          <a:p>
            <a:pPr>
              <a:defRPr/>
            </a:pPr>
            <a:fld id="{5DE2EA43-11A2-4AA5-BCEF-B2587E4153DA}" type="slidenum">
              <a:rPr lang="es-CO" smtClean="0"/>
              <a:pPr>
                <a:defRPr/>
              </a:pPr>
              <a:t>34</a:t>
            </a:fld>
            <a:endParaRPr lang="es-CO"/>
          </a:p>
        </p:txBody>
      </p:sp>
    </p:spTree>
    <p:extLst>
      <p:ext uri="{BB962C8B-B14F-4D97-AF65-F5344CB8AC3E}">
        <p14:creationId xmlns:p14="http://schemas.microsoft.com/office/powerpoint/2010/main" val="27890515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o"/>
          <p:cNvGrpSpPr/>
          <p:nvPr/>
        </p:nvGrpSpPr>
        <p:grpSpPr>
          <a:xfrm>
            <a:off x="3414115" y="2060849"/>
            <a:ext cx="2238006" cy="2874562"/>
            <a:chOff x="3414115" y="2490551"/>
            <a:chExt cx="2238006" cy="2874562"/>
          </a:xfrm>
        </p:grpSpPr>
        <p:sp>
          <p:nvSpPr>
            <p:cNvPr id="21" name="20 Pentágono"/>
            <p:cNvSpPr/>
            <p:nvPr/>
          </p:nvSpPr>
          <p:spPr>
            <a:xfrm flipH="1">
              <a:off x="3883227" y="3869589"/>
              <a:ext cx="1299782" cy="116485"/>
            </a:xfrm>
            <a:prstGeom prst="homePlat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21 Imagen"/>
            <p:cNvPicPr>
              <a:picLocks noChangeAspect="1"/>
            </p:cNvPicPr>
            <p:nvPr/>
          </p:nvPicPr>
          <p:blipFill>
            <a:blip r:embed="rId2">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3414115" y="2490551"/>
              <a:ext cx="2238006" cy="2874562"/>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grpSp>
        <p:nvGrpSpPr>
          <p:cNvPr id="23" name="22 Grupo"/>
          <p:cNvGrpSpPr/>
          <p:nvPr/>
        </p:nvGrpSpPr>
        <p:grpSpPr>
          <a:xfrm>
            <a:off x="6078410" y="2060848"/>
            <a:ext cx="2238006" cy="2874562"/>
            <a:chOff x="6078410" y="2490550"/>
            <a:chExt cx="2238006" cy="2874562"/>
          </a:xfrm>
        </p:grpSpPr>
        <p:sp>
          <p:nvSpPr>
            <p:cNvPr id="24" name="23 Pentágono"/>
            <p:cNvSpPr/>
            <p:nvPr/>
          </p:nvSpPr>
          <p:spPr>
            <a:xfrm rot="2258082" flipH="1">
              <a:off x="6682796" y="3575866"/>
              <a:ext cx="1299782" cy="116485"/>
            </a:xfrm>
            <a:prstGeom prst="homePlat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24 Imagen"/>
            <p:cNvPicPr>
              <a:picLocks noChangeAspect="1"/>
            </p:cNvPicPr>
            <p:nvPr/>
          </p:nvPicPr>
          <p:blipFill>
            <a:blip r:embed="rId2">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6078410" y="2490550"/>
              <a:ext cx="2238006" cy="2874562"/>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grpSp>
        <p:nvGrpSpPr>
          <p:cNvPr id="26" name="25 Grupo"/>
          <p:cNvGrpSpPr/>
          <p:nvPr/>
        </p:nvGrpSpPr>
        <p:grpSpPr>
          <a:xfrm>
            <a:off x="755576" y="2063194"/>
            <a:ext cx="2238006" cy="2874562"/>
            <a:chOff x="755576" y="2492896"/>
            <a:chExt cx="2238006" cy="2874562"/>
          </a:xfrm>
        </p:grpSpPr>
        <p:sp>
          <p:nvSpPr>
            <p:cNvPr id="27" name="26 Pentágono"/>
            <p:cNvSpPr/>
            <p:nvPr/>
          </p:nvSpPr>
          <p:spPr>
            <a:xfrm rot="19221129" flipH="1">
              <a:off x="1351463" y="4135373"/>
              <a:ext cx="1299782" cy="116485"/>
            </a:xfrm>
            <a:prstGeom prst="homePlat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8" name="27 Imagen"/>
            <p:cNvPicPr>
              <a:picLocks noChangeAspect="1"/>
            </p:cNvPicPr>
            <p:nvPr/>
          </p:nvPicPr>
          <p:blipFill>
            <a:blip r:embed="rId2">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55576" y="2492896"/>
              <a:ext cx="2238006" cy="2874562"/>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sp>
        <p:nvSpPr>
          <p:cNvPr id="29" name="28 Rectángulo"/>
          <p:cNvSpPr/>
          <p:nvPr/>
        </p:nvSpPr>
        <p:spPr>
          <a:xfrm>
            <a:off x="467544" y="500221"/>
            <a:ext cx="8136904"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50" dirty="0" smtClean="0">
                <a:ln w="11430"/>
                <a:solidFill>
                  <a:schemeClr val="accent6"/>
                </a:solidFill>
                <a:effectLst>
                  <a:outerShdw blurRad="76200" dist="50800" dir="5400000" algn="tl" rotWithShape="0">
                    <a:srgbClr val="000000">
                      <a:alpha val="65000"/>
                    </a:srgbClr>
                  </a:outerShdw>
                </a:effectLst>
              </a:rPr>
              <a:t>C</a:t>
            </a:r>
            <a:r>
              <a:rPr lang="es-CO" sz="3600" b="1" spc="50" dirty="0">
                <a:ln w="11430"/>
                <a:solidFill>
                  <a:srgbClr val="006600"/>
                </a:solidFill>
                <a:effectLst>
                  <a:outerShdw blurRad="76200" dist="50800" dir="5400000" algn="tl" rotWithShape="0">
                    <a:srgbClr val="000000">
                      <a:alpha val="65000"/>
                    </a:srgbClr>
                  </a:outerShdw>
                </a:effectLst>
              </a:rPr>
              <a:t>ó</a:t>
            </a:r>
            <a:r>
              <a:rPr lang="es-CO" sz="3600" b="1" spc="50" dirty="0" smtClean="0">
                <a:ln w="11430"/>
                <a:solidFill>
                  <a:srgbClr val="006600"/>
                </a:solidFill>
                <a:effectLst>
                  <a:outerShdw blurRad="76200" dist="50800" dir="5400000" algn="tl" rotWithShape="0">
                    <a:srgbClr val="000000">
                      <a:alpha val="65000"/>
                    </a:srgbClr>
                  </a:outerShdw>
                </a:effectLst>
              </a:rPr>
              <a:t>mo estamos?:</a:t>
            </a:r>
            <a:endParaRPr lang="es-CO" sz="3600" b="1" spc="50" dirty="0">
              <a:ln w="11430"/>
              <a:solidFill>
                <a:srgbClr val="006600"/>
              </a:solidFill>
              <a:effectLst>
                <a:outerShdw blurRad="76200" dist="50800" dir="5400000" algn="tl" rotWithShape="0">
                  <a:srgbClr val="000000">
                    <a:alpha val="65000"/>
                  </a:srgbClr>
                </a:outerShdw>
              </a:effectLst>
            </a:endParaRPr>
          </a:p>
        </p:txBody>
      </p:sp>
      <p:cxnSp>
        <p:nvCxnSpPr>
          <p:cNvPr id="30" name="29 Conector recto"/>
          <p:cNvCxnSpPr/>
          <p:nvPr/>
        </p:nvCxnSpPr>
        <p:spPr>
          <a:xfrm>
            <a:off x="755576" y="1124744"/>
            <a:ext cx="7560840"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61536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CuadroTexto"/>
          <p:cNvSpPr txBox="1">
            <a:spLocks noChangeArrowheads="1"/>
          </p:cNvSpPr>
          <p:nvPr/>
        </p:nvSpPr>
        <p:spPr bwMode="auto">
          <a:xfrm>
            <a:off x="1828800" y="1988840"/>
            <a:ext cx="5638800" cy="2554288"/>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O" sz="3200"/>
              <a:t>LOGRO ES</a:t>
            </a:r>
          </a:p>
          <a:p>
            <a:pPr algn="ctr" eaLnBrk="1" hangingPunct="1"/>
            <a:endParaRPr lang="es-CO" sz="3200"/>
          </a:p>
          <a:p>
            <a:pPr algn="ctr" eaLnBrk="1" hangingPunct="1"/>
            <a:r>
              <a:rPr lang="es-CO" sz="3200"/>
              <a:t>10% DE INNOVACION</a:t>
            </a:r>
          </a:p>
          <a:p>
            <a:pPr algn="ctr" eaLnBrk="1" hangingPunct="1"/>
            <a:r>
              <a:rPr lang="es-CO" sz="3200"/>
              <a:t>Y </a:t>
            </a:r>
          </a:p>
          <a:p>
            <a:pPr algn="ctr" eaLnBrk="1" hangingPunct="1"/>
            <a:r>
              <a:rPr lang="es-CO" sz="3200"/>
              <a:t>90% DE PERSEVERANCIA</a:t>
            </a:r>
          </a:p>
        </p:txBody>
      </p:sp>
      <p:sp>
        <p:nvSpPr>
          <p:cNvPr id="3" name="3 Marcador de número de diapositiva"/>
          <p:cNvSpPr>
            <a:spLocks noGrp="1"/>
          </p:cNvSpPr>
          <p:nvPr>
            <p:ph type="sldNum" sz="quarter" idx="12"/>
          </p:nvPr>
        </p:nvSpPr>
        <p:spPr>
          <a:xfrm>
            <a:off x="6553200" y="6356350"/>
            <a:ext cx="2133600" cy="365125"/>
          </a:xfrm>
        </p:spPr>
        <p:txBody>
          <a:bodyPr/>
          <a:lstStyle/>
          <a:p>
            <a:fld id="{6B53B4B6-FF5C-4F32-8232-544A8038F059}" type="slidenum">
              <a:rPr lang="en-US"/>
              <a:pPr/>
              <a:t>5</a:t>
            </a:fld>
            <a:endParaRPr lang="en-US" dirty="0"/>
          </a:p>
        </p:txBody>
      </p:sp>
    </p:spTree>
    <p:extLst>
      <p:ext uri="{BB962C8B-B14F-4D97-AF65-F5344CB8AC3E}">
        <p14:creationId xmlns:p14="http://schemas.microsoft.com/office/powerpoint/2010/main" val="3716991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29" t="20447" r="9683" b="17057"/>
          <a:stretch/>
        </p:blipFill>
        <p:spPr bwMode="auto">
          <a:xfrm>
            <a:off x="179512" y="1445075"/>
            <a:ext cx="2758204" cy="2061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15" t="19936" r="9688" b="16833"/>
          <a:stretch/>
        </p:blipFill>
        <p:spPr bwMode="auto">
          <a:xfrm>
            <a:off x="3203848" y="1445075"/>
            <a:ext cx="2758204" cy="2061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99" t="19896" r="9338" b="16643"/>
          <a:stretch/>
        </p:blipFill>
        <p:spPr bwMode="auto">
          <a:xfrm>
            <a:off x="6228184" y="1439319"/>
            <a:ext cx="2758204" cy="2061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515" t="19788" r="9590" b="16808"/>
          <a:stretch/>
        </p:blipFill>
        <p:spPr bwMode="auto">
          <a:xfrm>
            <a:off x="1691680" y="4109371"/>
            <a:ext cx="2758204" cy="205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94" t="19885" r="9369" b="16555"/>
          <a:stretch/>
        </p:blipFill>
        <p:spPr bwMode="auto">
          <a:xfrm>
            <a:off x="4716016" y="4109371"/>
            <a:ext cx="2758204" cy="205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65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Rectángulo"/>
          <p:cNvSpPr>
            <a:spLocks noChangeArrowheads="1"/>
          </p:cNvSpPr>
          <p:nvPr/>
        </p:nvSpPr>
        <p:spPr bwMode="auto">
          <a:xfrm>
            <a:off x="990600" y="1556792"/>
            <a:ext cx="7924800" cy="193899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s-CO" sz="2000" dirty="0" smtClean="0"/>
          </a:p>
          <a:p>
            <a:pPr algn="ctr"/>
            <a:r>
              <a:rPr lang="es-CO" sz="2000" dirty="0" smtClean="0"/>
              <a:t>La</a:t>
            </a:r>
            <a:r>
              <a:rPr lang="es-CO" sz="2000" dirty="0"/>
              <a:t> </a:t>
            </a:r>
            <a:r>
              <a:rPr lang="es-CO" sz="2000" b="1" dirty="0"/>
              <a:t>orientación al logro y a los resultados</a:t>
            </a:r>
            <a:r>
              <a:rPr lang="es-CO" sz="2000" dirty="0"/>
              <a:t> es la capacidad para actuar con velocidad y sentido de urgencia cuando son necesarias decisiones importantes para cumplir con sus competidores o superarlos, atender las necesidades del cliente o mejorar </a:t>
            </a:r>
            <a:r>
              <a:rPr lang="es-CO" sz="2000" dirty="0" smtClean="0"/>
              <a:t> los </a:t>
            </a:r>
            <a:r>
              <a:rPr lang="es-CO" sz="2000" dirty="0"/>
              <a:t>estándares</a:t>
            </a:r>
            <a:r>
              <a:rPr lang="es-CO" sz="2000" dirty="0" smtClean="0"/>
              <a:t>.</a:t>
            </a:r>
          </a:p>
          <a:p>
            <a:pPr algn="ctr"/>
            <a:endParaRPr lang="es-CO" sz="2000" dirty="0"/>
          </a:p>
        </p:txBody>
      </p:sp>
      <p:sp>
        <p:nvSpPr>
          <p:cNvPr id="65539" name="3 Rectángulo"/>
          <p:cNvSpPr>
            <a:spLocks noChangeArrowheads="1"/>
          </p:cNvSpPr>
          <p:nvPr/>
        </p:nvSpPr>
        <p:spPr bwMode="auto">
          <a:xfrm>
            <a:off x="533400" y="3887917"/>
            <a:ext cx="7924800" cy="1631950"/>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s-CO" sz="2000"/>
          </a:p>
          <a:p>
            <a:pPr algn="ctr"/>
            <a:r>
              <a:rPr lang="es-CO" sz="2000"/>
              <a:t>La </a:t>
            </a:r>
            <a:r>
              <a:rPr lang="es-CO" sz="2000" b="1"/>
              <a:t>orientación al logro </a:t>
            </a:r>
            <a:r>
              <a:rPr lang="es-CO" sz="2000"/>
              <a:t>se define como el esfuerzo que hacen las personas como individuos y el equipo de trabajo como unidad, por cumplir con los objetivos planteados en un proyecto, dentro de las expectativas esperadas.</a:t>
            </a:r>
          </a:p>
        </p:txBody>
      </p:sp>
      <p:sp>
        <p:nvSpPr>
          <p:cNvPr id="6" name="5 Rectángulo"/>
          <p:cNvSpPr/>
          <p:nvPr/>
        </p:nvSpPr>
        <p:spPr>
          <a:xfrm>
            <a:off x="0" y="467961"/>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200" b="1" spc="50" dirty="0" smtClean="0">
                <a:ln w="11430"/>
                <a:solidFill>
                  <a:schemeClr val="accent6"/>
                </a:solidFill>
                <a:effectLst>
                  <a:outerShdw blurRad="76200" dist="50800" dir="5400000" algn="tl" rotWithShape="0">
                    <a:srgbClr val="000000">
                      <a:alpha val="65000"/>
                    </a:srgbClr>
                  </a:outerShdw>
                </a:effectLst>
              </a:rPr>
              <a:t>Q</a:t>
            </a:r>
            <a:r>
              <a:rPr lang="es-CO" sz="3200" b="1" spc="50" dirty="0" smtClean="0">
                <a:ln w="11430"/>
                <a:solidFill>
                  <a:schemeClr val="tx2"/>
                </a:solidFill>
                <a:effectLst>
                  <a:outerShdw blurRad="76200" dist="50800" dir="5400000" algn="tl" rotWithShape="0">
                    <a:srgbClr val="000000">
                      <a:alpha val="65000"/>
                    </a:srgbClr>
                  </a:outerShdw>
                </a:effectLst>
              </a:rPr>
              <a:t>ué significa Orientación al logro:</a:t>
            </a:r>
            <a:endParaRPr lang="es-CO" sz="3200" b="1" spc="50" dirty="0">
              <a:ln w="11430"/>
              <a:solidFill>
                <a:srgbClr val="003781"/>
              </a:solidFill>
              <a:effectLst>
                <a:outerShdw blurRad="76200" dist="50800" dir="5400000" algn="tl" rotWithShape="0">
                  <a:srgbClr val="000000">
                    <a:alpha val="65000"/>
                  </a:srgbClr>
                </a:outerShdw>
              </a:effectLst>
            </a:endParaRPr>
          </a:p>
        </p:txBody>
      </p:sp>
      <p:cxnSp>
        <p:nvCxnSpPr>
          <p:cNvPr id="7" name="6 Conector recto"/>
          <p:cNvCxnSpPr/>
          <p:nvPr/>
        </p:nvCxnSpPr>
        <p:spPr>
          <a:xfrm>
            <a:off x="107504" y="1052736"/>
            <a:ext cx="8856984"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84472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8154" y="1412776"/>
            <a:ext cx="4038600" cy="4525963"/>
          </a:xfrm>
        </p:spPr>
        <p:txBody>
          <a:bodyPr>
            <a:normAutofit/>
          </a:bodyPr>
          <a:lstStyle/>
          <a:p>
            <a:pPr marL="285750" indent="-285750" algn="just">
              <a:lnSpc>
                <a:spcPct val="150000"/>
              </a:lnSpc>
              <a:buFontTx/>
              <a:buBlip>
                <a:blip r:embed="rId2"/>
              </a:buBlip>
            </a:pPr>
            <a:r>
              <a:rPr lang="es-CO" sz="1600" dirty="0"/>
              <a:t>Tiene objetivos claramente establecidos y realistas.</a:t>
            </a:r>
          </a:p>
          <a:p>
            <a:pPr marL="285750" indent="-285750" algn="just">
              <a:lnSpc>
                <a:spcPct val="150000"/>
              </a:lnSpc>
              <a:buFontTx/>
              <a:buBlip>
                <a:blip r:embed="rId2"/>
              </a:buBlip>
            </a:pPr>
            <a:r>
              <a:rPr lang="es-CO" sz="1600" dirty="0"/>
              <a:t>Expone de forma clara los objetivos planteados a sus colaboradores.</a:t>
            </a:r>
          </a:p>
          <a:p>
            <a:pPr marL="285750" indent="-285750" algn="just">
              <a:lnSpc>
                <a:spcPct val="150000"/>
              </a:lnSpc>
              <a:buFontTx/>
              <a:buBlip>
                <a:blip r:embed="rId2"/>
              </a:buBlip>
            </a:pPr>
            <a:r>
              <a:rPr lang="es-CO" sz="1600" dirty="0"/>
              <a:t>Trabaja con persistencia  hasta alcanzar retos propuestos.</a:t>
            </a:r>
          </a:p>
          <a:p>
            <a:pPr marL="285750" indent="-285750" algn="just">
              <a:lnSpc>
                <a:spcPct val="150000"/>
              </a:lnSpc>
              <a:buFontTx/>
              <a:buBlip>
                <a:blip r:embed="rId2"/>
              </a:buBlip>
            </a:pPr>
            <a:r>
              <a:rPr lang="es-CO" sz="1600" dirty="0"/>
              <a:t>Recaba  la información necesaria para cumplir el objetivo</a:t>
            </a:r>
          </a:p>
          <a:p>
            <a:pPr marL="285750" indent="-285750" algn="just">
              <a:lnSpc>
                <a:spcPct val="150000"/>
              </a:lnSpc>
              <a:buFontTx/>
              <a:buBlip>
                <a:blip r:embed="rId2"/>
              </a:buBlip>
            </a:pPr>
            <a:r>
              <a:rPr lang="es-CO" sz="1600" dirty="0"/>
              <a:t>Posee una motivación muy fuerte para cumplir sus </a:t>
            </a:r>
            <a:r>
              <a:rPr lang="es-CO" sz="1600" dirty="0" smtClean="0"/>
              <a:t>objetivos</a:t>
            </a:r>
            <a:endParaRPr lang="es-CO" sz="1600" dirty="0"/>
          </a:p>
        </p:txBody>
      </p:sp>
      <p:sp>
        <p:nvSpPr>
          <p:cNvPr id="5" name="4 Rectángulo"/>
          <p:cNvSpPr/>
          <p:nvPr/>
        </p:nvSpPr>
        <p:spPr>
          <a:xfrm>
            <a:off x="0" y="539969"/>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200" b="1" spc="50" dirty="0" smtClean="0">
                <a:ln w="11430"/>
                <a:solidFill>
                  <a:schemeClr val="accent6"/>
                </a:solidFill>
                <a:effectLst>
                  <a:outerShdw blurRad="76200" dist="50800" dir="5400000" algn="tl" rotWithShape="0">
                    <a:srgbClr val="000000">
                      <a:alpha val="65000"/>
                    </a:srgbClr>
                  </a:outerShdw>
                </a:effectLst>
              </a:rPr>
              <a:t>U</a:t>
            </a:r>
            <a:r>
              <a:rPr lang="es-CO" sz="3200" b="1" spc="50" dirty="0" smtClean="0">
                <a:ln w="11430"/>
                <a:solidFill>
                  <a:schemeClr val="tx2"/>
                </a:solidFill>
                <a:effectLst>
                  <a:outerShdw blurRad="76200" dist="50800" dir="5400000" algn="tl" rotWithShape="0">
                    <a:srgbClr val="000000">
                      <a:alpha val="65000"/>
                    </a:srgbClr>
                  </a:outerShdw>
                </a:effectLst>
              </a:rPr>
              <a:t>na persona orientada al logro se caracteriza por:</a:t>
            </a:r>
            <a:endParaRPr lang="es-CO" sz="3200" b="1" spc="50" dirty="0">
              <a:ln w="11430"/>
              <a:solidFill>
                <a:srgbClr val="003781"/>
              </a:solidFill>
              <a:effectLst>
                <a:outerShdw blurRad="76200" dist="50800" dir="5400000" algn="tl" rotWithShape="0">
                  <a:srgbClr val="000000">
                    <a:alpha val="65000"/>
                  </a:srgbClr>
                </a:outerShdw>
              </a:effectLst>
            </a:endParaRPr>
          </a:p>
        </p:txBody>
      </p:sp>
      <p:cxnSp>
        <p:nvCxnSpPr>
          <p:cNvPr id="6" name="5 Conector recto"/>
          <p:cNvCxnSpPr/>
          <p:nvPr/>
        </p:nvCxnSpPr>
        <p:spPr>
          <a:xfrm>
            <a:off x="107504" y="1116033"/>
            <a:ext cx="8856984"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37891" name="Picture 3"/>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292080" y="1340768"/>
            <a:ext cx="3456384" cy="4392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6566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48200" y="1196752"/>
            <a:ext cx="4038600" cy="4525963"/>
          </a:xfrm>
        </p:spPr>
        <p:txBody>
          <a:bodyPr>
            <a:normAutofit/>
          </a:bodyPr>
          <a:lstStyle/>
          <a:p>
            <a:pPr marL="285750" indent="-285750" algn="just">
              <a:lnSpc>
                <a:spcPct val="150000"/>
              </a:lnSpc>
              <a:buFontTx/>
              <a:buBlip>
                <a:blip r:embed="rId2"/>
              </a:buBlip>
            </a:pPr>
            <a:r>
              <a:rPr lang="es-CO" sz="1600" dirty="0"/>
              <a:t>Muestra  interés por que la empresa reconozca los resultados obtenidos, fruto del esfuerzo propio y de sus colaboradores.</a:t>
            </a:r>
          </a:p>
          <a:p>
            <a:pPr marL="285750" indent="-285750" algn="just">
              <a:lnSpc>
                <a:spcPct val="150000"/>
              </a:lnSpc>
              <a:buFontTx/>
              <a:buBlip>
                <a:blip r:embed="rId2"/>
              </a:buBlip>
            </a:pPr>
            <a:r>
              <a:rPr lang="es-CO" sz="1600" dirty="0"/>
              <a:t>Diseña y utilizar indicadores para medir y comprobar los resultados obtenidos</a:t>
            </a:r>
          </a:p>
          <a:p>
            <a:pPr marL="285750" indent="-285750" algn="just">
              <a:lnSpc>
                <a:spcPct val="150000"/>
              </a:lnSpc>
              <a:buFontTx/>
              <a:buBlip>
                <a:blip r:embed="rId2"/>
              </a:buBlip>
            </a:pPr>
            <a:r>
              <a:rPr lang="es-CO" sz="1600" dirty="0"/>
              <a:t>Evalúa de forma regular el grado de consecución de los objetivos.</a:t>
            </a:r>
          </a:p>
          <a:p>
            <a:pPr marL="285750" indent="-285750" algn="just">
              <a:lnSpc>
                <a:spcPct val="150000"/>
              </a:lnSpc>
              <a:buFontTx/>
              <a:buBlip>
                <a:blip r:embed="rId2"/>
              </a:buBlip>
            </a:pPr>
            <a:r>
              <a:rPr lang="es-CO" sz="1600" dirty="0"/>
              <a:t>Se fija metas de forma ambiciosa, por encima de los estándares</a:t>
            </a:r>
          </a:p>
          <a:p>
            <a:pPr marL="285750" indent="-285750" algn="just">
              <a:lnSpc>
                <a:spcPct val="150000"/>
              </a:lnSpc>
              <a:buFontTx/>
              <a:buBlip>
                <a:blip r:embed="rId2"/>
              </a:buBlip>
            </a:pPr>
            <a:r>
              <a:rPr lang="es-CO" sz="1600" dirty="0"/>
              <a:t>Se auto gestiona.  Es auto empoderado</a:t>
            </a:r>
          </a:p>
          <a:p>
            <a:pPr marL="0" indent="0">
              <a:buNone/>
            </a:pPr>
            <a:endParaRPr lang="es-CO" sz="1600" dirty="0"/>
          </a:p>
        </p:txBody>
      </p:sp>
      <p:sp>
        <p:nvSpPr>
          <p:cNvPr id="5" name="4 Rectángulo"/>
          <p:cNvSpPr/>
          <p:nvPr/>
        </p:nvSpPr>
        <p:spPr>
          <a:xfrm>
            <a:off x="0" y="539969"/>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200" b="1" spc="50" dirty="0" smtClean="0">
                <a:ln w="11430"/>
                <a:solidFill>
                  <a:schemeClr val="accent6"/>
                </a:solidFill>
                <a:effectLst>
                  <a:outerShdw blurRad="76200" dist="50800" dir="5400000" algn="tl" rotWithShape="0">
                    <a:srgbClr val="000000">
                      <a:alpha val="65000"/>
                    </a:srgbClr>
                  </a:outerShdw>
                </a:effectLst>
              </a:rPr>
              <a:t>U</a:t>
            </a:r>
            <a:r>
              <a:rPr lang="es-CO" sz="3200" b="1" spc="50" dirty="0" smtClean="0">
                <a:ln w="11430"/>
                <a:solidFill>
                  <a:schemeClr val="tx2"/>
                </a:solidFill>
                <a:effectLst>
                  <a:outerShdw blurRad="76200" dist="50800" dir="5400000" algn="tl" rotWithShape="0">
                    <a:srgbClr val="000000">
                      <a:alpha val="65000"/>
                    </a:srgbClr>
                  </a:outerShdw>
                </a:effectLst>
              </a:rPr>
              <a:t>na persona orientada al logro se caracteriza por:</a:t>
            </a:r>
            <a:endParaRPr lang="es-CO" sz="3200" b="1" spc="50" dirty="0">
              <a:ln w="11430"/>
              <a:solidFill>
                <a:srgbClr val="003781"/>
              </a:solidFill>
              <a:effectLst>
                <a:outerShdw blurRad="76200" dist="50800" dir="5400000" algn="tl" rotWithShape="0">
                  <a:srgbClr val="000000">
                    <a:alpha val="65000"/>
                  </a:srgbClr>
                </a:outerShdw>
              </a:effectLst>
            </a:endParaRPr>
          </a:p>
        </p:txBody>
      </p:sp>
      <p:cxnSp>
        <p:nvCxnSpPr>
          <p:cNvPr id="6" name="5 Conector recto"/>
          <p:cNvCxnSpPr/>
          <p:nvPr/>
        </p:nvCxnSpPr>
        <p:spPr>
          <a:xfrm>
            <a:off x="107504" y="1116033"/>
            <a:ext cx="8856984"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6" name="15 Marcador de contenido"/>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7544" y="1513384"/>
            <a:ext cx="3736837" cy="3672407"/>
          </a:xfrm>
          <a:prstGeom prst="rect">
            <a:avLst/>
          </a:prstGeom>
          <a:ln>
            <a:noFill/>
          </a:ln>
          <a:effectLst>
            <a:softEdge rad="112500"/>
          </a:effectLst>
        </p:spPr>
      </p:pic>
    </p:spTree>
    <p:extLst>
      <p:ext uri="{BB962C8B-B14F-4D97-AF65-F5344CB8AC3E}">
        <p14:creationId xmlns:p14="http://schemas.microsoft.com/office/powerpoint/2010/main" val="21602443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2913</TotalTime>
  <Words>1490</Words>
  <Application>Microsoft Macintosh PowerPoint</Application>
  <PresentationFormat>Presentación en pantalla (4:3)</PresentationFormat>
  <Paragraphs>396</Paragraphs>
  <Slides>34</Slides>
  <Notes>6</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PROGRAMA DE LIDERAZGO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INTERDEPENDENCIA</vt:lpstr>
      <vt:lpstr>Presentación de PowerPoint</vt:lpstr>
      <vt:lpstr>Presentación de PowerPoint</vt:lpstr>
      <vt:lpstr>Presentación de PowerPoint</vt:lpstr>
      <vt:lpstr>Presentación de PowerPoint</vt:lpstr>
      <vt:lpstr>Presentación de PowerPoint</vt:lpstr>
      <vt:lpstr>¿Cómo funcionan los equipos exitosos?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comunidad es como un barco;  todos deben estar preparados para ponerse  al timón”.   Ibsen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CASI</dc:creator>
  <cp:lastModifiedBy>Diana Salej</cp:lastModifiedBy>
  <cp:revision>153</cp:revision>
  <dcterms:created xsi:type="dcterms:W3CDTF">2015-07-16T23:37:56Z</dcterms:created>
  <dcterms:modified xsi:type="dcterms:W3CDTF">2016-10-23T19:46:40Z</dcterms:modified>
</cp:coreProperties>
</file>