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0"/>
  </p:notesMasterIdLst>
  <p:sldIdLst>
    <p:sldId id="395" r:id="rId5"/>
    <p:sldId id="325" r:id="rId6"/>
    <p:sldId id="554" r:id="rId7"/>
    <p:sldId id="555" r:id="rId8"/>
    <p:sldId id="556" r:id="rId9"/>
    <p:sldId id="557" r:id="rId10"/>
    <p:sldId id="558" r:id="rId11"/>
    <p:sldId id="559" r:id="rId12"/>
    <p:sldId id="612" r:id="rId13"/>
    <p:sldId id="560" r:id="rId14"/>
    <p:sldId id="561" r:id="rId15"/>
    <p:sldId id="562" r:id="rId16"/>
    <p:sldId id="563" r:id="rId17"/>
    <p:sldId id="564" r:id="rId18"/>
    <p:sldId id="565" r:id="rId19"/>
    <p:sldId id="566" r:id="rId20"/>
    <p:sldId id="567" r:id="rId21"/>
    <p:sldId id="568" r:id="rId22"/>
    <p:sldId id="569" r:id="rId23"/>
    <p:sldId id="570" r:id="rId24"/>
    <p:sldId id="571" r:id="rId25"/>
    <p:sldId id="572" r:id="rId26"/>
    <p:sldId id="611" r:id="rId27"/>
    <p:sldId id="573" r:id="rId28"/>
    <p:sldId id="574" r:id="rId29"/>
    <p:sldId id="575" r:id="rId30"/>
    <p:sldId id="576" r:id="rId31"/>
    <p:sldId id="577" r:id="rId32"/>
    <p:sldId id="578" r:id="rId33"/>
    <p:sldId id="579" r:id="rId34"/>
    <p:sldId id="613" r:id="rId35"/>
    <p:sldId id="609" r:id="rId36"/>
    <p:sldId id="610" r:id="rId37"/>
    <p:sldId id="614" r:id="rId38"/>
    <p:sldId id="585" r:id="rId39"/>
    <p:sldId id="586" r:id="rId40"/>
    <p:sldId id="587" r:id="rId41"/>
    <p:sldId id="588" r:id="rId42"/>
    <p:sldId id="589" r:id="rId43"/>
    <p:sldId id="590" r:id="rId44"/>
    <p:sldId id="591" r:id="rId45"/>
    <p:sldId id="592" r:id="rId46"/>
    <p:sldId id="594" r:id="rId47"/>
    <p:sldId id="596" r:id="rId48"/>
    <p:sldId id="597" r:id="rId49"/>
    <p:sldId id="598" r:id="rId50"/>
    <p:sldId id="599" r:id="rId51"/>
    <p:sldId id="600" r:id="rId52"/>
    <p:sldId id="601" r:id="rId53"/>
    <p:sldId id="602" r:id="rId54"/>
    <p:sldId id="603" r:id="rId55"/>
    <p:sldId id="604" r:id="rId56"/>
    <p:sldId id="605" r:id="rId57"/>
    <p:sldId id="607" r:id="rId58"/>
    <p:sldId id="608" r:id="rId5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48" d="100"/>
          <a:sy n="48" d="100"/>
        </p:scale>
        <p:origin x="-2232" y="-9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46.xml"/><Relationship Id="rId51" Type="http://schemas.openxmlformats.org/officeDocument/2006/relationships/slide" Target="slides/slide47.xml"/><Relationship Id="rId52" Type="http://schemas.openxmlformats.org/officeDocument/2006/relationships/slide" Target="slides/slide48.xml"/><Relationship Id="rId53" Type="http://schemas.openxmlformats.org/officeDocument/2006/relationships/slide" Target="slides/slide49.xml"/><Relationship Id="rId54" Type="http://schemas.openxmlformats.org/officeDocument/2006/relationships/slide" Target="slides/slide50.xml"/><Relationship Id="rId55" Type="http://schemas.openxmlformats.org/officeDocument/2006/relationships/slide" Target="slides/slide51.xml"/><Relationship Id="rId56" Type="http://schemas.openxmlformats.org/officeDocument/2006/relationships/slide" Target="slides/slide52.xml"/><Relationship Id="rId57" Type="http://schemas.openxmlformats.org/officeDocument/2006/relationships/slide" Target="slides/slide53.xml"/><Relationship Id="rId58" Type="http://schemas.openxmlformats.org/officeDocument/2006/relationships/slide" Target="slides/slide54.xml"/><Relationship Id="rId59" Type="http://schemas.openxmlformats.org/officeDocument/2006/relationships/slide" Target="slides/slide5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60" Type="http://schemas.openxmlformats.org/officeDocument/2006/relationships/notesMaster" Target="notesMasters/notesMaster1.xml"/><Relationship Id="rId61" Type="http://schemas.openxmlformats.org/officeDocument/2006/relationships/printerSettings" Target="printerSettings/printerSettings1.bin"/><Relationship Id="rId62" Type="http://schemas.openxmlformats.org/officeDocument/2006/relationships/presProps" Target="presProp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0B391D-8E15-47CD-9AB7-C60ECEDB4E4C}" type="doc">
      <dgm:prSet loTypeId="urn:microsoft.com/office/officeart/2005/8/layout/matrix3" loCatId="matrix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s-CO"/>
        </a:p>
      </dgm:t>
    </dgm:pt>
    <dgm:pt modelId="{E66D67FD-F98A-44C6-B2A5-A4D8B1501531}">
      <dgm:prSet phldrT="[Texto]" custT="1"/>
      <dgm:spPr/>
      <dgm:t>
        <a:bodyPr/>
        <a:lstStyle/>
        <a:p>
          <a:pPr algn="ctr"/>
          <a:r>
            <a:rPr lang="es-CO" sz="1800" b="1" dirty="0"/>
            <a:t>Bajo compromiso</a:t>
          </a:r>
        </a:p>
        <a:p>
          <a:pPr algn="ctr"/>
          <a:r>
            <a:rPr lang="es-CO" sz="1800" b="1" dirty="0"/>
            <a:t>Alguna competencia</a:t>
          </a:r>
        </a:p>
      </dgm:t>
    </dgm:pt>
    <dgm:pt modelId="{ACEEB4B6-A4E4-46DC-B07D-96CAB22FE4C0}" type="sibTrans" cxnId="{B3421618-5A7E-45A9-BE5C-BAA5AA783104}">
      <dgm:prSet/>
      <dgm:spPr/>
      <dgm:t>
        <a:bodyPr/>
        <a:lstStyle/>
        <a:p>
          <a:endParaRPr lang="es-CO"/>
        </a:p>
      </dgm:t>
    </dgm:pt>
    <dgm:pt modelId="{9E628D30-F1EB-4F4A-960E-53CB39FC950C}" type="parTrans" cxnId="{B3421618-5A7E-45A9-BE5C-BAA5AA783104}">
      <dgm:prSet/>
      <dgm:spPr/>
      <dgm:t>
        <a:bodyPr/>
        <a:lstStyle/>
        <a:p>
          <a:endParaRPr lang="es-CO"/>
        </a:p>
      </dgm:t>
    </dgm:pt>
    <dgm:pt modelId="{D69542DA-847D-437C-8B89-1C9C82534A8E}">
      <dgm:prSet phldrT="[Texto]" custT="1"/>
      <dgm:spPr/>
      <dgm:t>
        <a:bodyPr/>
        <a:lstStyle/>
        <a:p>
          <a:pPr algn="l"/>
          <a:r>
            <a:rPr lang="es-CO" sz="1600" dirty="0"/>
            <a:t>Desarrolla iniciativa, elogia, escucha, estimula.</a:t>
          </a:r>
        </a:p>
      </dgm:t>
    </dgm:pt>
    <dgm:pt modelId="{26DB1753-4E87-465F-BE55-9439DFE538A2}" type="sibTrans" cxnId="{0C92AE5D-E9C3-4ACD-8BA5-5CECC93C8FAD}">
      <dgm:prSet/>
      <dgm:spPr/>
      <dgm:t>
        <a:bodyPr/>
        <a:lstStyle/>
        <a:p>
          <a:endParaRPr lang="es-CO"/>
        </a:p>
      </dgm:t>
    </dgm:pt>
    <dgm:pt modelId="{48C52E08-3C06-440C-992C-088891E45E2C}" type="parTrans" cxnId="{0C92AE5D-E9C3-4ACD-8BA5-5CECC93C8FAD}">
      <dgm:prSet/>
      <dgm:spPr/>
      <dgm:t>
        <a:bodyPr/>
        <a:lstStyle/>
        <a:p>
          <a:endParaRPr lang="es-CO"/>
        </a:p>
      </dgm:t>
    </dgm:pt>
    <dgm:pt modelId="{C9679A4B-FAD7-4642-A792-DC189331F4BD}">
      <dgm:prSet phldrT="[Texto]" custT="1"/>
      <dgm:spPr/>
      <dgm:t>
        <a:bodyPr/>
        <a:lstStyle/>
        <a:p>
          <a:pPr algn="ctr"/>
          <a:r>
            <a:rPr lang="es-CO" sz="1800" b="1" dirty="0"/>
            <a:t>Compromiso Variable Moderada/Alta competencia</a:t>
          </a:r>
        </a:p>
      </dgm:t>
    </dgm:pt>
    <dgm:pt modelId="{1E5E8BA7-ECBC-4C32-8E9B-B6AB136A1040}" type="sibTrans" cxnId="{E36649C3-6EAF-405A-B890-2C2FD30FDFA8}">
      <dgm:prSet/>
      <dgm:spPr/>
      <dgm:t>
        <a:bodyPr/>
        <a:lstStyle/>
        <a:p>
          <a:endParaRPr lang="es-CO"/>
        </a:p>
      </dgm:t>
    </dgm:pt>
    <dgm:pt modelId="{9906E5F3-893A-4BCB-BD7E-03462196C880}" type="parTrans" cxnId="{E36649C3-6EAF-405A-B890-2C2FD30FDFA8}">
      <dgm:prSet/>
      <dgm:spPr/>
      <dgm:t>
        <a:bodyPr/>
        <a:lstStyle/>
        <a:p>
          <a:endParaRPr lang="es-CO"/>
        </a:p>
      </dgm:t>
    </dgm:pt>
    <dgm:pt modelId="{95FF1F43-51D1-47EF-91FF-9AD2A4895542}">
      <dgm:prSet phldrT="[Texto]" custT="1"/>
      <dgm:spPr/>
      <dgm:t>
        <a:bodyPr/>
        <a:lstStyle/>
        <a:p>
          <a:pPr algn="l"/>
          <a:r>
            <a:rPr lang="es-CO" sz="1600" dirty="0"/>
            <a:t>Comportamiento alto en apoyo y alto en dirección.</a:t>
          </a:r>
        </a:p>
      </dgm:t>
    </dgm:pt>
    <dgm:pt modelId="{2A1D1DAA-7DAA-4DC4-AD8E-9EA3E6FD50EF}" type="parTrans" cxnId="{07A79347-1D87-4480-830D-17BB2836AB8A}">
      <dgm:prSet/>
      <dgm:spPr/>
      <dgm:t>
        <a:bodyPr/>
        <a:lstStyle/>
        <a:p>
          <a:endParaRPr lang="es-CO"/>
        </a:p>
      </dgm:t>
    </dgm:pt>
    <dgm:pt modelId="{F701F7F8-2B39-402D-9288-81DFB215E85A}" type="sibTrans" cxnId="{07A79347-1D87-4480-830D-17BB2836AB8A}">
      <dgm:prSet/>
      <dgm:spPr/>
      <dgm:t>
        <a:bodyPr/>
        <a:lstStyle/>
        <a:p>
          <a:endParaRPr lang="es-CO"/>
        </a:p>
      </dgm:t>
    </dgm:pt>
    <dgm:pt modelId="{F1AC4AEC-8B20-4443-A695-925584533356}">
      <dgm:prSet phldrT="[Texto]" custT="1"/>
      <dgm:spPr/>
      <dgm:t>
        <a:bodyPr/>
        <a:lstStyle/>
        <a:p>
          <a:pPr algn="ctr"/>
          <a:r>
            <a:rPr lang="es-CO" sz="1800" b="1" dirty="0"/>
            <a:t>Alto compromiso</a:t>
          </a:r>
        </a:p>
        <a:p>
          <a:pPr algn="ctr"/>
          <a:r>
            <a:rPr lang="es-CO" sz="1800" b="1" dirty="0"/>
            <a:t>Alta competencia</a:t>
          </a:r>
        </a:p>
      </dgm:t>
    </dgm:pt>
    <dgm:pt modelId="{52334A15-692D-4EE6-ABF3-D08033B76DD5}" type="parTrans" cxnId="{1166CCFA-E303-4797-AA01-514CF15B1A38}">
      <dgm:prSet/>
      <dgm:spPr/>
      <dgm:t>
        <a:bodyPr/>
        <a:lstStyle/>
        <a:p>
          <a:endParaRPr lang="es-CO"/>
        </a:p>
      </dgm:t>
    </dgm:pt>
    <dgm:pt modelId="{6B27D659-4D2C-477C-BE7F-D9B402B648E3}" type="sibTrans" cxnId="{1166CCFA-E303-4797-AA01-514CF15B1A38}">
      <dgm:prSet/>
      <dgm:spPr/>
      <dgm:t>
        <a:bodyPr/>
        <a:lstStyle/>
        <a:p>
          <a:endParaRPr lang="es-CO"/>
        </a:p>
      </dgm:t>
    </dgm:pt>
    <dgm:pt modelId="{A0F5D35A-2BBC-4150-828A-D84C78C0A05F}">
      <dgm:prSet phldrT="[Texto]" custT="1"/>
      <dgm:spPr/>
      <dgm:t>
        <a:bodyPr/>
        <a:lstStyle/>
        <a:p>
          <a:pPr algn="ctr"/>
          <a:r>
            <a:rPr lang="es-CO" sz="1800" b="1" dirty="0"/>
            <a:t>Alto compromiso</a:t>
          </a:r>
        </a:p>
        <a:p>
          <a:pPr algn="ctr"/>
          <a:r>
            <a:rPr lang="es-CO" sz="1800" b="1" dirty="0"/>
            <a:t>Baja competencia</a:t>
          </a:r>
        </a:p>
      </dgm:t>
    </dgm:pt>
    <dgm:pt modelId="{FAED63D9-8B1F-41D7-801E-AB01035C13CB}" type="parTrans" cxnId="{11F147FE-7C74-4A20-A343-5EDCFCE08784}">
      <dgm:prSet/>
      <dgm:spPr/>
      <dgm:t>
        <a:bodyPr/>
        <a:lstStyle/>
        <a:p>
          <a:endParaRPr lang="es-CO"/>
        </a:p>
      </dgm:t>
    </dgm:pt>
    <dgm:pt modelId="{D0EFB9D3-53FD-4092-903C-F4C146F8A6FD}" type="sibTrans" cxnId="{11F147FE-7C74-4A20-A343-5EDCFCE08784}">
      <dgm:prSet/>
      <dgm:spPr/>
      <dgm:t>
        <a:bodyPr/>
        <a:lstStyle/>
        <a:p>
          <a:endParaRPr lang="es-CO"/>
        </a:p>
      </dgm:t>
    </dgm:pt>
    <dgm:pt modelId="{DCAD6EB3-9531-4217-AEAB-D38AA9828E26}">
      <dgm:prSet phldrT="[Texto]" custT="1"/>
      <dgm:spPr/>
      <dgm:t>
        <a:bodyPr/>
        <a:lstStyle/>
        <a:p>
          <a:pPr algn="l"/>
          <a:r>
            <a:rPr lang="es-CO" sz="1600" dirty="0"/>
            <a:t>Escucha pero toma decisiones con autonomía.</a:t>
          </a:r>
        </a:p>
      </dgm:t>
    </dgm:pt>
    <dgm:pt modelId="{595292B0-1F9D-45BD-A243-0EDE9746EE2F}" type="parTrans" cxnId="{D17DC924-7EA2-474A-AB0B-A5D8AE941F1A}">
      <dgm:prSet/>
      <dgm:spPr/>
      <dgm:t>
        <a:bodyPr/>
        <a:lstStyle/>
        <a:p>
          <a:endParaRPr lang="es-CO"/>
        </a:p>
      </dgm:t>
    </dgm:pt>
    <dgm:pt modelId="{B949D43E-C596-432D-88E4-FBE68A26CCCD}" type="sibTrans" cxnId="{D17DC924-7EA2-474A-AB0B-A5D8AE941F1A}">
      <dgm:prSet/>
      <dgm:spPr/>
      <dgm:t>
        <a:bodyPr/>
        <a:lstStyle/>
        <a:p>
          <a:endParaRPr lang="es-CO"/>
        </a:p>
      </dgm:t>
    </dgm:pt>
    <dgm:pt modelId="{F276AE58-CCAA-48D2-82F0-A5819C4FD576}">
      <dgm:prSet phldrT="[Texto]" custT="1"/>
      <dgm:spPr/>
      <dgm:t>
        <a:bodyPr/>
        <a:lstStyle/>
        <a:p>
          <a:pPr algn="l"/>
          <a:r>
            <a:rPr lang="es-CO" sz="1600" dirty="0"/>
            <a:t>Faculta para hacer trabajos con autonomía.</a:t>
          </a:r>
        </a:p>
      </dgm:t>
    </dgm:pt>
    <dgm:pt modelId="{910B6910-F216-4343-AEEB-E7E940515BC9}" type="sibTrans" cxnId="{EFE97968-CFCC-43CE-9D83-2EE37FE214E1}">
      <dgm:prSet/>
      <dgm:spPr/>
      <dgm:t>
        <a:bodyPr/>
        <a:lstStyle/>
        <a:p>
          <a:endParaRPr lang="es-CO"/>
        </a:p>
      </dgm:t>
    </dgm:pt>
    <dgm:pt modelId="{B3F5D0E8-9EA4-4356-A4D9-ABC8F627AAFA}" type="parTrans" cxnId="{EFE97968-CFCC-43CE-9D83-2EE37FE214E1}">
      <dgm:prSet/>
      <dgm:spPr/>
      <dgm:t>
        <a:bodyPr/>
        <a:lstStyle/>
        <a:p>
          <a:endParaRPr lang="es-CO"/>
        </a:p>
      </dgm:t>
    </dgm:pt>
    <dgm:pt modelId="{B451B100-DD88-4574-8A83-046DCFE1C9B9}">
      <dgm:prSet phldrT="[Texto]" custT="1"/>
      <dgm:spPr/>
      <dgm:t>
        <a:bodyPr/>
        <a:lstStyle/>
        <a:p>
          <a:pPr algn="l"/>
          <a:r>
            <a:rPr lang="es-CO" sz="1600" dirty="0"/>
            <a:t>Proporciona recursos.</a:t>
          </a:r>
        </a:p>
      </dgm:t>
    </dgm:pt>
    <dgm:pt modelId="{88036F50-6932-4F6B-9A21-D6224C634053}" type="parTrans" cxnId="{FE59E4ED-8C65-461F-8B9A-C4768F5DD16F}">
      <dgm:prSet/>
      <dgm:spPr/>
      <dgm:t>
        <a:bodyPr/>
        <a:lstStyle/>
        <a:p>
          <a:endParaRPr lang="es-CO"/>
        </a:p>
      </dgm:t>
    </dgm:pt>
    <dgm:pt modelId="{8EB81E41-3950-4D1C-BBCD-486FC19AD774}" type="sibTrans" cxnId="{FE59E4ED-8C65-461F-8B9A-C4768F5DD16F}">
      <dgm:prSet/>
      <dgm:spPr/>
      <dgm:t>
        <a:bodyPr/>
        <a:lstStyle/>
        <a:p>
          <a:endParaRPr lang="es-CO"/>
        </a:p>
      </dgm:t>
    </dgm:pt>
    <dgm:pt modelId="{B4448F81-AA4F-4A6E-BE60-18A7B05DB650}">
      <dgm:prSet phldrT="[Texto]" custT="1"/>
      <dgm:spPr/>
      <dgm:t>
        <a:bodyPr/>
        <a:lstStyle/>
        <a:p>
          <a:pPr algn="l"/>
          <a:r>
            <a:rPr lang="es-CO" sz="1600" dirty="0"/>
            <a:t>Apoya decisiones del colaborador.</a:t>
          </a:r>
        </a:p>
      </dgm:t>
    </dgm:pt>
    <dgm:pt modelId="{5A188CBE-553B-485B-9D35-924924C83DFC}" type="parTrans" cxnId="{D1DD69A3-AE08-4F01-990D-1A18629944B1}">
      <dgm:prSet/>
      <dgm:spPr/>
      <dgm:t>
        <a:bodyPr/>
        <a:lstStyle/>
        <a:p>
          <a:endParaRPr lang="es-CO"/>
        </a:p>
      </dgm:t>
    </dgm:pt>
    <dgm:pt modelId="{1A8D0B26-8A75-4E75-A1E9-CA3A5B7BB4DE}" type="sibTrans" cxnId="{D1DD69A3-AE08-4F01-990D-1A18629944B1}">
      <dgm:prSet/>
      <dgm:spPr/>
      <dgm:t>
        <a:bodyPr/>
        <a:lstStyle/>
        <a:p>
          <a:endParaRPr lang="es-CO"/>
        </a:p>
      </dgm:t>
    </dgm:pt>
    <dgm:pt modelId="{E602CC3C-9CD8-4745-97E2-78E66DB6C834}">
      <dgm:prSet phldrT="[Texto]" custT="1"/>
      <dgm:spPr/>
      <dgm:t>
        <a:bodyPr/>
        <a:lstStyle/>
        <a:p>
          <a:pPr algn="l"/>
          <a:r>
            <a:rPr lang="es-CO" sz="1600" dirty="0"/>
            <a:t>Proporciona instrucciones especificas.</a:t>
          </a:r>
        </a:p>
      </dgm:t>
    </dgm:pt>
    <dgm:pt modelId="{935610DC-0707-434E-A4C8-54C29E5EEDD6}" type="parTrans" cxnId="{ADDF35F0-C7B4-4463-9A35-5EAB833EBEDA}">
      <dgm:prSet/>
      <dgm:spPr/>
      <dgm:t>
        <a:bodyPr/>
        <a:lstStyle/>
        <a:p>
          <a:endParaRPr lang="es-CO"/>
        </a:p>
      </dgm:t>
    </dgm:pt>
    <dgm:pt modelId="{FC877E4A-17FA-4CED-AEFC-43B4CCF0669C}" type="sibTrans" cxnId="{ADDF35F0-C7B4-4463-9A35-5EAB833EBEDA}">
      <dgm:prSet/>
      <dgm:spPr/>
      <dgm:t>
        <a:bodyPr/>
        <a:lstStyle/>
        <a:p>
          <a:endParaRPr lang="es-CO"/>
        </a:p>
      </dgm:t>
    </dgm:pt>
    <dgm:pt modelId="{FF348343-3DB3-4656-8F18-50619FCC1D53}">
      <dgm:prSet phldrT="[Texto]" custT="1"/>
      <dgm:spPr/>
      <dgm:t>
        <a:bodyPr/>
        <a:lstStyle/>
        <a:p>
          <a:pPr algn="l"/>
          <a:r>
            <a:rPr lang="es-CO" sz="1600" dirty="0"/>
            <a:t>Supervisa de cerca el desempeño.</a:t>
          </a:r>
        </a:p>
      </dgm:t>
    </dgm:pt>
    <dgm:pt modelId="{A5279DA8-31A0-455D-A0AC-AFCCCDC064BE}" type="parTrans" cxnId="{67C3AAF6-8421-4C76-BE46-82205EE6E298}">
      <dgm:prSet/>
      <dgm:spPr/>
      <dgm:t>
        <a:bodyPr/>
        <a:lstStyle/>
        <a:p>
          <a:endParaRPr lang="es-CO"/>
        </a:p>
      </dgm:t>
    </dgm:pt>
    <dgm:pt modelId="{2AD330C1-2417-4F39-A56A-BA3656C28CB5}" type="sibTrans" cxnId="{67C3AAF6-8421-4C76-BE46-82205EE6E298}">
      <dgm:prSet/>
      <dgm:spPr/>
      <dgm:t>
        <a:bodyPr/>
        <a:lstStyle/>
        <a:p>
          <a:endParaRPr lang="es-CO"/>
        </a:p>
      </dgm:t>
    </dgm:pt>
    <dgm:pt modelId="{DAA9E944-4C26-4063-85EB-843FE45E367D}">
      <dgm:prSet phldrT="[Texto]" custT="1"/>
      <dgm:spPr/>
      <dgm:t>
        <a:bodyPr/>
        <a:lstStyle/>
        <a:p>
          <a:pPr algn="l"/>
          <a:r>
            <a:rPr lang="es-CO" sz="1600" dirty="0"/>
            <a:t>Toma decisiones.</a:t>
          </a:r>
        </a:p>
      </dgm:t>
    </dgm:pt>
    <dgm:pt modelId="{59A9B188-67D2-4DF1-ACA6-27D669E79B92}" type="parTrans" cxnId="{5E290A28-A316-453F-8359-0E125F0D8673}">
      <dgm:prSet/>
      <dgm:spPr/>
      <dgm:t>
        <a:bodyPr/>
        <a:lstStyle/>
        <a:p>
          <a:endParaRPr lang="es-CO"/>
        </a:p>
      </dgm:t>
    </dgm:pt>
    <dgm:pt modelId="{1102C68F-B51B-49F0-9446-2C141F2BCE13}" type="sibTrans" cxnId="{5E290A28-A316-453F-8359-0E125F0D8673}">
      <dgm:prSet/>
      <dgm:spPr/>
      <dgm:t>
        <a:bodyPr/>
        <a:lstStyle/>
        <a:p>
          <a:endParaRPr lang="es-CO"/>
        </a:p>
      </dgm:t>
    </dgm:pt>
    <dgm:pt modelId="{6CB40726-8F3A-4A7E-A385-3CD86E9CF961}" type="pres">
      <dgm:prSet presAssocID="{CA0B391D-8E15-47CD-9AB7-C60ECEDB4E4C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1B2AFA49-7E80-42B2-AE39-2DE6B19D110B}" type="pres">
      <dgm:prSet presAssocID="{CA0B391D-8E15-47CD-9AB7-C60ECEDB4E4C}" presName="diamond" presStyleLbl="bgShp" presStyleIdx="0" presStyleCnt="1" custScaleX="110774"/>
      <dgm:spPr/>
    </dgm:pt>
    <dgm:pt modelId="{75E2CEB7-FDFB-43CD-AE85-B0D3064FF86F}" type="pres">
      <dgm:prSet presAssocID="{CA0B391D-8E15-47CD-9AB7-C60ECEDB4E4C}" presName="quad1" presStyleLbl="node1" presStyleIdx="0" presStyleCnt="4" custScaleX="136567" custScaleY="120127" custLinFactNeighborX="-17811" custLinFactNeighborY="-101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DD17BC5-7817-4D63-A62E-1D14D4EFFBA4}" type="pres">
      <dgm:prSet presAssocID="{CA0B391D-8E15-47CD-9AB7-C60ECEDB4E4C}" presName="quad2" presStyleLbl="node1" presStyleIdx="1" presStyleCnt="4" custScaleX="136567" custScaleY="120127" custLinFactNeighborX="17811" custLinFactNeighborY="-101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2CA4C5B-642A-471E-B311-95284A1A60D9}" type="pres">
      <dgm:prSet presAssocID="{CA0B391D-8E15-47CD-9AB7-C60ECEDB4E4C}" presName="quad3" presStyleLbl="node1" presStyleIdx="2" presStyleCnt="4" custScaleX="136567" custScaleY="120127" custLinFactNeighborX="-17811" custLinFactNeighborY="93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AF46C85-5F94-466A-ACC4-C9E454608BE9}" type="pres">
      <dgm:prSet presAssocID="{CA0B391D-8E15-47CD-9AB7-C60ECEDB4E4C}" presName="quad4" presStyleLbl="node1" presStyleIdx="3" presStyleCnt="4" custScaleX="136567" custScaleY="120127" custLinFactNeighborX="17811" custLinFactNeighborY="93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EFE97968-CFCC-43CE-9D83-2EE37FE214E1}" srcId="{F1AC4AEC-8B20-4443-A695-925584533356}" destId="{F276AE58-CCAA-48D2-82F0-A5819C4FD576}" srcOrd="0" destOrd="0" parTransId="{B3F5D0E8-9EA4-4356-A4D9-ABC8F627AAFA}" sibTransId="{910B6910-F216-4343-AEEB-E7E940515BC9}"/>
    <dgm:cxn modelId="{96462486-59F2-47D7-AC60-52225B3FA63A}" type="presOf" srcId="{F276AE58-CCAA-48D2-82F0-A5819C4FD576}" destId="{B2CA4C5B-642A-471E-B311-95284A1A60D9}" srcOrd="0" destOrd="1" presId="urn:microsoft.com/office/officeart/2005/8/layout/matrix3"/>
    <dgm:cxn modelId="{07A79347-1D87-4480-830D-17BB2836AB8A}" srcId="{E66D67FD-F98A-44C6-B2A5-A4D8B1501531}" destId="{95FF1F43-51D1-47EF-91FF-9AD2A4895542}" srcOrd="0" destOrd="0" parTransId="{2A1D1DAA-7DAA-4DC4-AD8E-9EA3E6FD50EF}" sibTransId="{F701F7F8-2B39-402D-9288-81DFB215E85A}"/>
    <dgm:cxn modelId="{930BDFCC-863B-4D9C-8278-EB78F9EEFC49}" type="presOf" srcId="{A0F5D35A-2BBC-4150-828A-D84C78C0A05F}" destId="{2AF46C85-5F94-466A-ACC4-C9E454608BE9}" srcOrd="0" destOrd="0" presId="urn:microsoft.com/office/officeart/2005/8/layout/matrix3"/>
    <dgm:cxn modelId="{A7A5738A-3314-4418-93FF-E69C54C842D0}" type="presOf" srcId="{CA0B391D-8E15-47CD-9AB7-C60ECEDB4E4C}" destId="{6CB40726-8F3A-4A7E-A385-3CD86E9CF961}" srcOrd="0" destOrd="0" presId="urn:microsoft.com/office/officeart/2005/8/layout/matrix3"/>
    <dgm:cxn modelId="{40457F18-5D2D-4BA3-9CF0-EFE6687A0BC1}" type="presOf" srcId="{DAA9E944-4C26-4063-85EB-843FE45E367D}" destId="{2AF46C85-5F94-466A-ACC4-C9E454608BE9}" srcOrd="0" destOrd="3" presId="urn:microsoft.com/office/officeart/2005/8/layout/matrix3"/>
    <dgm:cxn modelId="{907A85FB-85B8-4FF1-89AD-BABDD73A1327}" type="presOf" srcId="{DCAD6EB3-9531-4217-AEAB-D38AA9828E26}" destId="{6DD17BC5-7817-4D63-A62E-1D14D4EFFBA4}" srcOrd="0" destOrd="2" presId="urn:microsoft.com/office/officeart/2005/8/layout/matrix3"/>
    <dgm:cxn modelId="{D17DC924-7EA2-474A-AB0B-A5D8AE941F1A}" srcId="{E66D67FD-F98A-44C6-B2A5-A4D8B1501531}" destId="{DCAD6EB3-9531-4217-AEAB-D38AA9828E26}" srcOrd="1" destOrd="0" parTransId="{595292B0-1F9D-45BD-A243-0EDE9746EE2F}" sibTransId="{B949D43E-C596-432D-88E4-FBE68A26CCCD}"/>
    <dgm:cxn modelId="{109875C4-63F4-479A-BC47-BC92E8CBF8A1}" type="presOf" srcId="{D69542DA-847D-437C-8B89-1C9C82534A8E}" destId="{75E2CEB7-FDFB-43CD-AE85-B0D3064FF86F}" srcOrd="0" destOrd="1" presId="urn:microsoft.com/office/officeart/2005/8/layout/matrix3"/>
    <dgm:cxn modelId="{B3421618-5A7E-45A9-BE5C-BAA5AA783104}" srcId="{CA0B391D-8E15-47CD-9AB7-C60ECEDB4E4C}" destId="{E66D67FD-F98A-44C6-B2A5-A4D8B1501531}" srcOrd="1" destOrd="0" parTransId="{9E628D30-F1EB-4F4A-960E-53CB39FC950C}" sibTransId="{ACEEB4B6-A4E4-46DC-B07D-96CAB22FE4C0}"/>
    <dgm:cxn modelId="{E36649C3-6EAF-405A-B890-2C2FD30FDFA8}" srcId="{CA0B391D-8E15-47CD-9AB7-C60ECEDB4E4C}" destId="{C9679A4B-FAD7-4642-A792-DC189331F4BD}" srcOrd="0" destOrd="0" parTransId="{9906E5F3-893A-4BCB-BD7E-03462196C880}" sibTransId="{1E5E8BA7-ECBC-4C32-8E9B-B6AB136A1040}"/>
    <dgm:cxn modelId="{0C92AE5D-E9C3-4ACD-8BA5-5CECC93C8FAD}" srcId="{C9679A4B-FAD7-4642-A792-DC189331F4BD}" destId="{D69542DA-847D-437C-8B89-1C9C82534A8E}" srcOrd="0" destOrd="0" parTransId="{48C52E08-3C06-440C-992C-088891E45E2C}" sibTransId="{26DB1753-4E87-465F-BE55-9439DFE538A2}"/>
    <dgm:cxn modelId="{9F245195-E0E5-4218-BEAA-3C81E0AE40D5}" type="presOf" srcId="{B4448F81-AA4F-4A6E-BE60-18A7B05DB650}" destId="{B2CA4C5B-642A-471E-B311-95284A1A60D9}" srcOrd="0" destOrd="3" presId="urn:microsoft.com/office/officeart/2005/8/layout/matrix3"/>
    <dgm:cxn modelId="{D1DD69A3-AE08-4F01-990D-1A18629944B1}" srcId="{F1AC4AEC-8B20-4443-A695-925584533356}" destId="{B4448F81-AA4F-4A6E-BE60-18A7B05DB650}" srcOrd="2" destOrd="0" parTransId="{5A188CBE-553B-485B-9D35-924924C83DFC}" sibTransId="{1A8D0B26-8A75-4E75-A1E9-CA3A5B7BB4DE}"/>
    <dgm:cxn modelId="{1166CCFA-E303-4797-AA01-514CF15B1A38}" srcId="{CA0B391D-8E15-47CD-9AB7-C60ECEDB4E4C}" destId="{F1AC4AEC-8B20-4443-A695-925584533356}" srcOrd="2" destOrd="0" parTransId="{52334A15-692D-4EE6-ABF3-D08033B76DD5}" sibTransId="{6B27D659-4D2C-477C-BE7F-D9B402B648E3}"/>
    <dgm:cxn modelId="{ADDF35F0-C7B4-4463-9A35-5EAB833EBEDA}" srcId="{A0F5D35A-2BBC-4150-828A-D84C78C0A05F}" destId="{E602CC3C-9CD8-4745-97E2-78E66DB6C834}" srcOrd="0" destOrd="0" parTransId="{935610DC-0707-434E-A4C8-54C29E5EEDD6}" sibTransId="{FC877E4A-17FA-4CED-AEFC-43B4CCF0669C}"/>
    <dgm:cxn modelId="{72794D8D-6FB2-45F6-B1A1-6D8D2AE8472A}" type="presOf" srcId="{E66D67FD-F98A-44C6-B2A5-A4D8B1501531}" destId="{6DD17BC5-7817-4D63-A62E-1D14D4EFFBA4}" srcOrd="0" destOrd="0" presId="urn:microsoft.com/office/officeart/2005/8/layout/matrix3"/>
    <dgm:cxn modelId="{67C3AAF6-8421-4C76-BE46-82205EE6E298}" srcId="{A0F5D35A-2BBC-4150-828A-D84C78C0A05F}" destId="{FF348343-3DB3-4656-8F18-50619FCC1D53}" srcOrd="1" destOrd="0" parTransId="{A5279DA8-31A0-455D-A0AC-AFCCCDC064BE}" sibTransId="{2AD330C1-2417-4F39-A56A-BA3656C28CB5}"/>
    <dgm:cxn modelId="{5E290A28-A316-453F-8359-0E125F0D8673}" srcId="{A0F5D35A-2BBC-4150-828A-D84C78C0A05F}" destId="{DAA9E944-4C26-4063-85EB-843FE45E367D}" srcOrd="2" destOrd="0" parTransId="{59A9B188-67D2-4DF1-ACA6-27D669E79B92}" sibTransId="{1102C68F-B51B-49F0-9446-2C141F2BCE13}"/>
    <dgm:cxn modelId="{70B0F4F2-E3AD-4F83-9677-608B4E88A6B5}" type="presOf" srcId="{B451B100-DD88-4574-8A83-046DCFE1C9B9}" destId="{B2CA4C5B-642A-471E-B311-95284A1A60D9}" srcOrd="0" destOrd="2" presId="urn:microsoft.com/office/officeart/2005/8/layout/matrix3"/>
    <dgm:cxn modelId="{3237E572-F550-4FCF-82B7-C1C890D93734}" type="presOf" srcId="{E602CC3C-9CD8-4745-97E2-78E66DB6C834}" destId="{2AF46C85-5F94-466A-ACC4-C9E454608BE9}" srcOrd="0" destOrd="1" presId="urn:microsoft.com/office/officeart/2005/8/layout/matrix3"/>
    <dgm:cxn modelId="{DE9FA37E-574E-4346-ADA5-3574EDDEA6ED}" type="presOf" srcId="{FF348343-3DB3-4656-8F18-50619FCC1D53}" destId="{2AF46C85-5F94-466A-ACC4-C9E454608BE9}" srcOrd="0" destOrd="2" presId="urn:microsoft.com/office/officeart/2005/8/layout/matrix3"/>
    <dgm:cxn modelId="{11F147FE-7C74-4A20-A343-5EDCFCE08784}" srcId="{CA0B391D-8E15-47CD-9AB7-C60ECEDB4E4C}" destId="{A0F5D35A-2BBC-4150-828A-D84C78C0A05F}" srcOrd="3" destOrd="0" parTransId="{FAED63D9-8B1F-41D7-801E-AB01035C13CB}" sibTransId="{D0EFB9D3-53FD-4092-903C-F4C146F8A6FD}"/>
    <dgm:cxn modelId="{FE6AB16B-D423-4DCA-A610-1DB5D8393FD9}" type="presOf" srcId="{F1AC4AEC-8B20-4443-A695-925584533356}" destId="{B2CA4C5B-642A-471E-B311-95284A1A60D9}" srcOrd="0" destOrd="0" presId="urn:microsoft.com/office/officeart/2005/8/layout/matrix3"/>
    <dgm:cxn modelId="{DB6B6A46-0F2B-4A85-9C2D-CADCCF6DA74E}" type="presOf" srcId="{95FF1F43-51D1-47EF-91FF-9AD2A4895542}" destId="{6DD17BC5-7817-4D63-A62E-1D14D4EFFBA4}" srcOrd="0" destOrd="1" presId="urn:microsoft.com/office/officeart/2005/8/layout/matrix3"/>
    <dgm:cxn modelId="{FE59E4ED-8C65-461F-8B9A-C4768F5DD16F}" srcId="{F1AC4AEC-8B20-4443-A695-925584533356}" destId="{B451B100-DD88-4574-8A83-046DCFE1C9B9}" srcOrd="1" destOrd="0" parTransId="{88036F50-6932-4F6B-9A21-D6224C634053}" sibTransId="{8EB81E41-3950-4D1C-BBCD-486FC19AD774}"/>
    <dgm:cxn modelId="{BB2DE637-D30E-494C-BA74-FDECD5B11CB5}" type="presOf" srcId="{C9679A4B-FAD7-4642-A792-DC189331F4BD}" destId="{75E2CEB7-FDFB-43CD-AE85-B0D3064FF86F}" srcOrd="0" destOrd="0" presId="urn:microsoft.com/office/officeart/2005/8/layout/matrix3"/>
    <dgm:cxn modelId="{BD86D056-E9E8-4A0E-A3AE-E4677D8B10C1}" type="presParOf" srcId="{6CB40726-8F3A-4A7E-A385-3CD86E9CF961}" destId="{1B2AFA49-7E80-42B2-AE39-2DE6B19D110B}" srcOrd="0" destOrd="0" presId="urn:microsoft.com/office/officeart/2005/8/layout/matrix3"/>
    <dgm:cxn modelId="{5F4773F4-9BE1-4064-8C1A-B09FC3792E2F}" type="presParOf" srcId="{6CB40726-8F3A-4A7E-A385-3CD86E9CF961}" destId="{75E2CEB7-FDFB-43CD-AE85-B0D3064FF86F}" srcOrd="1" destOrd="0" presId="urn:microsoft.com/office/officeart/2005/8/layout/matrix3"/>
    <dgm:cxn modelId="{C10867DC-726E-4E3C-B9EA-F7638193ACF5}" type="presParOf" srcId="{6CB40726-8F3A-4A7E-A385-3CD86E9CF961}" destId="{6DD17BC5-7817-4D63-A62E-1D14D4EFFBA4}" srcOrd="2" destOrd="0" presId="urn:microsoft.com/office/officeart/2005/8/layout/matrix3"/>
    <dgm:cxn modelId="{29E04D93-8837-467F-916E-932868E37CEF}" type="presParOf" srcId="{6CB40726-8F3A-4A7E-A385-3CD86E9CF961}" destId="{B2CA4C5B-642A-471E-B311-95284A1A60D9}" srcOrd="3" destOrd="0" presId="urn:microsoft.com/office/officeart/2005/8/layout/matrix3"/>
    <dgm:cxn modelId="{F1147F94-9F20-4845-BDA2-EC68D91E2599}" type="presParOf" srcId="{6CB40726-8F3A-4A7E-A385-3CD86E9CF961}" destId="{2AF46C85-5F94-466A-ACC4-C9E454608BE9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2AFA49-7E80-42B2-AE39-2DE6B19D110B}">
      <dsp:nvSpPr>
        <dsp:cNvPr id="0" name=""/>
        <dsp:cNvSpPr/>
      </dsp:nvSpPr>
      <dsp:spPr>
        <a:xfrm>
          <a:off x="1073342" y="0"/>
          <a:ext cx="6062226" cy="5472608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E2CEB7-FDFB-43CD-AE85-B0D3064FF86F}">
      <dsp:nvSpPr>
        <dsp:cNvPr id="0" name=""/>
        <dsp:cNvSpPr/>
      </dsp:nvSpPr>
      <dsp:spPr>
        <a:xfrm>
          <a:off x="1117678" y="88328"/>
          <a:ext cx="2914772" cy="256389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/>
            <a:t>Compromiso Variable Moderada/Alta competencia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kern="1200" dirty="0"/>
            <a:t>Desarrolla iniciativa, elogia, escucha, estimula.</a:t>
          </a:r>
        </a:p>
      </dsp:txBody>
      <dsp:txXfrm>
        <a:off x="1242837" y="213487"/>
        <a:ext cx="2664454" cy="2313573"/>
      </dsp:txXfrm>
    </dsp:sp>
    <dsp:sp modelId="{6DD17BC5-7817-4D63-A62E-1D14D4EFFBA4}">
      <dsp:nvSpPr>
        <dsp:cNvPr id="0" name=""/>
        <dsp:cNvSpPr/>
      </dsp:nvSpPr>
      <dsp:spPr>
        <a:xfrm>
          <a:off x="4176460" y="88328"/>
          <a:ext cx="2914772" cy="256389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/>
            <a:t>Bajo compromiso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/>
            <a:t>Alguna competencia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kern="1200" dirty="0"/>
            <a:t>Comportamiento alto en apoyo y alto en dirección.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kern="1200" dirty="0"/>
            <a:t>Escucha pero toma decisiones con autonomía.</a:t>
          </a:r>
        </a:p>
      </dsp:txBody>
      <dsp:txXfrm>
        <a:off x="4301619" y="213487"/>
        <a:ext cx="2664454" cy="2313573"/>
      </dsp:txXfrm>
    </dsp:sp>
    <dsp:sp modelId="{B2CA4C5B-642A-471E-B311-95284A1A60D9}">
      <dsp:nvSpPr>
        <dsp:cNvPr id="0" name=""/>
        <dsp:cNvSpPr/>
      </dsp:nvSpPr>
      <dsp:spPr>
        <a:xfrm>
          <a:off x="1117678" y="2803783"/>
          <a:ext cx="2914772" cy="256389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/>
            <a:t>Alto compromiso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/>
            <a:t>Alta competencia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kern="1200" dirty="0"/>
            <a:t>Faculta para hacer trabajos con autonomía.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kern="1200" dirty="0"/>
            <a:t>Proporciona recursos.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kern="1200" dirty="0"/>
            <a:t>Apoya decisiones del colaborador.</a:t>
          </a:r>
        </a:p>
      </dsp:txBody>
      <dsp:txXfrm>
        <a:off x="1242837" y="2928942"/>
        <a:ext cx="2664454" cy="2313573"/>
      </dsp:txXfrm>
    </dsp:sp>
    <dsp:sp modelId="{2AF46C85-5F94-466A-ACC4-C9E454608BE9}">
      <dsp:nvSpPr>
        <dsp:cNvPr id="0" name=""/>
        <dsp:cNvSpPr/>
      </dsp:nvSpPr>
      <dsp:spPr>
        <a:xfrm>
          <a:off x="4176460" y="2803783"/>
          <a:ext cx="2914772" cy="256389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/>
            <a:t>Alto compromiso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/>
            <a:t>Baja competencia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kern="1200" dirty="0"/>
            <a:t>Proporciona instrucciones especificas.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kern="1200" dirty="0"/>
            <a:t>Supervisa de cerca el desempeño.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kern="1200" dirty="0"/>
            <a:t>Toma decisiones.</a:t>
          </a:r>
        </a:p>
      </dsp:txBody>
      <dsp:txXfrm>
        <a:off x="4301619" y="2928942"/>
        <a:ext cx="2664454" cy="23135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08AD4-68DF-4FBC-934C-AD7BD5E528E9}" type="datetimeFigureOut">
              <a:rPr lang="es-CO" smtClean="0"/>
              <a:t>23/10/16</a:t>
            </a:fld>
            <a:endParaRPr lang="es-C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029F25-089B-4628-A69A-E4EB9C168A2D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33612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B833FFD-030F-451C-A588-ACB3D878F553}" type="slidenum">
              <a:rPr lang="es-ES_tradnl" altLang="es-CO"/>
              <a:pPr eaLnBrk="1" hangingPunct="1">
                <a:spcBef>
                  <a:spcPct val="0"/>
                </a:spcBef>
              </a:pPr>
              <a:t>3</a:t>
            </a:fld>
            <a:endParaRPr lang="es-ES_tradnl" altLang="es-CO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_tradnl" altLang="es-CO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306DCDA-4609-4CD2-9477-C3642E1AF0A9}" type="slidenum">
              <a:rPr lang="es-ES_tradnl" altLang="es-CO"/>
              <a:pPr eaLnBrk="1" hangingPunct="1">
                <a:spcBef>
                  <a:spcPct val="0"/>
                </a:spcBef>
              </a:pPr>
              <a:t>24</a:t>
            </a:fld>
            <a:endParaRPr lang="es-ES_tradnl" altLang="es-CO"/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_tradnl" altLang="es-CO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AFA74AB-2661-4AD0-922E-F00E68326265}" type="slidenum">
              <a:rPr lang="es-ES_tradnl" altLang="es-CO"/>
              <a:pPr eaLnBrk="1" hangingPunct="1">
                <a:spcBef>
                  <a:spcPct val="0"/>
                </a:spcBef>
              </a:pPr>
              <a:t>27</a:t>
            </a:fld>
            <a:endParaRPr lang="es-ES_tradnl" altLang="es-CO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altLang="es-CO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F912491-DB53-4544-AC6D-C46B79946337}" type="slidenum">
              <a:rPr lang="es-ES_tradnl" altLang="es-CO"/>
              <a:pPr eaLnBrk="1" hangingPunct="1">
                <a:spcBef>
                  <a:spcPct val="0"/>
                </a:spcBef>
              </a:pPr>
              <a:t>28</a:t>
            </a:fld>
            <a:endParaRPr lang="es-ES_tradnl" altLang="es-CO"/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altLang="es-CO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F22EE3A-2463-46DD-B0B5-3C0D433B7A5F}" type="slidenum">
              <a:rPr lang="es-ES_tradnl" altLang="es-CO"/>
              <a:pPr eaLnBrk="1" hangingPunct="1">
                <a:spcBef>
                  <a:spcPct val="0"/>
                </a:spcBef>
              </a:pPr>
              <a:t>30</a:t>
            </a:fld>
            <a:endParaRPr lang="es-ES_tradnl" altLang="es-CO"/>
          </a:p>
        </p:txBody>
      </p:sp>
      <p:sp>
        <p:nvSpPr>
          <p:cNvPr id="188419" name="Rectangle 7"/>
          <p:cNvSpPr txBox="1">
            <a:spLocks noGrp="1" noChangeArrowheads="1"/>
          </p:cNvSpPr>
          <p:nvPr/>
        </p:nvSpPr>
        <p:spPr bwMode="auto">
          <a:xfrm>
            <a:off x="3886200" y="8686951"/>
            <a:ext cx="2971800" cy="45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AC9F7AE5-D88A-4B45-BAB3-5BD62330A0D2}" type="slidenum">
              <a:rPr lang="es-CO" altLang="es-CO" b="0"/>
              <a:pPr algn="r">
                <a:spcBef>
                  <a:spcPct val="0"/>
                </a:spcBef>
              </a:pPr>
              <a:t>30</a:t>
            </a:fld>
            <a:endParaRPr lang="es-CO" altLang="es-CO" b="0"/>
          </a:p>
        </p:txBody>
      </p:sp>
      <p:sp>
        <p:nvSpPr>
          <p:cNvPr id="1884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842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s-ES_tradnl" altLang="es-CO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FD2051C-F1A2-4738-9492-05F50B9C777C}" type="slidenum">
              <a:rPr lang="es-ES_tradnl" altLang="es-CO"/>
              <a:pPr eaLnBrk="1" hangingPunct="1">
                <a:spcBef>
                  <a:spcPct val="0"/>
                </a:spcBef>
              </a:pPr>
              <a:t>35</a:t>
            </a:fld>
            <a:endParaRPr lang="es-ES_tradnl" altLang="es-CO"/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altLang="es-CO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D0C167D-C7BF-479D-A943-F37FCA5E75BE}" type="slidenum">
              <a:rPr lang="es-ES_tradnl" altLang="es-CO"/>
              <a:pPr eaLnBrk="1" hangingPunct="1">
                <a:spcBef>
                  <a:spcPct val="0"/>
                </a:spcBef>
              </a:pPr>
              <a:t>36</a:t>
            </a:fld>
            <a:endParaRPr lang="es-ES_tradnl" altLang="es-CO"/>
          </a:p>
        </p:txBody>
      </p:sp>
      <p:sp>
        <p:nvSpPr>
          <p:cNvPr id="190467" name="Rectangle 7"/>
          <p:cNvSpPr txBox="1">
            <a:spLocks noGrp="1" noChangeArrowheads="1"/>
          </p:cNvSpPr>
          <p:nvPr/>
        </p:nvSpPr>
        <p:spPr bwMode="auto">
          <a:xfrm>
            <a:off x="3886200" y="8686951"/>
            <a:ext cx="2971800" cy="45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C35508E8-1551-4993-A515-8764C388215D}" type="slidenum">
              <a:rPr lang="es-ES" altLang="es-CO" b="0"/>
              <a:pPr algn="r">
                <a:spcBef>
                  <a:spcPct val="0"/>
                </a:spcBef>
              </a:pPr>
              <a:t>36</a:t>
            </a:fld>
            <a:endParaRPr lang="es-ES" altLang="es-CO" b="0"/>
          </a:p>
        </p:txBody>
      </p:sp>
      <p:sp>
        <p:nvSpPr>
          <p:cNvPr id="1904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74950" y="685800"/>
            <a:ext cx="1765300" cy="1323975"/>
          </a:xfrm>
          <a:solidFill>
            <a:srgbClr val="FFFFFF"/>
          </a:solidFill>
          <a:ln/>
        </p:spPr>
      </p:sp>
      <p:sp>
        <p:nvSpPr>
          <p:cNvPr id="1904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153381"/>
            <a:ext cx="5029200" cy="4111953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s-ES_tradnl" altLang="es-CO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2FCAE17-3B67-4414-B793-1CD0A204ED55}" type="slidenum">
              <a:rPr lang="es-ES_tradnl" altLang="es-CO"/>
              <a:pPr eaLnBrk="1" hangingPunct="1">
                <a:spcBef>
                  <a:spcPct val="0"/>
                </a:spcBef>
              </a:pPr>
              <a:t>37</a:t>
            </a:fld>
            <a:endParaRPr lang="es-ES_tradnl" altLang="es-CO"/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_tradnl" altLang="es-CO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710280A-C393-49EA-BDEE-4E5B1F68CDC2}" type="slidenum">
              <a:rPr lang="es-ES_tradnl" altLang="es-CO"/>
              <a:pPr eaLnBrk="1" hangingPunct="1">
                <a:spcBef>
                  <a:spcPct val="0"/>
                </a:spcBef>
              </a:pPr>
              <a:t>38</a:t>
            </a:fld>
            <a:endParaRPr lang="es-ES_tradnl" altLang="es-CO"/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_tradnl" altLang="es-CO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A78A089-9C9E-4505-BD76-E907945D0616}" type="slidenum">
              <a:rPr lang="es-ES_tradnl" altLang="es-CO"/>
              <a:pPr eaLnBrk="1" hangingPunct="1">
                <a:spcBef>
                  <a:spcPct val="0"/>
                </a:spcBef>
              </a:pPr>
              <a:t>39</a:t>
            </a:fld>
            <a:endParaRPr lang="es-ES_tradnl" altLang="es-CO"/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_tradnl" altLang="es-CO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43D508A-61A9-4433-8897-2439FCAB476B}" type="slidenum">
              <a:rPr lang="es-ES_tradnl" altLang="es-CO"/>
              <a:pPr eaLnBrk="1" hangingPunct="1">
                <a:spcBef>
                  <a:spcPct val="0"/>
                </a:spcBef>
              </a:pPr>
              <a:t>40</a:t>
            </a:fld>
            <a:endParaRPr lang="es-ES_tradnl" altLang="es-CO"/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altLang="es-CO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6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711" y="4344025"/>
            <a:ext cx="5028579" cy="41144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117" tIns="46058" rIns="92117" bIns="46058"/>
          <a:lstStyle/>
          <a:p>
            <a:r>
              <a:rPr lang="es-CO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FC1C6F6-A12E-45F7-B343-29353E376B23}" type="slidenum">
              <a:rPr lang="es-ES_tradnl" altLang="es-CO"/>
              <a:pPr eaLnBrk="1" hangingPunct="1">
                <a:spcBef>
                  <a:spcPct val="0"/>
                </a:spcBef>
              </a:pPr>
              <a:t>41</a:t>
            </a:fld>
            <a:endParaRPr lang="es-ES_tradnl" altLang="es-CO"/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60600" y="0"/>
            <a:ext cx="2336800" cy="1752600"/>
          </a:xfrm>
          <a:solidFill>
            <a:srgbClr val="FFFFFF"/>
          </a:solidFill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051"/>
            <a:ext cx="5867400" cy="64766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 eaLnBrk="1" hangingPunct="1"/>
            <a:endParaRPr lang="en-GB" altLang="es-CO" b="1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F0A82D-6F91-4959-96C6-70DC43AF7592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s-ES"/>
          </a:p>
        </p:txBody>
      </p:sp>
      <p:sp>
        <p:nvSpPr>
          <p:cNvPr id="16998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03A81E6E-420B-4476-976F-C75F6F78AA75}" type="slidenum">
              <a:rPr lang="es-ES" altLang="es-CO" sz="1200">
                <a:latin typeface="Calibri" pitchFamily="34" charset="0"/>
              </a:rPr>
              <a:pPr algn="r" eaLnBrk="1" hangingPunct="1"/>
              <a:t>43</a:t>
            </a:fld>
            <a:endParaRPr lang="es-ES" altLang="es-CO" sz="1200">
              <a:latin typeface="Calibri" pitchFamily="34" charset="0"/>
            </a:endParaRPr>
          </a:p>
        </p:txBody>
      </p:sp>
      <p:sp>
        <p:nvSpPr>
          <p:cNvPr id="169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998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altLang="es-CO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F0A82D-6F91-4959-96C6-70DC43AF7592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s-ES"/>
          </a:p>
        </p:txBody>
      </p:sp>
      <p:sp>
        <p:nvSpPr>
          <p:cNvPr id="16998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03A81E6E-420B-4476-976F-C75F6F78AA75}" type="slidenum">
              <a:rPr lang="es-ES" altLang="es-CO" sz="1200">
                <a:latin typeface="Calibri" pitchFamily="34" charset="0"/>
              </a:rPr>
              <a:pPr algn="r" eaLnBrk="1" hangingPunct="1"/>
              <a:t>44</a:t>
            </a:fld>
            <a:endParaRPr lang="es-ES" altLang="es-CO" sz="1200">
              <a:latin typeface="Calibri" pitchFamily="34" charset="0"/>
            </a:endParaRPr>
          </a:p>
        </p:txBody>
      </p:sp>
      <p:sp>
        <p:nvSpPr>
          <p:cNvPr id="169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998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altLang="es-CO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F0A82D-6F91-4959-96C6-70DC43AF7592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s-ES"/>
          </a:p>
        </p:txBody>
      </p:sp>
      <p:sp>
        <p:nvSpPr>
          <p:cNvPr id="16998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03A81E6E-420B-4476-976F-C75F6F78AA75}" type="slidenum">
              <a:rPr lang="es-ES" altLang="es-CO" sz="1200">
                <a:latin typeface="Calibri" pitchFamily="34" charset="0"/>
              </a:rPr>
              <a:pPr algn="r" eaLnBrk="1" hangingPunct="1"/>
              <a:t>45</a:t>
            </a:fld>
            <a:endParaRPr lang="es-ES" altLang="es-CO" sz="1200">
              <a:latin typeface="Calibri" pitchFamily="34" charset="0"/>
            </a:endParaRPr>
          </a:p>
        </p:txBody>
      </p:sp>
      <p:sp>
        <p:nvSpPr>
          <p:cNvPr id="169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998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altLang="es-CO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17AAA0-E82B-4712-9E66-528FD52A1FE8}" type="slidenum">
              <a:rPr lang="es-ES_tradnl"/>
              <a:pPr/>
              <a:t>46</a:t>
            </a:fld>
            <a:endParaRPr lang="es-ES_tradnl"/>
          </a:p>
        </p:txBody>
      </p:sp>
      <p:sp>
        <p:nvSpPr>
          <p:cNvPr id="2170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054" y="4343216"/>
            <a:ext cx="5027893" cy="41151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67" tIns="44440" rIns="90467" bIns="44440"/>
          <a:lstStyle/>
          <a:p>
            <a:endParaRPr lang="es-ES" dirty="0"/>
          </a:p>
        </p:txBody>
      </p:sp>
      <p:sp>
        <p:nvSpPr>
          <p:cNvPr id="217091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692150"/>
            <a:ext cx="4554537" cy="34163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8A9E4E-457B-48A5-9697-31C22BA9D7C2}" type="slidenum">
              <a:rPr lang="es-ES_tradnl"/>
              <a:pPr/>
              <a:t>47</a:t>
            </a:fld>
            <a:endParaRPr lang="es-ES_tradnl"/>
          </a:p>
        </p:txBody>
      </p:sp>
      <p:sp>
        <p:nvSpPr>
          <p:cNvPr id="2191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054" y="4343216"/>
            <a:ext cx="5027893" cy="41151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67" tIns="44440" rIns="90467" bIns="44440"/>
          <a:lstStyle/>
          <a:p>
            <a:endParaRPr lang="es-ES" sz="1400" dirty="0"/>
          </a:p>
        </p:txBody>
      </p:sp>
      <p:sp>
        <p:nvSpPr>
          <p:cNvPr id="219139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692150"/>
            <a:ext cx="4554537" cy="34163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C7FF5-3B0E-4965-8A1C-CB0FBD2DD1CA}" type="slidenum">
              <a:rPr lang="es-CO" smtClean="0"/>
              <a:pPr/>
              <a:t>48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3622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C7FF5-3B0E-4965-8A1C-CB0FBD2DD1CA}" type="slidenum">
              <a:rPr lang="es-CO" smtClean="0"/>
              <a:pPr/>
              <a:t>49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28652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A28E386-2F1E-41E8-858C-FA633607AACF}" type="slidenum">
              <a:rPr lang="es-ES_tradnl" altLang="es-CO"/>
              <a:pPr eaLnBrk="1" hangingPunct="1">
                <a:spcBef>
                  <a:spcPct val="0"/>
                </a:spcBef>
              </a:pPr>
              <a:t>10</a:t>
            </a:fld>
            <a:endParaRPr lang="es-ES_tradnl" altLang="es-CO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_tradnl" altLang="es-CO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C439197-5DA4-4F7B-B2ED-6E3C74542218}" type="slidenum">
              <a:rPr lang="es-ES_tradnl" altLang="es-CO"/>
              <a:pPr eaLnBrk="1" hangingPunct="1">
                <a:spcBef>
                  <a:spcPct val="0"/>
                </a:spcBef>
              </a:pPr>
              <a:t>15</a:t>
            </a:fld>
            <a:endParaRPr lang="es-ES_tradnl" altLang="es-CO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CO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3A64D64-C7F4-495F-871E-58E858251342}" type="slidenum">
              <a:rPr lang="es-ES_tradnl" altLang="es-CO"/>
              <a:pPr eaLnBrk="1" hangingPunct="1">
                <a:spcBef>
                  <a:spcPct val="0"/>
                </a:spcBef>
              </a:pPr>
              <a:t>16</a:t>
            </a:fld>
            <a:endParaRPr lang="es-ES_tradnl" altLang="es-CO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_tradnl" altLang="es-CO" sz="2400" b="1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4853211-71AC-4480-8333-4833F76A9360}" type="slidenum">
              <a:rPr lang="es-ES_tradnl" altLang="es-CO"/>
              <a:pPr eaLnBrk="1" hangingPunct="1">
                <a:spcBef>
                  <a:spcPct val="0"/>
                </a:spcBef>
              </a:pPr>
              <a:t>17</a:t>
            </a:fld>
            <a:endParaRPr lang="es-ES_tradnl" altLang="es-CO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CO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8483" name="Marcador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CO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48484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A8493BC-1309-454C-B9DC-A0F2C96C49BA}" type="slidenum">
              <a:rPr lang="es-ES_tradnl" altLang="es-CO"/>
              <a:pPr eaLnBrk="1" hangingPunct="1">
                <a:spcBef>
                  <a:spcPct val="0"/>
                </a:spcBef>
              </a:pPr>
              <a:t>19</a:t>
            </a:fld>
            <a:endParaRPr lang="es-ES_tradnl" altLang="es-CO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9507" name="Marcador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CO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49508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98FBC59-6672-49E7-B0C5-72242424F067}" type="slidenum">
              <a:rPr lang="es-ES_tradnl" altLang="es-CO"/>
              <a:pPr eaLnBrk="1" hangingPunct="1">
                <a:spcBef>
                  <a:spcPct val="0"/>
                </a:spcBef>
              </a:pPr>
              <a:t>20</a:t>
            </a:fld>
            <a:endParaRPr lang="es-ES_tradnl" altLang="es-CO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0531" name="Marcador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CO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0532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5C91FFD-8863-4419-BDE6-3863A6468BC8}" type="slidenum">
              <a:rPr lang="es-ES_tradnl" altLang="es-CO"/>
              <a:pPr eaLnBrk="1" hangingPunct="1">
                <a:spcBef>
                  <a:spcPct val="0"/>
                </a:spcBef>
              </a:pPr>
              <a:t>21</a:t>
            </a:fld>
            <a:endParaRPr lang="es-ES_tradnl" altLang="es-C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5863-4C56-4AC1-86E9-29DCE4D096BE}" type="datetimeFigureOut">
              <a:rPr lang="es-ES" smtClean="0"/>
              <a:t>23/10/16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46BE-35E7-4479-B5C0-C22411DA4C1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0084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5863-4C56-4AC1-86E9-29DCE4D096BE}" type="datetimeFigureOut">
              <a:rPr lang="es-ES" smtClean="0"/>
              <a:t>23/10/16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46BE-35E7-4479-B5C0-C22411DA4C1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2186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5863-4C56-4AC1-86E9-29DCE4D096BE}" type="datetimeFigureOut">
              <a:rPr lang="es-ES" smtClean="0"/>
              <a:t>23/10/16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46BE-35E7-4479-B5C0-C22411DA4C1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7890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BA2A3-6AF3-4E1C-9479-29C5F8F7BD23}" type="slidenum">
              <a:rPr lang="es-CO"/>
              <a:pPr>
                <a:defRPr/>
              </a:pPr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11255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5863-4C56-4AC1-86E9-29DCE4D096BE}" type="datetimeFigureOut">
              <a:rPr lang="es-ES" smtClean="0"/>
              <a:t>23/10/16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46BE-35E7-4479-B5C0-C22411DA4C1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6709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5863-4C56-4AC1-86E9-29DCE4D096BE}" type="datetimeFigureOut">
              <a:rPr lang="es-ES" smtClean="0"/>
              <a:t>23/10/16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46BE-35E7-4479-B5C0-C22411DA4C1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0169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5863-4C56-4AC1-86E9-29DCE4D096BE}" type="datetimeFigureOut">
              <a:rPr lang="es-ES" smtClean="0"/>
              <a:t>23/10/16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46BE-35E7-4479-B5C0-C22411DA4C1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6253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5863-4C56-4AC1-86E9-29DCE4D096BE}" type="datetimeFigureOut">
              <a:rPr lang="es-ES" smtClean="0"/>
              <a:t>23/10/16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46BE-35E7-4479-B5C0-C22411DA4C1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9179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5863-4C56-4AC1-86E9-29DCE4D096BE}" type="datetimeFigureOut">
              <a:rPr lang="es-ES" smtClean="0"/>
              <a:t>23/10/16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46BE-35E7-4479-B5C0-C22411DA4C1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0205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5863-4C56-4AC1-86E9-29DCE4D096BE}" type="datetimeFigureOut">
              <a:rPr lang="es-ES" smtClean="0"/>
              <a:t>23/10/16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46BE-35E7-4479-B5C0-C22411DA4C1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368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5863-4C56-4AC1-86E9-29DCE4D096BE}" type="datetimeFigureOut">
              <a:rPr lang="es-ES" smtClean="0"/>
              <a:t>23/10/16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46BE-35E7-4479-B5C0-C22411DA4C1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0204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5863-4C56-4AC1-86E9-29DCE4D096BE}" type="datetimeFigureOut">
              <a:rPr lang="es-ES" smtClean="0"/>
              <a:t>23/10/16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46BE-35E7-4479-B5C0-C22411DA4C1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477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C5863-4C56-4AC1-86E9-29DCE4D096BE}" type="datetimeFigureOut">
              <a:rPr lang="es-ES" smtClean="0"/>
              <a:t>23/10/16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746BE-35E7-4479-B5C0-C22411DA4C1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7414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jpeg"/><Relationship Id="rId5" Type="http://schemas.openxmlformats.org/officeDocument/2006/relationships/image" Target="../media/image23.png"/><Relationship Id="rId6" Type="http://schemas.openxmlformats.org/officeDocument/2006/relationships/image" Target="../media/image24.jpeg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6" Type="http://schemas.openxmlformats.org/officeDocument/2006/relationships/image" Target="../media/image28.png"/><Relationship Id="rId7" Type="http://schemas.openxmlformats.org/officeDocument/2006/relationships/image" Target="../media/image4.png"/><Relationship Id="rId8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5" Type="http://schemas.openxmlformats.org/officeDocument/2006/relationships/image" Target="../media/image32.png"/><Relationship Id="rId6" Type="http://schemas.openxmlformats.org/officeDocument/2006/relationships/image" Target="../media/image33.jpeg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eg"/><Relationship Id="rId3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eg"/><Relationship Id="rId3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8.png"/><Relationship Id="rId1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eg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microsoft.com/office/2007/relationships/hdphoto" Target="../media/hdphoto8.wdp"/><Relationship Id="rId7" Type="http://schemas.openxmlformats.org/officeDocument/2006/relationships/image" Target="../media/image44.jpeg"/><Relationship Id="rId8" Type="http://schemas.openxmlformats.org/officeDocument/2006/relationships/image" Target="../media/image45.jpeg"/><Relationship Id="rId9" Type="http://schemas.openxmlformats.org/officeDocument/2006/relationships/image" Target="../media/image46.jpeg"/><Relationship Id="rId10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4" Type="http://schemas.openxmlformats.org/officeDocument/2006/relationships/image" Target="../media/image43.png"/><Relationship Id="rId5" Type="http://schemas.microsoft.com/office/2007/relationships/hdphoto" Target="../media/hdphoto8.wdp"/><Relationship Id="rId6" Type="http://schemas.openxmlformats.org/officeDocument/2006/relationships/image" Target="../media/image44.jpeg"/><Relationship Id="rId7" Type="http://schemas.openxmlformats.org/officeDocument/2006/relationships/image" Target="../media/image51.jpeg"/><Relationship Id="rId8" Type="http://schemas.openxmlformats.org/officeDocument/2006/relationships/image" Target="../media/image47.png"/><Relationship Id="rId9" Type="http://schemas.openxmlformats.org/officeDocument/2006/relationships/image" Target="../media/image52.jpeg"/><Relationship Id="rId10" Type="http://schemas.openxmlformats.org/officeDocument/2006/relationships/image" Target="../media/image48.png"/><Relationship Id="rId11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4" Type="http://schemas.openxmlformats.org/officeDocument/2006/relationships/image" Target="../media/image4.png"/><Relationship Id="rId5" Type="http://schemas.openxmlformats.org/officeDocument/2006/relationships/image" Target="../media/image54.png"/><Relationship Id="rId6" Type="http://schemas.microsoft.com/office/2007/relationships/hdphoto" Target="../media/hdphoto9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hyperlink" Target="file:///\\localhost\Users\dianasalej\Desktop\Allianz\Basico\Circo%20del%20sol%20%20%20Cambio%20organizacional.wmv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jpeg"/><Relationship Id="rId3" Type="http://schemas.openxmlformats.org/officeDocument/2006/relationships/image" Target="../media/image4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jpeg"/><Relationship Id="rId3" Type="http://schemas.openxmlformats.org/officeDocument/2006/relationships/image" Target="../media/image4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4" Type="http://schemas.openxmlformats.org/officeDocument/2006/relationships/image" Target="../media/image13.png"/><Relationship Id="rId5" Type="http://schemas.microsoft.com/office/2007/relationships/hdphoto" Target="../media/hdphoto4.wdp"/><Relationship Id="rId6" Type="http://schemas.openxmlformats.org/officeDocument/2006/relationships/image" Target="../media/image14.png"/><Relationship Id="rId7" Type="http://schemas.microsoft.com/office/2007/relationships/hdphoto" Target="../media/hdphoto5.wdp"/><Relationship Id="rId8" Type="http://schemas.openxmlformats.org/officeDocument/2006/relationships/image" Target="../media/image15.png"/><Relationship Id="rId9" Type="http://schemas.microsoft.com/office/2007/relationships/hdphoto" Target="../media/hdphoto6.wdp"/><Relationship Id="rId10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1518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507945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4119215"/>
            <a:ext cx="9144000" cy="147002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CO" sz="5400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PROGRAMA DE LIDERAZGO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79512" y="5157192"/>
            <a:ext cx="8784976" cy="1752600"/>
          </a:xfrm>
        </p:spPr>
        <p:txBody>
          <a:bodyPr>
            <a:normAutofit/>
          </a:bodyPr>
          <a:lstStyle/>
          <a:p>
            <a:r>
              <a:rPr lang="es-CO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SOMOS LÍDERES TRANSFORMACIONALES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19349"/>
            <a:ext cx="1152128" cy="86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894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852" b="1"/>
          <a:stretch/>
        </p:blipFill>
        <p:spPr bwMode="auto">
          <a:xfrm>
            <a:off x="0" y="1307208"/>
            <a:ext cx="9144000" cy="5146128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480392" y="1124744"/>
            <a:ext cx="7620000" cy="1332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57200" indent="-45720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266700" indent="-266700" eaLnBrk="1" hangingPunct="1">
              <a:buClr>
                <a:srgbClr val="003781"/>
              </a:buClr>
              <a:buFont typeface="Wingdings" pitchFamily="2" charset="2"/>
              <a:buChar char="ü"/>
            </a:pPr>
            <a:r>
              <a:rPr lang="es-ES_tradnl" altLang="es-CO" sz="2000" b="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Construya relaciones de confianza</a:t>
            </a:r>
          </a:p>
          <a:p>
            <a:pPr marL="266700" indent="-266700" eaLnBrk="1" hangingPunct="1">
              <a:buClr>
                <a:srgbClr val="003781"/>
              </a:buClr>
              <a:buFont typeface="Wingdings" pitchFamily="2" charset="2"/>
              <a:buChar char="ü"/>
            </a:pPr>
            <a:r>
              <a:rPr lang="es-ES_tradnl" altLang="es-CO" sz="2000" b="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Conozca su equipo</a:t>
            </a:r>
          </a:p>
          <a:p>
            <a:pPr marL="266700" indent="-266700" eaLnBrk="1" hangingPunct="1">
              <a:buClr>
                <a:srgbClr val="003781"/>
              </a:buClr>
              <a:buFont typeface="Wingdings" pitchFamily="2" charset="2"/>
              <a:buChar char="ü"/>
            </a:pPr>
            <a:r>
              <a:rPr lang="es-ES_tradnl" altLang="es-CO" sz="2000" b="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Diagnostique potencial</a:t>
            </a:r>
          </a:p>
          <a:p>
            <a:pPr marL="266700" indent="-266700" eaLnBrk="1" hangingPunct="1">
              <a:buClr>
                <a:srgbClr val="003781"/>
              </a:buClr>
              <a:buFont typeface="Wingdings" pitchFamily="2" charset="2"/>
              <a:buChar char="ü"/>
            </a:pPr>
            <a:r>
              <a:rPr lang="es-ES_tradnl" altLang="es-CO" sz="2000" b="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Eval</a:t>
            </a:r>
            <a:r>
              <a:rPr lang="es-ES_tradnl" altLang="ja-JP" sz="2000" b="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ú</a:t>
            </a:r>
            <a:r>
              <a:rPr lang="es-ES_tradnl" altLang="es-CO" sz="2000" b="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 rendimiento</a:t>
            </a:r>
          </a:p>
          <a:p>
            <a:pPr marL="266700" indent="-266700" eaLnBrk="1" hangingPunct="1">
              <a:buClr>
                <a:srgbClr val="003781"/>
              </a:buClr>
              <a:buFont typeface="Wingdings" pitchFamily="2" charset="2"/>
              <a:buChar char="ü"/>
            </a:pPr>
            <a:r>
              <a:rPr lang="es-ES_tradnl" altLang="es-CO" sz="2000" b="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Ubique seg</a:t>
            </a:r>
            <a:r>
              <a:rPr lang="es-ES_tradnl" altLang="ja-JP" sz="2000" b="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ún competencia</a:t>
            </a:r>
            <a:endParaRPr lang="es-ES_tradnl" altLang="es-CO" sz="2000" b="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 flipH="1">
            <a:off x="1982788" y="3200400"/>
            <a:ext cx="4238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s-ES_tradnl" altLang="es-CO" sz="2400" b="0">
              <a:latin typeface="Times New Roman" pitchFamily="18" charset="0"/>
            </a:endParaRPr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gray">
          <a:xfrm>
            <a:off x="422148" y="439765"/>
            <a:ext cx="6965879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defTabSz="784225" eaLnBrk="0" hangingPunct="0">
              <a:spcAft>
                <a:spcPct val="0"/>
              </a:spcAft>
              <a:buClrTx/>
              <a:buFontTx/>
              <a:buNone/>
            </a:pPr>
            <a:endParaRPr lang="en-US" sz="2600" b="1" dirty="0">
              <a:solidFill>
                <a:srgbClr val="00378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19349"/>
            <a:ext cx="1152128" cy="866035"/>
          </a:xfrm>
          <a:prstGeom prst="rect">
            <a:avLst/>
          </a:prstGeom>
        </p:spPr>
      </p:pic>
      <p:sp>
        <p:nvSpPr>
          <p:cNvPr id="8" name="3 Rectángulo"/>
          <p:cNvSpPr/>
          <p:nvPr/>
        </p:nvSpPr>
        <p:spPr>
          <a:xfrm>
            <a:off x="0" y="188640"/>
            <a:ext cx="914400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CO" sz="4400" b="1" spc="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Consolide su Equipo</a:t>
            </a:r>
          </a:p>
        </p:txBody>
      </p:sp>
      <p:cxnSp>
        <p:nvCxnSpPr>
          <p:cNvPr id="9" name="4 Conector recto"/>
          <p:cNvCxnSpPr/>
          <p:nvPr/>
        </p:nvCxnSpPr>
        <p:spPr>
          <a:xfrm>
            <a:off x="395536" y="932820"/>
            <a:ext cx="8352928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9085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9552" y="260648"/>
            <a:ext cx="8064896" cy="6040888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19349"/>
            <a:ext cx="1152128" cy="86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54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4016" y="1484784"/>
            <a:ext cx="8748464" cy="4708981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marL="342900" indent="-342900" algn="just">
              <a:buClr>
                <a:srgbClr val="003781"/>
              </a:buClr>
              <a:buFont typeface="+mj-lt"/>
              <a:buAutoNum type="arabicPeriod"/>
            </a:pPr>
            <a:r>
              <a:rPr lang="es-CO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Tiene definidos los indicadores de desempeño  esperados para  cada cargo.</a:t>
            </a:r>
          </a:p>
          <a:p>
            <a:pPr marL="342900" indent="-342900" algn="just">
              <a:buClr>
                <a:srgbClr val="003781"/>
              </a:buClr>
              <a:buFont typeface="+mj-lt"/>
              <a:buAutoNum type="arabicPeriod"/>
            </a:pPr>
            <a:endParaRPr lang="es-CO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Clr>
                <a:srgbClr val="003781"/>
              </a:buClr>
              <a:buFont typeface="+mj-lt"/>
              <a:buAutoNum type="arabicPeriod"/>
            </a:pPr>
            <a:r>
              <a:rPr lang="es-CO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Asegura que los indicadores de desempeño por cargo están alineados con los retos estratégicos  de la VP/Gerencia/Área.</a:t>
            </a:r>
          </a:p>
          <a:p>
            <a:pPr marL="342900" indent="-342900" algn="just">
              <a:buClr>
                <a:srgbClr val="003781"/>
              </a:buClr>
              <a:buFont typeface="+mj-lt"/>
              <a:buAutoNum type="arabicPeriod"/>
            </a:pPr>
            <a:endParaRPr lang="es-CO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Clr>
                <a:srgbClr val="003781"/>
              </a:buClr>
              <a:buFont typeface="+mj-lt"/>
              <a:buAutoNum type="arabicPeriod"/>
            </a:pPr>
            <a:r>
              <a:rPr lang="es-CO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Tiene identificadas las brechas entre el desempeño actual y el desempeño esperado de cada uno de los miembros de su equipo.</a:t>
            </a:r>
          </a:p>
          <a:p>
            <a:pPr marL="342900" indent="-342900" algn="just">
              <a:buClr>
                <a:srgbClr val="003781"/>
              </a:buClr>
              <a:buFont typeface="+mj-lt"/>
              <a:buAutoNum type="arabicPeriod"/>
            </a:pPr>
            <a:endParaRPr lang="es-CO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Clr>
                <a:srgbClr val="003781"/>
              </a:buClr>
              <a:buFont typeface="+mj-lt"/>
              <a:buAutoNum type="arabicPeriod"/>
            </a:pPr>
            <a:r>
              <a:rPr lang="es-CO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Tiene clasificadas de cada persona, qué brechas son del saber (conocimientos),  del  poder (habilidades) o del querer  (actitud).</a:t>
            </a:r>
          </a:p>
          <a:p>
            <a:pPr marL="342900" indent="-342900" algn="just">
              <a:buClr>
                <a:srgbClr val="003781"/>
              </a:buClr>
              <a:buFont typeface="+mj-lt"/>
              <a:buAutoNum type="arabicPeriod"/>
            </a:pPr>
            <a:endParaRPr lang="es-CO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Clr>
                <a:srgbClr val="003781"/>
              </a:buClr>
              <a:buFont typeface="+mj-lt"/>
              <a:buAutoNum type="arabicPeriod"/>
            </a:pPr>
            <a:r>
              <a:rPr lang="es-CO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Ha compartido y acordado con cada colaborador sus objetivos de desempeño,  asegurando que sean medibles y claros.</a:t>
            </a:r>
          </a:p>
          <a:p>
            <a:pPr marL="342900" indent="-342900" algn="just">
              <a:buFont typeface="+mj-lt"/>
              <a:buAutoNum type="arabicPeriod"/>
            </a:pPr>
            <a:endParaRPr lang="es-CO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0" y="44624"/>
            <a:ext cx="9144000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CO" sz="3600" b="1" spc="50" dirty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</a:t>
            </a:r>
            <a:r>
              <a:rPr lang="es-CO" sz="3600" b="1" spc="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 Líder que Planifica el Desempeño</a:t>
            </a:r>
          </a:p>
          <a:p>
            <a:pPr algn="ctr"/>
            <a:r>
              <a:rPr lang="es-CO" sz="3600" b="1" spc="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 su Equipo en el Plan de Desarrollo</a:t>
            </a:r>
          </a:p>
        </p:txBody>
      </p:sp>
      <p:cxnSp>
        <p:nvCxnSpPr>
          <p:cNvPr id="5" name="4 Conector recto"/>
          <p:cNvCxnSpPr/>
          <p:nvPr/>
        </p:nvCxnSpPr>
        <p:spPr>
          <a:xfrm flipV="1">
            <a:off x="539552" y="692697"/>
            <a:ext cx="8064896" cy="3194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19349"/>
            <a:ext cx="1152128" cy="866035"/>
          </a:xfrm>
          <a:prstGeom prst="rect">
            <a:avLst/>
          </a:prstGeom>
        </p:spPr>
      </p:pic>
      <p:cxnSp>
        <p:nvCxnSpPr>
          <p:cNvPr id="11" name="4 Conector recto"/>
          <p:cNvCxnSpPr/>
          <p:nvPr/>
        </p:nvCxnSpPr>
        <p:spPr>
          <a:xfrm flipV="1">
            <a:off x="683568" y="1193558"/>
            <a:ext cx="7785248" cy="3194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1754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55776" y="1700808"/>
            <a:ext cx="5975896" cy="3785652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marL="342900" indent="-342900" algn="just">
              <a:buClr>
                <a:srgbClr val="003781"/>
              </a:buClr>
              <a:buFont typeface="+mj-lt"/>
              <a:buAutoNum type="arabicPeriod" startAt="6"/>
            </a:pPr>
            <a:r>
              <a:rPr lang="es-CO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Que cada uno de sus colaboradores tenga definidas  metas de productividad.</a:t>
            </a:r>
          </a:p>
          <a:p>
            <a:pPr marL="342900" indent="-342900" algn="just">
              <a:buClr>
                <a:srgbClr val="003781"/>
              </a:buClr>
              <a:buFont typeface="+mj-lt"/>
              <a:buAutoNum type="arabicPeriod" startAt="6"/>
            </a:pPr>
            <a:endParaRPr lang="es-CO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Clr>
                <a:srgbClr val="003781"/>
              </a:buClr>
              <a:buFont typeface="+mj-lt"/>
              <a:buAutoNum type="arabicPeriod" startAt="6"/>
            </a:pPr>
            <a:r>
              <a:rPr lang="es-CO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Que cada uno de sus colaboradores tenga definidas metas de aprendizaje.</a:t>
            </a:r>
          </a:p>
          <a:p>
            <a:pPr marL="342900" indent="-342900" algn="just">
              <a:buClr>
                <a:srgbClr val="003781"/>
              </a:buClr>
              <a:buFont typeface="+mj-lt"/>
              <a:buAutoNum type="arabicPeriod" startAt="6"/>
            </a:pPr>
            <a:endParaRPr lang="es-CO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Clr>
                <a:srgbClr val="003781"/>
              </a:buClr>
              <a:buFont typeface="+mj-lt"/>
              <a:buAutoNum type="arabicPeriod" startAt="6"/>
            </a:pPr>
            <a:r>
              <a:rPr lang="es-CO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Que cada uno de sus colaboradores tenga definidas metas que propicien motivación para retener talento humano.</a:t>
            </a:r>
          </a:p>
          <a:p>
            <a:pPr marL="342900" indent="-342900" algn="just">
              <a:buClr>
                <a:srgbClr val="003781"/>
              </a:buClr>
              <a:buFont typeface="+mj-lt"/>
              <a:buAutoNum type="arabicPeriod" startAt="6"/>
            </a:pPr>
            <a:endParaRPr lang="es-CO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Clr>
                <a:srgbClr val="003781"/>
              </a:buClr>
              <a:buFont typeface="+mj-lt"/>
              <a:buAutoNum type="arabicPeriod" startAt="6"/>
            </a:pPr>
            <a:r>
              <a:rPr lang="es-CO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Que su equipo contemple acciones concretas para liderar gente apasionada por su trabajo.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67544" y="2852936"/>
            <a:ext cx="172781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84225" eaLnBrk="0" hangingPunct="0">
              <a:spcAft>
                <a:spcPct val="0"/>
              </a:spcAft>
            </a:pPr>
            <a:r>
              <a:rPr lang="en-US" sz="2600" b="1" dirty="0" err="1">
                <a:latin typeface="Arial" pitchFamily="34" charset="0"/>
                <a:cs typeface="Arial" pitchFamily="34" charset="0"/>
              </a:rPr>
              <a:t>Tiene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en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cuenta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5" name="3 Rectángulo"/>
          <p:cNvSpPr/>
          <p:nvPr/>
        </p:nvSpPr>
        <p:spPr>
          <a:xfrm>
            <a:off x="0" y="44624"/>
            <a:ext cx="9144000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CO" sz="3600" b="1" spc="50" dirty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</a:t>
            </a:r>
            <a:r>
              <a:rPr lang="es-CO" sz="3600" b="1" spc="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 Líder que Planifica el Desempeño</a:t>
            </a:r>
          </a:p>
          <a:p>
            <a:pPr algn="ctr"/>
            <a:r>
              <a:rPr lang="es-CO" sz="3600" b="1" spc="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 su Equipo en el Plan de Desarrollo</a:t>
            </a:r>
          </a:p>
        </p:txBody>
      </p:sp>
      <p:cxnSp>
        <p:nvCxnSpPr>
          <p:cNvPr id="6" name="4 Conector recto"/>
          <p:cNvCxnSpPr/>
          <p:nvPr/>
        </p:nvCxnSpPr>
        <p:spPr>
          <a:xfrm flipV="1">
            <a:off x="539552" y="692697"/>
            <a:ext cx="8064896" cy="3194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" name="4 Conector recto"/>
          <p:cNvCxnSpPr/>
          <p:nvPr/>
        </p:nvCxnSpPr>
        <p:spPr>
          <a:xfrm flipV="1">
            <a:off x="683568" y="1193558"/>
            <a:ext cx="7785248" cy="3194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19349"/>
            <a:ext cx="1152128" cy="86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552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836712"/>
            <a:ext cx="8640960" cy="504056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3 Marcador de contenido"/>
          <p:cNvSpPr txBox="1">
            <a:spLocks/>
          </p:cNvSpPr>
          <p:nvPr/>
        </p:nvSpPr>
        <p:spPr>
          <a:xfrm>
            <a:off x="395536" y="960437"/>
            <a:ext cx="8352928" cy="13884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s-CO" sz="3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¿Qué contestarían las personas de Uniandinos de lo que esperan de sus Lideres?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19349"/>
            <a:ext cx="1152128" cy="86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404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308100" y="620713"/>
            <a:ext cx="671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s-MX" altLang="es-CO" sz="2400" b="0">
              <a:latin typeface="Times New Roman" pitchFamily="18" charset="0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989013" y="6746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s-MX" altLang="es-CO" sz="2400" b="0">
              <a:latin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19349"/>
            <a:ext cx="1152128" cy="866035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467544" y="44624"/>
            <a:ext cx="8136904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CO" sz="3600" b="1" spc="50" dirty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</a:t>
            </a:r>
            <a:r>
              <a:rPr lang="es-CO" sz="3600" b="1" spc="50" dirty="0">
                <a:ln w="11430"/>
                <a:solidFill>
                  <a:srgbClr val="00378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itácora: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755576" y="669147"/>
            <a:ext cx="756084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33398" t="23298" r="19007" b="14590"/>
          <a:stretch/>
        </p:blipFill>
        <p:spPr>
          <a:xfrm>
            <a:off x="1439652" y="1126347"/>
            <a:ext cx="6192688" cy="4543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2022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/>
          <p:cNvSpPr>
            <a:spLocks noChangeArrowheads="1"/>
          </p:cNvSpPr>
          <p:nvPr/>
        </p:nvSpPr>
        <p:spPr bwMode="auto">
          <a:xfrm>
            <a:off x="5410200" y="1100138"/>
            <a:ext cx="3124200" cy="8810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s-ES_tradnl" altLang="es-CO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533400" y="3054350"/>
            <a:ext cx="2125663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32" tIns="46016" rIns="92032" bIns="46016">
            <a:spAutoFit/>
          </a:bodyPr>
          <a:lstStyle>
            <a:lvl1pPr defTabSz="76200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76200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76200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76200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76200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ES_tradnl" altLang="es-CO" sz="2400"/>
              <a:t>¿QUÉ TIENE?</a:t>
            </a:r>
          </a:p>
        </p:txBody>
      </p:sp>
      <p:sp>
        <p:nvSpPr>
          <p:cNvPr id="43012" name="AutoShape 4"/>
          <p:cNvSpPr>
            <a:spLocks noChangeArrowheads="1"/>
          </p:cNvSpPr>
          <p:nvPr/>
        </p:nvSpPr>
        <p:spPr bwMode="auto">
          <a:xfrm>
            <a:off x="6248400" y="2455863"/>
            <a:ext cx="2590800" cy="127793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s-ES_tradnl" altLang="es-CO"/>
          </a:p>
        </p:txBody>
      </p:sp>
      <p:sp>
        <p:nvSpPr>
          <p:cNvPr id="43013" name="AutoShape 6"/>
          <p:cNvSpPr>
            <a:spLocks noChangeArrowheads="1"/>
          </p:cNvSpPr>
          <p:nvPr/>
        </p:nvSpPr>
        <p:spPr bwMode="auto">
          <a:xfrm>
            <a:off x="5562600" y="4343400"/>
            <a:ext cx="2630488" cy="13382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s-ES_tradnl" altLang="es-CO"/>
          </a:p>
        </p:txBody>
      </p:sp>
      <p:sp>
        <p:nvSpPr>
          <p:cNvPr id="43014" name="AutoShape 8"/>
          <p:cNvSpPr>
            <a:spLocks noChangeArrowheads="1"/>
          </p:cNvSpPr>
          <p:nvPr/>
        </p:nvSpPr>
        <p:spPr bwMode="auto">
          <a:xfrm>
            <a:off x="457200" y="1064419"/>
            <a:ext cx="2855913" cy="9572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s-ES_tradnl" altLang="es-CO"/>
          </a:p>
        </p:txBody>
      </p:sp>
      <p:sp>
        <p:nvSpPr>
          <p:cNvPr id="43015" name="AutoShape 9"/>
          <p:cNvSpPr>
            <a:spLocks noChangeArrowheads="1"/>
          </p:cNvSpPr>
          <p:nvPr/>
        </p:nvSpPr>
        <p:spPr bwMode="auto">
          <a:xfrm>
            <a:off x="1182688" y="4332114"/>
            <a:ext cx="2627312" cy="13382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s-ES_tradnl" altLang="es-CO"/>
          </a:p>
        </p:txBody>
      </p:sp>
      <p:sp>
        <p:nvSpPr>
          <p:cNvPr id="43016" name="AutoShape 11"/>
          <p:cNvSpPr>
            <a:spLocks noChangeArrowheads="1"/>
          </p:cNvSpPr>
          <p:nvPr/>
        </p:nvSpPr>
        <p:spPr bwMode="auto">
          <a:xfrm>
            <a:off x="381000" y="2494756"/>
            <a:ext cx="2625725" cy="13382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s-ES_tradnl" altLang="es-CO"/>
          </a:p>
        </p:txBody>
      </p:sp>
      <p:sp>
        <p:nvSpPr>
          <p:cNvPr id="43017" name="WordArt 14"/>
          <p:cNvSpPr>
            <a:spLocks noChangeArrowheads="1" noChangeShapeType="1" noTextEdit="1"/>
          </p:cNvSpPr>
          <p:nvPr/>
        </p:nvSpPr>
        <p:spPr bwMode="auto">
          <a:xfrm>
            <a:off x="3143101" y="2204864"/>
            <a:ext cx="3013075" cy="1804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CO" kern="10" dirty="0">
                <a:ln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latin typeface="Arial Black"/>
              </a:rPr>
              <a:t>¿QUÉ  </a:t>
            </a:r>
          </a:p>
          <a:p>
            <a:pPr algn="ctr"/>
            <a:r>
              <a:rPr lang="es-CO" kern="10" dirty="0">
                <a:ln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latin typeface="Arial Black"/>
              </a:rPr>
              <a:t>TAN CERCA</a:t>
            </a:r>
          </a:p>
          <a:p>
            <a:pPr algn="ctr"/>
            <a:r>
              <a:rPr lang="es-CO" kern="10" dirty="0">
                <a:ln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latin typeface="Arial Black"/>
              </a:rPr>
              <a:t>ESTÁ DE SU </a:t>
            </a:r>
          </a:p>
          <a:p>
            <a:pPr algn="ctr"/>
            <a:r>
              <a:rPr lang="es-CO" kern="10" dirty="0">
                <a:ln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latin typeface="Arial Black"/>
              </a:rPr>
              <a:t>COLABORADOR?</a:t>
            </a:r>
          </a:p>
        </p:txBody>
      </p:sp>
      <p:sp>
        <p:nvSpPr>
          <p:cNvPr id="43018" name="Rectangle 16"/>
          <p:cNvSpPr>
            <a:spLocks noChangeArrowheads="1"/>
          </p:cNvSpPr>
          <p:nvPr/>
        </p:nvSpPr>
        <p:spPr bwMode="auto">
          <a:xfrm>
            <a:off x="3621088" y="62166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s-ES_tradnl" altLang="es-CO" sz="1800" b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19349"/>
            <a:ext cx="1152128" cy="86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492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thesportscrave.com/wp-content/uploads/2014/05/wpid-114_1phil_jackson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920" y="980728"/>
            <a:ext cx="9144000" cy="5328592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23" name="Text Box 3"/>
          <p:cNvSpPr txBox="1">
            <a:spLocks noChangeArrowheads="1"/>
          </p:cNvSpPr>
          <p:nvPr/>
        </p:nvSpPr>
        <p:spPr bwMode="auto">
          <a:xfrm>
            <a:off x="5292080" y="2470244"/>
            <a:ext cx="352839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ja-JP" altLang="es-ES" sz="2400" b="0" i="1" dirty="0">
                <a:solidFill>
                  <a:schemeClr val="bg1"/>
                </a:solidFill>
                <a:cs typeface="Arial" pitchFamily="34" charset="0"/>
              </a:rPr>
              <a:t>“</a:t>
            </a:r>
            <a:r>
              <a:rPr lang="es-ES" altLang="ja-JP" sz="2400" b="0" i="1" dirty="0">
                <a:solidFill>
                  <a:schemeClr val="bg1"/>
                </a:solidFill>
                <a:cs typeface="Arial" pitchFamily="34" charset="0"/>
              </a:rPr>
              <a:t>¿Cómo puede alguien dirigir a otras </a:t>
            </a:r>
            <a:r>
              <a:rPr lang="es-ES" altLang="es-CO" sz="2400" b="0" i="1" dirty="0">
                <a:solidFill>
                  <a:schemeClr val="bg1"/>
                </a:solidFill>
                <a:cs typeface="Arial" pitchFamily="34" charset="0"/>
              </a:rPr>
              <a:t>personas si no las conoce, si no sabe cuál es su estilo, su motivación, su</a:t>
            </a:r>
          </a:p>
          <a:p>
            <a:pPr algn="ctr" eaLnBrk="1" hangingPunct="1">
              <a:defRPr/>
            </a:pPr>
            <a:r>
              <a:rPr lang="es-ES" altLang="es-CO" sz="2400" b="0" i="1" dirty="0">
                <a:solidFill>
                  <a:schemeClr val="bg1"/>
                </a:solidFill>
                <a:cs typeface="Arial" pitchFamily="34" charset="0"/>
              </a:rPr>
              <a:t>situación personal?</a:t>
            </a:r>
            <a:r>
              <a:rPr lang="ja-JP" altLang="es-ES" sz="2400" b="0" i="1" dirty="0">
                <a:solidFill>
                  <a:schemeClr val="bg1"/>
                </a:solidFill>
                <a:cs typeface="Arial" pitchFamily="34" charset="0"/>
              </a:rPr>
              <a:t>”</a:t>
            </a:r>
            <a:endParaRPr lang="es-ES" altLang="ja-JP" sz="2400" b="0" i="1" dirty="0">
              <a:solidFill>
                <a:schemeClr val="bg1"/>
              </a:solidFill>
              <a:cs typeface="Arial" pitchFamily="34" charset="0"/>
            </a:endParaRPr>
          </a:p>
          <a:p>
            <a:pPr algn="ctr" eaLnBrk="1" hangingPunct="1">
              <a:defRPr/>
            </a:pPr>
            <a:endParaRPr lang="es-ES" altLang="es-CO" sz="2400" b="0" i="1" dirty="0">
              <a:solidFill>
                <a:schemeClr val="bg1"/>
              </a:solidFill>
              <a:cs typeface="Arial" pitchFamily="34" charset="0"/>
            </a:endParaRPr>
          </a:p>
          <a:p>
            <a:pPr algn="ctr" eaLnBrk="1" hangingPunct="1">
              <a:defRPr/>
            </a:pPr>
            <a:r>
              <a:rPr lang="es-ES" altLang="es-CO" sz="2400" b="0" dirty="0">
                <a:solidFill>
                  <a:schemeClr val="bg1"/>
                </a:solidFill>
                <a:cs typeface="Arial" pitchFamily="34" charset="0"/>
              </a:rPr>
              <a:t>Phil Jackson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19349"/>
            <a:ext cx="1152128" cy="866035"/>
          </a:xfrm>
          <a:prstGeom prst="rect">
            <a:avLst/>
          </a:prstGeom>
        </p:spPr>
      </p:pic>
      <p:sp>
        <p:nvSpPr>
          <p:cNvPr id="7" name="3 Rectángulo"/>
          <p:cNvSpPr/>
          <p:nvPr/>
        </p:nvSpPr>
        <p:spPr>
          <a:xfrm>
            <a:off x="0" y="188640"/>
            <a:ext cx="914400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CO" sz="4400" b="1" spc="50" dirty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</a:t>
            </a:r>
            <a:r>
              <a:rPr lang="es-CO" sz="4400" b="1" spc="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scuchar la Motivación</a:t>
            </a:r>
          </a:p>
        </p:txBody>
      </p:sp>
      <p:cxnSp>
        <p:nvCxnSpPr>
          <p:cNvPr id="8" name="4 Conector recto"/>
          <p:cNvCxnSpPr/>
          <p:nvPr/>
        </p:nvCxnSpPr>
        <p:spPr>
          <a:xfrm>
            <a:off x="395536" y="932820"/>
            <a:ext cx="8352928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43903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9" name="Picture 4" descr="actitud 3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495" y="1628800"/>
            <a:ext cx="2865718" cy="37378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19349"/>
            <a:ext cx="1152128" cy="866035"/>
          </a:xfrm>
          <a:prstGeom prst="rect">
            <a:avLst/>
          </a:prstGeom>
        </p:spPr>
      </p:pic>
      <p:sp>
        <p:nvSpPr>
          <p:cNvPr id="5" name="3 Rectángulo"/>
          <p:cNvSpPr/>
          <p:nvPr/>
        </p:nvSpPr>
        <p:spPr>
          <a:xfrm>
            <a:off x="0" y="116632"/>
            <a:ext cx="914400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CO" sz="4800" b="1" spc="50" dirty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</a:t>
            </a:r>
            <a:r>
              <a:rPr lang="es-CO" sz="4800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as trece conductas</a:t>
            </a:r>
          </a:p>
        </p:txBody>
      </p:sp>
      <p:cxnSp>
        <p:nvCxnSpPr>
          <p:cNvPr id="6" name="4 Conector recto"/>
          <p:cNvCxnSpPr/>
          <p:nvPr/>
        </p:nvCxnSpPr>
        <p:spPr>
          <a:xfrm>
            <a:off x="395536" y="932820"/>
            <a:ext cx="8352928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45488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Imagen 13" descr="habla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3048000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Imagen 15" descr="errores.jpg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9059"/>
          <a:stretch/>
        </p:blipFill>
        <p:spPr bwMode="auto">
          <a:xfrm>
            <a:off x="914400" y="3505200"/>
            <a:ext cx="2097024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62200" y="907951"/>
            <a:ext cx="4038600" cy="504825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es-ES_tradnl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Para generar confianza</a:t>
            </a:r>
            <a:endParaRPr lang="es-ES_tradnl" sz="2000" dirty="0">
              <a:solidFill>
                <a:schemeClr val="tx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269963" y="1484784"/>
            <a:ext cx="34015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8152518" y="1455167"/>
            <a:ext cx="34015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2</a:t>
            </a:r>
            <a:endParaRPr lang="es-ES" sz="2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3275856" y="3615407"/>
            <a:ext cx="34015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3</a:t>
            </a:r>
            <a:endParaRPr lang="es-ES" sz="2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8100392" y="3615407"/>
            <a:ext cx="34015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4</a:t>
            </a:r>
            <a:endParaRPr lang="es-ES" sz="2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568" y="1484784"/>
            <a:ext cx="2219768" cy="2361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ho9od35yvs05ejqn.zippykid.netdna-cdn.com/wp-content/uploads/2012/09/Transparency-with-Client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276" y="4047455"/>
            <a:ext cx="3208862" cy="211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19349"/>
            <a:ext cx="1152128" cy="866035"/>
          </a:xfrm>
          <a:prstGeom prst="rect">
            <a:avLst/>
          </a:prstGeom>
        </p:spPr>
      </p:pic>
      <p:sp>
        <p:nvSpPr>
          <p:cNvPr id="16" name="3 Rectángulo"/>
          <p:cNvSpPr/>
          <p:nvPr/>
        </p:nvSpPr>
        <p:spPr>
          <a:xfrm>
            <a:off x="0" y="116632"/>
            <a:ext cx="914400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CO" sz="4800" b="1" spc="50" dirty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</a:t>
            </a:r>
            <a:r>
              <a:rPr lang="es-CO" sz="4800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as trece conductas</a:t>
            </a:r>
          </a:p>
        </p:txBody>
      </p:sp>
      <p:cxnSp>
        <p:nvCxnSpPr>
          <p:cNvPr id="18" name="4 Conector recto"/>
          <p:cNvCxnSpPr/>
          <p:nvPr/>
        </p:nvCxnSpPr>
        <p:spPr>
          <a:xfrm>
            <a:off x="395536" y="932820"/>
            <a:ext cx="8352928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3553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66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5" y="7937"/>
            <a:ext cx="9135751" cy="6085360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04864"/>
            <a:ext cx="3528392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9" descr="Resultado de imagen para uniandin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4" name="AutoShape 11" descr="Resultado de imagen para uniandin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" name="AutoShape 13" descr="Resultado de imagen para uniandino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6" name="AutoShape 15" descr="Resultado de imagen para uniandino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gray">
          <a:xfrm>
            <a:off x="0" y="173881"/>
            <a:ext cx="9134506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1600" dist="63500" dir="5400000" algn="ctr" rotWithShape="0">
              <a:schemeClr val="tx1">
                <a:alpha val="74000"/>
              </a:schemeClr>
            </a:outerShdw>
          </a:effectLst>
        </p:spPr>
        <p:txBody>
          <a:bodyPr lIns="0" tIns="0" rIns="0" bIns="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784225" eaLnBrk="0" fontAlgn="base" hangingPunct="0">
              <a:spcBef>
                <a:spcPct val="0"/>
              </a:spcBef>
              <a:spcAft>
                <a:spcPct val="30000"/>
              </a:spcAft>
            </a:pPr>
            <a:r>
              <a:rPr lang="es-ES_tradnl" sz="6600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MS PGothic" pitchFamily="34" charset="-128"/>
              </a:rPr>
              <a:t>Bienvenidos equipo de líderes</a:t>
            </a:r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765175" y="4365104"/>
            <a:ext cx="7695257" cy="1320552"/>
          </a:xfrm>
          <a:prstGeom prst="rect">
            <a:avLst/>
          </a:prstGeom>
          <a:solidFill>
            <a:schemeClr val="lt1">
              <a:alpha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Somos lideres transformacionales</a:t>
            </a:r>
            <a:endParaRPr lang="es-CO" sz="4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19349"/>
            <a:ext cx="1152128" cy="86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4431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Imagen 7" descr="resultado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788" y="1219200"/>
            <a:ext cx="3529012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Imagen 9" descr="identida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496" y="3584899"/>
            <a:ext cx="1926769" cy="251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4" name="CuadroTexto 12"/>
          <p:cNvSpPr txBox="1">
            <a:spLocks noChangeArrowheads="1"/>
          </p:cNvSpPr>
          <p:nvPr/>
        </p:nvSpPr>
        <p:spPr bwMode="auto">
          <a:xfrm>
            <a:off x="6245225" y="6019800"/>
            <a:ext cx="1120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ES_tradnl" altLang="es-CO" sz="2400" dirty="0" err="1"/>
              <a:t>Covey</a:t>
            </a:r>
            <a:endParaRPr lang="es-ES_tradnl" altLang="es-CO" sz="2400" dirty="0"/>
          </a:p>
        </p:txBody>
      </p:sp>
      <p:sp>
        <p:nvSpPr>
          <p:cNvPr id="9" name="8 Rectángulo"/>
          <p:cNvSpPr/>
          <p:nvPr/>
        </p:nvSpPr>
        <p:spPr>
          <a:xfrm>
            <a:off x="3871802" y="1484784"/>
            <a:ext cx="34015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5</a:t>
            </a:r>
            <a:endParaRPr lang="es-ES" sz="2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8604448" y="1455167"/>
            <a:ext cx="34015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6</a:t>
            </a:r>
            <a:endParaRPr lang="es-ES" sz="2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483768" y="3615407"/>
            <a:ext cx="34015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7</a:t>
            </a:r>
            <a:endParaRPr lang="es-ES" sz="2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5652120" y="3615407"/>
            <a:ext cx="34015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8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8552322" y="3615407"/>
            <a:ext cx="34015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9</a:t>
            </a:r>
            <a:endParaRPr lang="es-ES" sz="2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3074" name="Picture 2" descr="https://encrypted-tbn1.gstatic.com/images?q=tbn:ANd9GcSAKd8Jj8tue6N1dhzpVRWmfUCP9YruU_GeAy3INuWHFVtAmk0NwUk46MlP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32" y="3842847"/>
            <a:ext cx="1857375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497" y="3717776"/>
            <a:ext cx="3016943" cy="215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5004048" y="3645024"/>
            <a:ext cx="34015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8</a:t>
            </a:r>
            <a:endParaRPr lang="es-ES" sz="2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62200" y="879815"/>
            <a:ext cx="4038600" cy="504825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es-ES_tradnl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Para generar confianza</a:t>
            </a:r>
            <a:endParaRPr lang="es-ES_tradnl" sz="2000" dirty="0">
              <a:solidFill>
                <a:schemeClr val="tx2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17" name="Picture 4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19349"/>
            <a:ext cx="1152128" cy="866035"/>
          </a:xfrm>
          <a:prstGeom prst="rect">
            <a:avLst/>
          </a:prstGeom>
        </p:spPr>
      </p:pic>
      <p:sp>
        <p:nvSpPr>
          <p:cNvPr id="18" name="3 Rectángulo"/>
          <p:cNvSpPr/>
          <p:nvPr/>
        </p:nvSpPr>
        <p:spPr>
          <a:xfrm>
            <a:off x="0" y="88496"/>
            <a:ext cx="914400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CO" sz="4800" b="1" spc="50" dirty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</a:t>
            </a:r>
            <a:r>
              <a:rPr lang="es-CO" sz="4800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as trece conductas</a:t>
            </a:r>
          </a:p>
        </p:txBody>
      </p:sp>
      <p:cxnSp>
        <p:nvCxnSpPr>
          <p:cNvPr id="19" name="4 Conector recto"/>
          <p:cNvCxnSpPr/>
          <p:nvPr/>
        </p:nvCxnSpPr>
        <p:spPr>
          <a:xfrm>
            <a:off x="395536" y="904684"/>
            <a:ext cx="8352928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39938" name="Imagen 4" descr="lealtadclientes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47750"/>
            <a:ext cx="38862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7395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Imagen 5" descr="COMPROMIS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114800"/>
            <a:ext cx="3432175" cy="2133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Rectángulo 10"/>
          <p:cNvSpPr>
            <a:spLocks noChangeArrowheads="1"/>
          </p:cNvSpPr>
          <p:nvPr/>
        </p:nvSpPr>
        <p:spPr bwMode="auto">
          <a:xfrm>
            <a:off x="2743200" y="3581400"/>
            <a:ext cx="16002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s-ES_tradnl" altLang="es-CO"/>
          </a:p>
        </p:txBody>
      </p:sp>
      <p:sp>
        <p:nvSpPr>
          <p:cNvPr id="40969" name="CuadroTexto 13"/>
          <p:cNvSpPr txBox="1">
            <a:spLocks noChangeArrowheads="1"/>
          </p:cNvSpPr>
          <p:nvPr/>
        </p:nvSpPr>
        <p:spPr bwMode="auto">
          <a:xfrm>
            <a:off x="6245225" y="6243638"/>
            <a:ext cx="1120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ES_tradnl" altLang="es-CO" sz="2400"/>
              <a:t>Covey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3794056" y="1484784"/>
            <a:ext cx="4956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10</a:t>
            </a:r>
            <a:endParaRPr lang="es-ES" sz="2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8396830" y="1484784"/>
            <a:ext cx="4956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11</a:t>
            </a:r>
            <a:endParaRPr lang="es-ES" sz="2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3347864" y="3717032"/>
            <a:ext cx="4956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12</a:t>
            </a:r>
            <a:endParaRPr lang="es-ES" sz="2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8324822" y="3975447"/>
            <a:ext cx="4956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13</a:t>
            </a:r>
            <a:endParaRPr lang="es-ES" sz="2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4098" name="Picture 2" descr="http://franklinroldan.com/wp-content/uploads/2012/02/1-commitment-swea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3529936" cy="211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This article is written by the author of the free eBook 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227" y="1356692"/>
            <a:ext cx="3218189" cy="214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yourthoughtpartner.com/Portals/83405/images/communication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59" y="4478353"/>
            <a:ext cx="3776217" cy="1361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62200" y="879815"/>
            <a:ext cx="4038600" cy="504825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es-ES_tradnl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Para generar confianza</a:t>
            </a:r>
            <a:endParaRPr lang="es-ES_tradnl" sz="2000" dirty="0">
              <a:solidFill>
                <a:schemeClr val="tx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3 Rectángulo"/>
          <p:cNvSpPr/>
          <p:nvPr/>
        </p:nvSpPr>
        <p:spPr>
          <a:xfrm>
            <a:off x="0" y="88496"/>
            <a:ext cx="914400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CO" sz="4800" b="1" spc="50" dirty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</a:t>
            </a:r>
            <a:r>
              <a:rPr lang="es-CO" sz="4800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as trece conductas</a:t>
            </a:r>
          </a:p>
        </p:txBody>
      </p:sp>
      <p:cxnSp>
        <p:nvCxnSpPr>
          <p:cNvPr id="17" name="4 Conector recto"/>
          <p:cNvCxnSpPr/>
          <p:nvPr/>
        </p:nvCxnSpPr>
        <p:spPr>
          <a:xfrm>
            <a:off x="395536" y="904684"/>
            <a:ext cx="8352928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8" name="Picture 4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19349"/>
            <a:ext cx="1152128" cy="86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5256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>
            <a:noAutofit/>
          </a:bodyPr>
          <a:lstStyle/>
          <a:p>
            <a:r>
              <a:rPr lang="es-ES_tradnl" altLang="es-CO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ea typeface="+mn-ea"/>
                <a:cs typeface="+mn-cs"/>
              </a:rPr>
              <a:t>L</a:t>
            </a:r>
            <a:r>
              <a:rPr lang="es-ES_tradnl" altLang="es-CO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ea typeface="+mn-ea"/>
                <a:cs typeface="+mn-cs"/>
              </a:rPr>
              <a:t>as trece conductas para generar confianza  </a:t>
            </a:r>
            <a:r>
              <a:rPr lang="es-ES_tradnl" altLang="es-CO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ea typeface="+mn-ea"/>
                <a:cs typeface="+mn-cs"/>
              </a:rPr>
              <a:t>Covey</a:t>
            </a:r>
            <a:endParaRPr lang="es-CO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2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059832" y="1700808"/>
            <a:ext cx="367240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CO" sz="2000" dirty="0"/>
              <a:t>Hablar claro</a:t>
            </a:r>
          </a:p>
          <a:p>
            <a:pPr marL="342900" indent="-342900">
              <a:buAutoNum type="arabicPeriod"/>
            </a:pPr>
            <a:r>
              <a:rPr lang="es-CO" sz="2000" dirty="0"/>
              <a:t>Mostrar respeto</a:t>
            </a:r>
          </a:p>
          <a:p>
            <a:pPr marL="342900" indent="-342900">
              <a:buAutoNum type="arabicPeriod"/>
            </a:pPr>
            <a:r>
              <a:rPr lang="es-CO" sz="2000" dirty="0"/>
              <a:t>Corregir errores</a:t>
            </a:r>
          </a:p>
          <a:p>
            <a:pPr marL="342900" indent="-342900">
              <a:buAutoNum type="arabicPeriod"/>
            </a:pPr>
            <a:r>
              <a:rPr lang="es-CO" sz="2000" dirty="0"/>
              <a:t>Mostrar transparencia</a:t>
            </a:r>
          </a:p>
          <a:p>
            <a:pPr marL="342900" indent="-342900">
              <a:buAutoNum type="arabicPeriod"/>
            </a:pPr>
            <a:r>
              <a:rPr lang="es-CO" sz="2000" dirty="0"/>
              <a:t>Mostrar lealtad</a:t>
            </a:r>
          </a:p>
          <a:p>
            <a:pPr marL="342900" indent="-342900">
              <a:buAutoNum type="arabicPeriod"/>
            </a:pPr>
            <a:r>
              <a:rPr lang="es-CO" sz="2000" dirty="0"/>
              <a:t>Mejorar</a:t>
            </a:r>
          </a:p>
          <a:p>
            <a:pPr marL="342900" indent="-342900">
              <a:buAutoNum type="arabicPeriod"/>
            </a:pPr>
            <a:r>
              <a:rPr lang="es-CO" sz="2000" dirty="0"/>
              <a:t>Mostrar resultados</a:t>
            </a:r>
          </a:p>
          <a:p>
            <a:pPr marL="342900" indent="-342900">
              <a:buAutoNum type="arabicPeriod"/>
            </a:pPr>
            <a:r>
              <a:rPr lang="es-CO" sz="2000" dirty="0"/>
              <a:t>Afrontar la realidad</a:t>
            </a:r>
          </a:p>
          <a:p>
            <a:pPr marL="342900" indent="-342900">
              <a:buAutoNum type="arabicPeriod"/>
            </a:pPr>
            <a:r>
              <a:rPr lang="es-CO" sz="2000" dirty="0"/>
              <a:t>Mantener responsabilidad</a:t>
            </a:r>
          </a:p>
          <a:p>
            <a:pPr marL="342900" indent="-342900">
              <a:buAutoNum type="arabicPeriod"/>
            </a:pPr>
            <a:r>
              <a:rPr lang="es-CO" sz="2000" dirty="0"/>
              <a:t>Mantener  compromiso</a:t>
            </a:r>
          </a:p>
          <a:p>
            <a:pPr marL="342900" indent="-342900">
              <a:buAutoNum type="arabicPeriod"/>
            </a:pPr>
            <a:r>
              <a:rPr lang="es-CO" sz="2000" dirty="0"/>
              <a:t>Escuchar primero</a:t>
            </a:r>
          </a:p>
          <a:p>
            <a:pPr marL="342900" indent="-342900">
              <a:buAutoNum type="arabicPeriod"/>
            </a:pPr>
            <a:r>
              <a:rPr lang="es-CO" sz="2000" dirty="0"/>
              <a:t>Clarificar expectativas</a:t>
            </a:r>
          </a:p>
          <a:p>
            <a:pPr marL="342900" indent="-342900">
              <a:buAutoNum type="arabicPeriod"/>
            </a:pPr>
            <a:r>
              <a:rPr lang="es-CO" sz="2000" dirty="0"/>
              <a:t>Ampliar confianza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19349"/>
            <a:ext cx="1152128" cy="866035"/>
          </a:xfrm>
          <a:prstGeom prst="rect">
            <a:avLst/>
          </a:prstGeom>
        </p:spPr>
      </p:pic>
      <p:cxnSp>
        <p:nvCxnSpPr>
          <p:cNvPr id="5" name="4 Conector recto"/>
          <p:cNvCxnSpPr/>
          <p:nvPr/>
        </p:nvCxnSpPr>
        <p:spPr>
          <a:xfrm>
            <a:off x="395536" y="904684"/>
            <a:ext cx="8352928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867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44000" cy="489654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-243408"/>
            <a:ext cx="8640960" cy="2985433"/>
          </a:xfr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CO" sz="8000" cap="none" spc="50" dirty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Paso 2:</a:t>
            </a:r>
            <a:r>
              <a:rPr lang="es-CO" sz="5400" cap="none" spc="50" dirty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es-CO" sz="5400" cap="none" spc="50" dirty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es-CO" sz="5400" cap="none" spc="50" dirty="0">
                <a:ln w="11430"/>
                <a:solidFill>
                  <a:srgbClr val="00378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Libere  el poder interior de cada  colaborador.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19349"/>
            <a:ext cx="1152128" cy="86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3440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1" name="Picture 3" descr="po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2132856"/>
            <a:ext cx="4191000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19349"/>
            <a:ext cx="1152128" cy="866035"/>
          </a:xfrm>
          <a:prstGeom prst="rect">
            <a:avLst/>
          </a:prstGeom>
        </p:spPr>
      </p:pic>
      <p:sp>
        <p:nvSpPr>
          <p:cNvPr id="7" name="3 Rectángulo"/>
          <p:cNvSpPr/>
          <p:nvPr/>
        </p:nvSpPr>
        <p:spPr>
          <a:xfrm>
            <a:off x="0" y="188640"/>
            <a:ext cx="9144000" cy="21236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CO" sz="4400" b="1" spc="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Libere  el poder interior de cada  colaborador</a:t>
            </a:r>
          </a:p>
          <a:p>
            <a:pPr algn="ctr"/>
            <a:endParaRPr lang="es-CO" sz="4400" b="1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8" name="4 Conector recto"/>
          <p:cNvCxnSpPr/>
          <p:nvPr/>
        </p:nvCxnSpPr>
        <p:spPr>
          <a:xfrm>
            <a:off x="395536" y="932820"/>
            <a:ext cx="8352928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" name="4 Conector recto"/>
          <p:cNvCxnSpPr/>
          <p:nvPr/>
        </p:nvCxnSpPr>
        <p:spPr>
          <a:xfrm flipV="1">
            <a:off x="2339752" y="1606317"/>
            <a:ext cx="4314780" cy="16242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05543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 bwMode="auto">
          <a:xfrm>
            <a:off x="1398588" y="4115346"/>
            <a:ext cx="7215187" cy="1292225"/>
          </a:xfrm>
          <a:prstGeom prst="roundRect">
            <a:avLst/>
          </a:prstGeom>
          <a:gradFill rotWithShape="1">
            <a:gsLst>
              <a:gs pos="0">
                <a:srgbClr val="FFFFFF">
                  <a:shade val="51000"/>
                  <a:satMod val="130000"/>
                </a:srgbClr>
              </a:gs>
              <a:gs pos="80000">
                <a:srgbClr val="FFFFFF">
                  <a:shade val="93000"/>
                  <a:satMod val="130000"/>
                </a:srgbClr>
              </a:gs>
              <a:gs pos="100000">
                <a:srgbClr val="FFFFFF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31" tIns="45715" rIns="91431" bIns="45715"/>
          <a:lstStyle/>
          <a:p>
            <a:pPr defTabSz="923829" fontAlgn="auto">
              <a:spcBef>
                <a:spcPts val="0"/>
              </a:spcBef>
              <a:spcAft>
                <a:spcPts val="0"/>
              </a:spcAft>
              <a:defRPr/>
            </a:pPr>
            <a:endParaRPr lang="es-ES" kern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8" name="5 CuadroTexto"/>
          <p:cNvSpPr txBox="1">
            <a:spLocks noChangeArrowheads="1"/>
          </p:cNvSpPr>
          <p:nvPr/>
        </p:nvSpPr>
        <p:spPr bwMode="auto">
          <a:xfrm>
            <a:off x="1657350" y="4486821"/>
            <a:ext cx="6530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3200" b="1" kern="0" dirty="0">
                <a:solidFill>
                  <a:sysClr val="windowText" lastClr="000000"/>
                </a:solidFill>
                <a:latin typeface="Century Gothic" panose="020B0502020202020204" pitchFamily="34" charset="0"/>
                <a:cs typeface="+mn-cs"/>
              </a:rPr>
              <a:t>ESTILO DE GESTIÓN</a:t>
            </a:r>
            <a:endParaRPr lang="es-ES" sz="3200" b="1" kern="0" dirty="0">
              <a:solidFill>
                <a:sysClr val="windowText" lastClr="000000"/>
              </a:solidFill>
              <a:latin typeface="Century Gothic" panose="020B0502020202020204" pitchFamily="34" charset="0"/>
              <a:cs typeface="+mn-cs"/>
            </a:endParaRPr>
          </a:p>
        </p:txBody>
      </p:sp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6088" y="692696"/>
            <a:ext cx="3354387" cy="3422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19349"/>
            <a:ext cx="1152128" cy="86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3533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1 Título"/>
          <p:cNvSpPr>
            <a:spLocks noGrp="1"/>
          </p:cNvSpPr>
          <p:nvPr>
            <p:ph type="ctrTitle" idx="4294967295"/>
          </p:nvPr>
        </p:nvSpPr>
        <p:spPr bwMode="auto">
          <a:xfrm>
            <a:off x="1476375" y="1340768"/>
            <a:ext cx="6264275" cy="14700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>
              <a:defRPr/>
            </a:pPr>
            <a:r>
              <a:rPr lang="es-CO" altLang="es-E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ea typeface="+mn-ea"/>
                <a:cs typeface="+mn-cs"/>
              </a:rPr>
              <a:t>E</a:t>
            </a:r>
            <a:r>
              <a:rPr lang="es-CO" altLang="es-E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ea typeface="+mn-ea"/>
                <a:cs typeface="+mn-cs"/>
              </a:rPr>
              <a:t>jercicio estilo de gestión</a:t>
            </a:r>
          </a:p>
        </p:txBody>
      </p:sp>
      <p:pic>
        <p:nvPicPr>
          <p:cNvPr id="3" name="Picture 2" descr="http://files.matematicasvdg.webnode.es/200000768-d7b41d9a79/pendien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212430"/>
            <a:ext cx="3888432" cy="199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19349"/>
            <a:ext cx="1152128" cy="86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2144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AutoShape 2"/>
          <p:cNvSpPr>
            <a:spLocks noChangeArrowheads="1"/>
          </p:cNvSpPr>
          <p:nvPr/>
        </p:nvSpPr>
        <p:spPr bwMode="auto">
          <a:xfrm>
            <a:off x="838200" y="1600200"/>
            <a:ext cx="7467600" cy="3810000"/>
          </a:xfrm>
          <a:prstGeom prst="foldedCorner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0" rIns="0" anchor="t" anchorCtr="0"/>
          <a:lstStyle>
            <a:lvl1pPr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s-ES_tradnl" altLang="es-CO" sz="1600" b="0" dirty="0"/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1752600" y="762000"/>
            <a:ext cx="2590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altLang="es-CO" sz="2800" b="0">
              <a:latin typeface="Verdana" pitchFamily="34" charset="0"/>
            </a:endParaRPr>
          </a:p>
        </p:txBody>
      </p:sp>
      <p:sp>
        <p:nvSpPr>
          <p:cNvPr id="8" name="Rectangle 22"/>
          <p:cNvSpPr>
            <a:spLocks noChangeArrowheads="1"/>
          </p:cNvSpPr>
          <p:nvPr/>
        </p:nvSpPr>
        <p:spPr bwMode="gray">
          <a:xfrm>
            <a:off x="422148" y="260648"/>
            <a:ext cx="6965879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defTabSz="784225" eaLnBrk="0" hangingPunct="0">
              <a:spcAft>
                <a:spcPct val="0"/>
              </a:spcAft>
              <a:buClrTx/>
              <a:buFontTx/>
              <a:buNone/>
            </a:pP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F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aculta</a:t>
            </a:r>
            <a:r>
              <a:rPr lang="en-US" sz="4000" b="1" dirty="0">
                <a:solidFill>
                  <a:srgbClr val="003781"/>
                </a:solidFill>
                <a:latin typeface="Arial" pitchFamily="34" charset="0"/>
                <a:cs typeface="Arial" pitchFamily="34" charset="0"/>
              </a:rPr>
              <a:t>r </a:t>
            </a:r>
            <a:endParaRPr lang="en-US" sz="3600" b="1" dirty="0">
              <a:solidFill>
                <a:srgbClr val="00378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 descr="C:\Users\USUARIO\Pictures\BANCO BNB\Pictures\EJECUTIVOS\120-F7HQ65LQ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021556"/>
            <a:ext cx="9144000" cy="583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5580112" y="1412776"/>
            <a:ext cx="3023568" cy="272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_tradnl" altLang="es-CO" sz="1800" b="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Es dotar a los empleados de </a:t>
            </a:r>
            <a:r>
              <a:rPr lang="es-ES_tradnl" altLang="es-CO" sz="1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libertad, decisión, autoridad y responsabilidad</a:t>
            </a:r>
            <a:r>
              <a:rPr lang="es-ES_tradnl" altLang="es-CO" sz="1800" b="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Teniendo en cuenta sus capacidades y conocimientos para maximizar su contribución en la organización</a:t>
            </a:r>
          </a:p>
          <a:p>
            <a:pPr algn="ctr">
              <a:spcBef>
                <a:spcPct val="50000"/>
              </a:spcBef>
            </a:pPr>
            <a:endParaRPr lang="es-ES_tradnl" altLang="es-CO" sz="1800" b="0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2408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j03503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938" y="836712"/>
            <a:ext cx="3538537" cy="281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499732" y="3745012"/>
            <a:ext cx="824296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s-MX" altLang="es-CO" sz="3200" b="0" i="1" dirty="0">
                <a:latin typeface="Verdana" pitchFamily="34" charset="0"/>
              </a:rPr>
              <a:t>Sólo puedo ayudar al prójimo a volar…</a:t>
            </a:r>
          </a:p>
          <a:p>
            <a:pPr algn="ctr" eaLnBrk="1" hangingPunct="1"/>
            <a:r>
              <a:rPr lang="es-MX" altLang="es-CO" sz="3200" b="0" i="1" dirty="0">
                <a:latin typeface="Verdana" pitchFamily="34" charset="0"/>
              </a:rPr>
              <a:t>Cuando mis manos no ocupan el lugar </a:t>
            </a:r>
          </a:p>
          <a:p>
            <a:pPr algn="ctr" eaLnBrk="1" hangingPunct="1"/>
            <a:r>
              <a:rPr lang="es-MX" altLang="es-CO" sz="3200" b="0" i="1" dirty="0">
                <a:latin typeface="Verdana" pitchFamily="34" charset="0"/>
              </a:rPr>
              <a:t>de sus alas.</a:t>
            </a:r>
            <a:endParaRPr lang="es-CO" altLang="es-CO" sz="3200" b="0" i="1" dirty="0">
              <a:latin typeface="Verdana" pitchFamily="34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19349"/>
            <a:ext cx="1152128" cy="86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8943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s-ES_tradnl" altLang="es-CO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</a:t>
            </a:r>
            <a:r>
              <a:rPr lang="es-ES_tradnl" altLang="es-CO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ibere  el poder interior de cada</a:t>
            </a:r>
            <a:br>
              <a:rPr lang="es-ES_tradnl" altLang="es-CO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s-ES_tradnl" altLang="es-CO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colaborador</a:t>
            </a:r>
            <a:endParaRPr lang="es-CO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2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065850334"/>
              </p:ext>
            </p:extLst>
          </p:nvPr>
        </p:nvGraphicFramePr>
        <p:xfrm>
          <a:off x="467544" y="1196752"/>
          <a:ext cx="820891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11 Arco de bloque"/>
          <p:cNvSpPr/>
          <p:nvPr/>
        </p:nvSpPr>
        <p:spPr>
          <a:xfrm>
            <a:off x="2627784" y="3068960"/>
            <a:ext cx="3888432" cy="2304256"/>
          </a:xfrm>
          <a:prstGeom prst="blockArc">
            <a:avLst>
              <a:gd name="adj1" fmla="val 10815338"/>
              <a:gd name="adj2" fmla="val 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3152361" y="3140968"/>
            <a:ext cx="129926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2000" b="1" spc="50" dirty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APOYAR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2345622" y="3717032"/>
            <a:ext cx="148630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2000" b="1" spc="50" dirty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DELEGAR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4509087" y="3140968"/>
            <a:ext cx="166584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2000" b="1" spc="50" dirty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ENTRENAR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5464197" y="3717032"/>
            <a:ext cx="119776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2000" b="1" spc="50" dirty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DIRIGIR</a:t>
            </a:r>
          </a:p>
        </p:txBody>
      </p:sp>
      <p:pic>
        <p:nvPicPr>
          <p:cNvPr id="9" name="Picture 4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19349"/>
            <a:ext cx="1152128" cy="86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964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Forma libre"/>
          <p:cNvSpPr/>
          <p:nvPr/>
        </p:nvSpPr>
        <p:spPr>
          <a:xfrm>
            <a:off x="3131840" y="1556792"/>
            <a:ext cx="2683732" cy="1318113"/>
          </a:xfrm>
          <a:custGeom>
            <a:avLst/>
            <a:gdLst>
              <a:gd name="connsiteX0" fmla="*/ 0 w 1806304"/>
              <a:gd name="connsiteY0" fmla="*/ 195687 h 1174097"/>
              <a:gd name="connsiteX1" fmla="*/ 195687 w 1806304"/>
              <a:gd name="connsiteY1" fmla="*/ 0 h 1174097"/>
              <a:gd name="connsiteX2" fmla="*/ 1610617 w 1806304"/>
              <a:gd name="connsiteY2" fmla="*/ 0 h 1174097"/>
              <a:gd name="connsiteX3" fmla="*/ 1806304 w 1806304"/>
              <a:gd name="connsiteY3" fmla="*/ 195687 h 1174097"/>
              <a:gd name="connsiteX4" fmla="*/ 1806304 w 1806304"/>
              <a:gd name="connsiteY4" fmla="*/ 978410 h 1174097"/>
              <a:gd name="connsiteX5" fmla="*/ 1610617 w 1806304"/>
              <a:gd name="connsiteY5" fmla="*/ 1174097 h 1174097"/>
              <a:gd name="connsiteX6" fmla="*/ 195687 w 1806304"/>
              <a:gd name="connsiteY6" fmla="*/ 1174097 h 1174097"/>
              <a:gd name="connsiteX7" fmla="*/ 0 w 1806304"/>
              <a:gd name="connsiteY7" fmla="*/ 978410 h 1174097"/>
              <a:gd name="connsiteX8" fmla="*/ 0 w 1806304"/>
              <a:gd name="connsiteY8" fmla="*/ 195687 h 117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06304" h="1174097">
                <a:moveTo>
                  <a:pt x="0" y="195687"/>
                </a:moveTo>
                <a:cubicBezTo>
                  <a:pt x="0" y="87612"/>
                  <a:pt x="87612" y="0"/>
                  <a:pt x="195687" y="0"/>
                </a:cubicBezTo>
                <a:lnTo>
                  <a:pt x="1610617" y="0"/>
                </a:lnTo>
                <a:cubicBezTo>
                  <a:pt x="1718692" y="0"/>
                  <a:pt x="1806304" y="87612"/>
                  <a:pt x="1806304" y="195687"/>
                </a:cubicBezTo>
                <a:lnTo>
                  <a:pt x="1806304" y="978410"/>
                </a:lnTo>
                <a:cubicBezTo>
                  <a:pt x="1806304" y="1086485"/>
                  <a:pt x="1718692" y="1174097"/>
                  <a:pt x="1610617" y="1174097"/>
                </a:cubicBezTo>
                <a:lnTo>
                  <a:pt x="195687" y="1174097"/>
                </a:lnTo>
                <a:cubicBezTo>
                  <a:pt x="87612" y="1174097"/>
                  <a:pt x="0" y="1086485"/>
                  <a:pt x="0" y="978410"/>
                </a:cubicBezTo>
                <a:lnTo>
                  <a:pt x="0" y="195687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0" vert="horz" wrap="square" lIns="205905" tIns="205905" rIns="205905" bIns="205905" numCol="1" spcCol="1270" anchor="ctr" anchorCtr="0">
            <a:noAutofit/>
          </a:bodyPr>
          <a:lstStyle/>
          <a:p>
            <a:pPr lvl="0"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400" dirty="0"/>
              <a:t>Consolide su equipo</a:t>
            </a:r>
            <a:endParaRPr lang="es-CO" sz="2400" kern="1200" dirty="0"/>
          </a:p>
        </p:txBody>
      </p:sp>
      <p:sp>
        <p:nvSpPr>
          <p:cNvPr id="5" name="4 Forma libre"/>
          <p:cNvSpPr/>
          <p:nvPr/>
        </p:nvSpPr>
        <p:spPr>
          <a:xfrm>
            <a:off x="2851663" y="1700808"/>
            <a:ext cx="3880577" cy="388057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092951" y="379491"/>
                </a:moveTo>
                <a:arcTo wR="1940288" hR="1940288" stAng="18386772" swAng="1634231"/>
              </a:path>
            </a:pathLst>
          </a:custGeom>
          <a:noFill/>
          <a:ln w="381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5 Forma libre"/>
          <p:cNvSpPr/>
          <p:nvPr/>
        </p:nvSpPr>
        <p:spPr>
          <a:xfrm>
            <a:off x="5815572" y="2852936"/>
            <a:ext cx="2140804" cy="1318113"/>
          </a:xfrm>
          <a:custGeom>
            <a:avLst/>
            <a:gdLst>
              <a:gd name="connsiteX0" fmla="*/ 0 w 1806304"/>
              <a:gd name="connsiteY0" fmla="*/ 195687 h 1174097"/>
              <a:gd name="connsiteX1" fmla="*/ 195687 w 1806304"/>
              <a:gd name="connsiteY1" fmla="*/ 0 h 1174097"/>
              <a:gd name="connsiteX2" fmla="*/ 1610617 w 1806304"/>
              <a:gd name="connsiteY2" fmla="*/ 0 h 1174097"/>
              <a:gd name="connsiteX3" fmla="*/ 1806304 w 1806304"/>
              <a:gd name="connsiteY3" fmla="*/ 195687 h 1174097"/>
              <a:gd name="connsiteX4" fmla="*/ 1806304 w 1806304"/>
              <a:gd name="connsiteY4" fmla="*/ 978410 h 1174097"/>
              <a:gd name="connsiteX5" fmla="*/ 1610617 w 1806304"/>
              <a:gd name="connsiteY5" fmla="*/ 1174097 h 1174097"/>
              <a:gd name="connsiteX6" fmla="*/ 195687 w 1806304"/>
              <a:gd name="connsiteY6" fmla="*/ 1174097 h 1174097"/>
              <a:gd name="connsiteX7" fmla="*/ 0 w 1806304"/>
              <a:gd name="connsiteY7" fmla="*/ 978410 h 1174097"/>
              <a:gd name="connsiteX8" fmla="*/ 0 w 1806304"/>
              <a:gd name="connsiteY8" fmla="*/ 195687 h 117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06304" h="1174097">
                <a:moveTo>
                  <a:pt x="0" y="195687"/>
                </a:moveTo>
                <a:cubicBezTo>
                  <a:pt x="0" y="87612"/>
                  <a:pt x="87612" y="0"/>
                  <a:pt x="195687" y="0"/>
                </a:cubicBezTo>
                <a:lnTo>
                  <a:pt x="1610617" y="0"/>
                </a:lnTo>
                <a:cubicBezTo>
                  <a:pt x="1718692" y="0"/>
                  <a:pt x="1806304" y="87612"/>
                  <a:pt x="1806304" y="195687"/>
                </a:cubicBezTo>
                <a:lnTo>
                  <a:pt x="1806304" y="978410"/>
                </a:lnTo>
                <a:cubicBezTo>
                  <a:pt x="1806304" y="1086485"/>
                  <a:pt x="1718692" y="1174097"/>
                  <a:pt x="1610617" y="1174097"/>
                </a:cubicBezTo>
                <a:lnTo>
                  <a:pt x="195687" y="1174097"/>
                </a:lnTo>
                <a:cubicBezTo>
                  <a:pt x="87612" y="1174097"/>
                  <a:pt x="0" y="1086485"/>
                  <a:pt x="0" y="978410"/>
                </a:cubicBezTo>
                <a:lnTo>
                  <a:pt x="0" y="195687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0" vert="horz" wrap="square" lIns="205905" tIns="205905" rIns="205905" bIns="205905" numCol="1" spcCol="1270" anchor="ctr" anchorCtr="0">
            <a:noAutofit/>
          </a:bodyPr>
          <a:lstStyle/>
          <a:p>
            <a:pPr lvl="0"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400" kern="1200" dirty="0"/>
              <a:t>libere el poder interior de cada colaborador</a:t>
            </a:r>
          </a:p>
        </p:txBody>
      </p:sp>
      <p:sp>
        <p:nvSpPr>
          <p:cNvPr id="7" name="6 Forma libre"/>
          <p:cNvSpPr/>
          <p:nvPr/>
        </p:nvSpPr>
        <p:spPr>
          <a:xfrm>
            <a:off x="2771800" y="1556792"/>
            <a:ext cx="3880577" cy="388057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679482" y="2800479"/>
                </a:moveTo>
                <a:arcTo wR="1940288" hR="1940288" stAng="1578998" swAng="1634231"/>
              </a:path>
            </a:pathLst>
          </a:custGeom>
          <a:noFill/>
          <a:ln w="381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7 Forma libre"/>
          <p:cNvSpPr/>
          <p:nvPr/>
        </p:nvSpPr>
        <p:spPr>
          <a:xfrm>
            <a:off x="3114485" y="4437112"/>
            <a:ext cx="2701699" cy="1318113"/>
          </a:xfrm>
          <a:custGeom>
            <a:avLst/>
            <a:gdLst>
              <a:gd name="connsiteX0" fmla="*/ 0 w 1806304"/>
              <a:gd name="connsiteY0" fmla="*/ 195687 h 1174097"/>
              <a:gd name="connsiteX1" fmla="*/ 195687 w 1806304"/>
              <a:gd name="connsiteY1" fmla="*/ 0 h 1174097"/>
              <a:gd name="connsiteX2" fmla="*/ 1610617 w 1806304"/>
              <a:gd name="connsiteY2" fmla="*/ 0 h 1174097"/>
              <a:gd name="connsiteX3" fmla="*/ 1806304 w 1806304"/>
              <a:gd name="connsiteY3" fmla="*/ 195687 h 1174097"/>
              <a:gd name="connsiteX4" fmla="*/ 1806304 w 1806304"/>
              <a:gd name="connsiteY4" fmla="*/ 978410 h 1174097"/>
              <a:gd name="connsiteX5" fmla="*/ 1610617 w 1806304"/>
              <a:gd name="connsiteY5" fmla="*/ 1174097 h 1174097"/>
              <a:gd name="connsiteX6" fmla="*/ 195687 w 1806304"/>
              <a:gd name="connsiteY6" fmla="*/ 1174097 h 1174097"/>
              <a:gd name="connsiteX7" fmla="*/ 0 w 1806304"/>
              <a:gd name="connsiteY7" fmla="*/ 978410 h 1174097"/>
              <a:gd name="connsiteX8" fmla="*/ 0 w 1806304"/>
              <a:gd name="connsiteY8" fmla="*/ 195687 h 117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06304" h="1174097">
                <a:moveTo>
                  <a:pt x="0" y="195687"/>
                </a:moveTo>
                <a:cubicBezTo>
                  <a:pt x="0" y="87612"/>
                  <a:pt x="87612" y="0"/>
                  <a:pt x="195687" y="0"/>
                </a:cubicBezTo>
                <a:lnTo>
                  <a:pt x="1610617" y="0"/>
                </a:lnTo>
                <a:cubicBezTo>
                  <a:pt x="1718692" y="0"/>
                  <a:pt x="1806304" y="87612"/>
                  <a:pt x="1806304" y="195687"/>
                </a:cubicBezTo>
                <a:lnTo>
                  <a:pt x="1806304" y="978410"/>
                </a:lnTo>
                <a:cubicBezTo>
                  <a:pt x="1806304" y="1086485"/>
                  <a:pt x="1718692" y="1174097"/>
                  <a:pt x="1610617" y="1174097"/>
                </a:cubicBezTo>
                <a:lnTo>
                  <a:pt x="195687" y="1174097"/>
                </a:lnTo>
                <a:cubicBezTo>
                  <a:pt x="87612" y="1174097"/>
                  <a:pt x="0" y="1086485"/>
                  <a:pt x="0" y="978410"/>
                </a:cubicBezTo>
                <a:lnTo>
                  <a:pt x="0" y="195687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0" vert="horz" wrap="square" lIns="205905" tIns="205905" rIns="205905" bIns="205905" numCol="1" spcCol="1270" anchor="ctr" anchorCtr="0">
            <a:noAutofit/>
          </a:bodyPr>
          <a:lstStyle/>
          <a:p>
            <a:pPr lvl="0"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400" dirty="0"/>
              <a:t> </a:t>
            </a:r>
            <a:r>
              <a:rPr lang="es-CO" sz="2400" kern="1200" dirty="0"/>
              <a:t>Circuito del lider transformacional</a:t>
            </a:r>
          </a:p>
        </p:txBody>
      </p:sp>
      <p:sp>
        <p:nvSpPr>
          <p:cNvPr id="9" name="8 Forma libre"/>
          <p:cNvSpPr/>
          <p:nvPr/>
        </p:nvSpPr>
        <p:spPr>
          <a:xfrm>
            <a:off x="2195736" y="1556792"/>
            <a:ext cx="3880577" cy="388057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787626" y="3501086"/>
                </a:moveTo>
                <a:arcTo wR="1940288" hR="1940288" stAng="7586772" swAng="1634231"/>
              </a:path>
            </a:pathLst>
          </a:custGeom>
          <a:noFill/>
          <a:ln w="381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10 Forma libre"/>
          <p:cNvSpPr/>
          <p:nvPr/>
        </p:nvSpPr>
        <p:spPr>
          <a:xfrm>
            <a:off x="991036" y="2906071"/>
            <a:ext cx="2140804" cy="1318113"/>
          </a:xfrm>
          <a:custGeom>
            <a:avLst/>
            <a:gdLst>
              <a:gd name="connsiteX0" fmla="*/ 0 w 1806304"/>
              <a:gd name="connsiteY0" fmla="*/ 195687 h 1174097"/>
              <a:gd name="connsiteX1" fmla="*/ 195687 w 1806304"/>
              <a:gd name="connsiteY1" fmla="*/ 0 h 1174097"/>
              <a:gd name="connsiteX2" fmla="*/ 1610617 w 1806304"/>
              <a:gd name="connsiteY2" fmla="*/ 0 h 1174097"/>
              <a:gd name="connsiteX3" fmla="*/ 1806304 w 1806304"/>
              <a:gd name="connsiteY3" fmla="*/ 195687 h 1174097"/>
              <a:gd name="connsiteX4" fmla="*/ 1806304 w 1806304"/>
              <a:gd name="connsiteY4" fmla="*/ 978410 h 1174097"/>
              <a:gd name="connsiteX5" fmla="*/ 1610617 w 1806304"/>
              <a:gd name="connsiteY5" fmla="*/ 1174097 h 1174097"/>
              <a:gd name="connsiteX6" fmla="*/ 195687 w 1806304"/>
              <a:gd name="connsiteY6" fmla="*/ 1174097 h 1174097"/>
              <a:gd name="connsiteX7" fmla="*/ 0 w 1806304"/>
              <a:gd name="connsiteY7" fmla="*/ 978410 h 1174097"/>
              <a:gd name="connsiteX8" fmla="*/ 0 w 1806304"/>
              <a:gd name="connsiteY8" fmla="*/ 195687 h 117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06304" h="1174097">
                <a:moveTo>
                  <a:pt x="0" y="195687"/>
                </a:moveTo>
                <a:cubicBezTo>
                  <a:pt x="0" y="87612"/>
                  <a:pt x="87612" y="0"/>
                  <a:pt x="195687" y="0"/>
                </a:cubicBezTo>
                <a:lnTo>
                  <a:pt x="1610617" y="0"/>
                </a:lnTo>
                <a:cubicBezTo>
                  <a:pt x="1718692" y="0"/>
                  <a:pt x="1806304" y="87612"/>
                  <a:pt x="1806304" y="195687"/>
                </a:cubicBezTo>
                <a:lnTo>
                  <a:pt x="1806304" y="978410"/>
                </a:lnTo>
                <a:cubicBezTo>
                  <a:pt x="1806304" y="1086485"/>
                  <a:pt x="1718692" y="1174097"/>
                  <a:pt x="1610617" y="1174097"/>
                </a:cubicBezTo>
                <a:lnTo>
                  <a:pt x="195687" y="1174097"/>
                </a:lnTo>
                <a:cubicBezTo>
                  <a:pt x="87612" y="1174097"/>
                  <a:pt x="0" y="1086485"/>
                  <a:pt x="0" y="978410"/>
                </a:cubicBezTo>
                <a:lnTo>
                  <a:pt x="0" y="195687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0" vert="horz" wrap="square" lIns="205905" tIns="205905" rIns="205905" bIns="205905" numCol="1" spcCol="1270" anchor="ctr" anchorCtr="0">
            <a:noAutofit/>
          </a:bodyPr>
          <a:lstStyle/>
          <a:p>
            <a:pPr lvl="0"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400" dirty="0"/>
              <a:t>Genere crecimiento personal.</a:t>
            </a:r>
            <a:endParaRPr lang="es-CO" sz="2400" kern="1200" dirty="0"/>
          </a:p>
        </p:txBody>
      </p:sp>
      <p:sp>
        <p:nvSpPr>
          <p:cNvPr id="14" name="13 Forma libre"/>
          <p:cNvSpPr/>
          <p:nvPr/>
        </p:nvSpPr>
        <p:spPr>
          <a:xfrm>
            <a:off x="2123728" y="1772816"/>
            <a:ext cx="3880577" cy="388057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01095" y="1080098"/>
                </a:moveTo>
                <a:arcTo wR="1940288" hR="1940288" stAng="12378998" swAng="1634231"/>
              </a:path>
            </a:pathLst>
          </a:custGeom>
          <a:noFill/>
          <a:ln w="381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19349"/>
            <a:ext cx="1152128" cy="866035"/>
          </a:xfrm>
          <a:prstGeom prst="rect">
            <a:avLst/>
          </a:prstGeom>
        </p:spPr>
      </p:pic>
      <p:sp>
        <p:nvSpPr>
          <p:cNvPr id="15" name="4 Rectángulo"/>
          <p:cNvSpPr/>
          <p:nvPr/>
        </p:nvSpPr>
        <p:spPr>
          <a:xfrm>
            <a:off x="0" y="332656"/>
            <a:ext cx="9144000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CO" sz="3600" b="1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</a:t>
            </a:r>
            <a:r>
              <a:rPr lang="es-CO" sz="3600" b="1" spc="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isión General del Taller</a:t>
            </a:r>
          </a:p>
          <a:p>
            <a:pPr algn="ctr"/>
            <a:endParaRPr lang="es-CO" sz="3600" b="1" spc="50" dirty="0">
              <a:ln w="11430"/>
              <a:solidFill>
                <a:srgbClr val="00378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16" name="5 Conector recto"/>
          <p:cNvCxnSpPr/>
          <p:nvPr/>
        </p:nvCxnSpPr>
        <p:spPr>
          <a:xfrm>
            <a:off x="395536" y="908720"/>
            <a:ext cx="8352928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8915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2127250" y="2073275"/>
            <a:ext cx="5797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s-ES_tradnl" altLang="es-CO" sz="2400" b="0"/>
          </a:p>
        </p:txBody>
      </p:sp>
      <p:sp>
        <p:nvSpPr>
          <p:cNvPr id="88068" name="Rectangle 5"/>
          <p:cNvSpPr>
            <a:spLocks noChangeArrowheads="1"/>
          </p:cNvSpPr>
          <p:nvPr/>
        </p:nvSpPr>
        <p:spPr bwMode="auto">
          <a:xfrm>
            <a:off x="3686175" y="63134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s-ES_tradnl" altLang="es-CO" sz="1800" b="0"/>
          </a:p>
        </p:txBody>
      </p:sp>
      <p:sp>
        <p:nvSpPr>
          <p:cNvPr id="364547" name="Rectangle 3"/>
          <p:cNvSpPr>
            <a:spLocks noChangeArrowheads="1"/>
          </p:cNvSpPr>
          <p:nvPr/>
        </p:nvSpPr>
        <p:spPr bwMode="auto">
          <a:xfrm>
            <a:off x="5289649" y="1556792"/>
            <a:ext cx="3314799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es-ES_tradnl" altLang="es-ES" sz="2200" b="0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“</a:t>
            </a:r>
            <a:r>
              <a:rPr lang="es-ES_tradnl" altLang="ja-JP" sz="2200" b="0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El 50% de las razones de </a:t>
            </a:r>
            <a:r>
              <a:rPr lang="es-ES_tradnl" altLang="es-CO" sz="2200" b="0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por qu</a:t>
            </a:r>
            <a:r>
              <a:rPr lang="es-ES_tradnl" altLang="ja-JP" sz="2200" b="0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é</a:t>
            </a:r>
            <a:r>
              <a:rPr lang="es-ES_tradnl" altLang="es-CO" sz="2200" b="0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un empleado se va de la empresa est</a:t>
            </a:r>
            <a:r>
              <a:rPr lang="es-ES_tradnl" altLang="ja-JP" sz="2200" b="0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án </a:t>
            </a:r>
            <a:r>
              <a:rPr lang="es-ES_tradnl" altLang="es-CO" sz="2200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relacionadas con el jefe. </a:t>
            </a:r>
          </a:p>
          <a:p>
            <a:pPr algn="ctr">
              <a:defRPr/>
            </a:pPr>
            <a:r>
              <a:rPr lang="es-ES_tradnl" altLang="es-CO" sz="2200" b="0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Por lo tanto, los empleados no renuncian a la empresa, </a:t>
            </a:r>
            <a:r>
              <a:rPr lang="es-ES_tradnl" altLang="es-CO" sz="2200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renuncian al jefe</a:t>
            </a:r>
            <a:r>
              <a:rPr lang="ja-JP" altLang="es-ES" sz="2200" b="0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”</a:t>
            </a:r>
            <a:endParaRPr lang="es-CO" altLang="ja-JP" sz="2200" b="0" i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>
              <a:defRPr/>
            </a:pPr>
            <a:endParaRPr lang="es-ES_tradnl" altLang="es-CO" sz="2200" b="0" i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es-ES_tradnl" altLang="es-CO" sz="2200" b="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Jac</a:t>
            </a:r>
            <a:r>
              <a:rPr lang="es-ES_tradnl" altLang="es-CO" sz="2200" b="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s-ES_tradnl" altLang="es-CO" sz="2200" b="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Fitzenz</a:t>
            </a:r>
            <a:endParaRPr lang="es-ES_tradnl" altLang="es-CO" sz="2200" b="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20484" name="Picture 4" descr="http://www.amanet.org/training/media_files/2006/hr-metrics/data/spk1053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985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19349"/>
            <a:ext cx="1152128" cy="86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500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44000" cy="489654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-243408"/>
            <a:ext cx="8640960" cy="2985433"/>
          </a:xfr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CO" sz="8000" cap="none" spc="50" dirty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Paso 3:</a:t>
            </a:r>
            <a:r>
              <a:rPr lang="es-CO" sz="5400" cap="none" spc="50" dirty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es-CO" sz="5400" cap="none" spc="50" dirty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es-CO" sz="5400" cap="none" spc="50" dirty="0">
                <a:ln w="11430"/>
                <a:solidFill>
                  <a:srgbClr val="00378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Circuito  de los lideres transformacionales.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19349"/>
            <a:ext cx="1152128" cy="86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084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1.bp.blogspot.com/-qVtdamvDbjs/VwfwZwW-rlI/AAAAAAAAFYE/AXHQ75gihDECVjvKUfls6hiDgw-MSSAnw/s1600/09%2BEverest%252C%2BLhotse%252C%2BNuptse%2BFrom%2BKala%2BPatt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9107488" cy="6885384"/>
          </a:xfrm>
          <a:prstGeom prst="rect">
            <a:avLst/>
          </a:prstGeom>
          <a:ln>
            <a:solidFill>
              <a:srgbClr val="FFC000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5856660"/>
            <a:ext cx="389177" cy="74069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61289" y="3192364"/>
            <a:ext cx="358583" cy="74069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85425" y="2204864"/>
            <a:ext cx="358583" cy="74069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991" y="1320156"/>
            <a:ext cx="389177" cy="74069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960116"/>
            <a:ext cx="389177" cy="74069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228184" y="5462935"/>
            <a:ext cx="158405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cap="none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Video que </a:t>
            </a:r>
            <a:r>
              <a:rPr lang="en-US" b="1" cap="none" spc="50" dirty="0" err="1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inspira</a:t>
            </a:r>
            <a:endParaRPr lang="en-US" b="1" cap="none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943768" y="6116384"/>
            <a:ext cx="183602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cap="none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Autodiagnóstico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087" y="6000676"/>
            <a:ext cx="389177" cy="740692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35616" y="4581128"/>
            <a:ext cx="158405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cap="none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Personas que Inspiran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3528" y="5085184"/>
            <a:ext cx="358583" cy="740692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1691799" y="3429000"/>
            <a:ext cx="218925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cap="none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Características de los líderes Transformacionales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851920" y="3373798"/>
            <a:ext cx="30243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CO" b="1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Comparación entre lideres Transformacionales y Transaccionales. </a:t>
            </a:r>
            <a:endParaRPr lang="en-US" b="1" cap="none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012160" y="2134597"/>
            <a:ext cx="201622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Mural del líder Transformacional</a:t>
            </a:r>
            <a:endParaRPr lang="en-US" b="1" cap="none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99992" y="3752165"/>
            <a:ext cx="54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287" y="6021288"/>
            <a:ext cx="389177" cy="7406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8762">
            <a:off x="2846001" y="833371"/>
            <a:ext cx="1398848" cy="843533"/>
          </a:xfrm>
          <a:prstGeom prst="rect">
            <a:avLst/>
          </a:prstGeom>
        </p:spPr>
      </p:pic>
      <p:pic>
        <p:nvPicPr>
          <p:cNvPr id="3" name="Picture 2" descr="http://4.bp.blogspot.com/-h4R3Ewwqx70/VfgnfChaPpI/AAAAAAAACzQ/rCxb_CHyMVo/s640/director-producer-baltasar-kormc3a1kur-on-the-set-of-everest-547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" r="23230"/>
          <a:stretch/>
        </p:blipFill>
        <p:spPr bwMode="auto">
          <a:xfrm>
            <a:off x="6300192" y="4008117"/>
            <a:ext cx="1440000" cy="1437107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valentingiro.com/wp-content/uploads/2013/05/la-meditacion-como-camino-hacia-la-madurez-emocional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65" r="43595"/>
          <a:stretch/>
        </p:blipFill>
        <p:spPr bwMode="auto">
          <a:xfrm>
            <a:off x="2113037" y="4653305"/>
            <a:ext cx="1440000" cy="1429732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.rtve.es/v/2570927?w=1180&amp;preview=1400509466804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1" t="1034" r="34992" b="-1034"/>
          <a:stretch/>
        </p:blipFill>
        <p:spPr bwMode="auto">
          <a:xfrm>
            <a:off x="143528" y="3135337"/>
            <a:ext cx="1440000" cy="1445791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10"/>
          <a:srcRect l="17929" r="36857" b="14086"/>
          <a:stretch/>
        </p:blipFill>
        <p:spPr>
          <a:xfrm>
            <a:off x="1981049" y="1932342"/>
            <a:ext cx="1440061" cy="1440000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45104" y="1937315"/>
            <a:ext cx="1439064" cy="1440000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0" name="Grupo 49"/>
          <p:cNvGrpSpPr/>
          <p:nvPr/>
        </p:nvGrpSpPr>
        <p:grpSpPr>
          <a:xfrm>
            <a:off x="6300352" y="765202"/>
            <a:ext cx="1440000" cy="1440000"/>
            <a:chOff x="-288421" y="2320811"/>
            <a:chExt cx="2576009" cy="2548349"/>
          </a:xfrm>
        </p:grpSpPr>
        <p:sp>
          <p:nvSpPr>
            <p:cNvPr id="52" name="Elipse 51"/>
            <p:cNvSpPr/>
            <p:nvPr/>
          </p:nvSpPr>
          <p:spPr>
            <a:xfrm>
              <a:off x="-288421" y="2348880"/>
              <a:ext cx="2576009" cy="25202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53" name="Imagen 5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-288421" y="2320811"/>
              <a:ext cx="2556163" cy="2548349"/>
            </a:xfrm>
            <a:prstGeom prst="ellipse">
              <a:avLst/>
            </a:prstGeom>
            <a:solidFill>
              <a:schemeClr val="bg1"/>
            </a:solidFill>
            <a:ln w="63500" cap="rnd">
              <a:solidFill>
                <a:srgbClr val="FFC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35" name="33 Rectángulo"/>
          <p:cNvSpPr/>
          <p:nvPr/>
        </p:nvSpPr>
        <p:spPr>
          <a:xfrm>
            <a:off x="35616" y="44624"/>
            <a:ext cx="9071871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CO" sz="2800" b="1" spc="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Circuito  </a:t>
            </a:r>
            <a:r>
              <a:rPr lang="es-CO" sz="2800" b="1" spc="50" dirty="0">
                <a:ln w="11430"/>
                <a:solidFill>
                  <a:srgbClr val="00378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 los lideres transformacionales</a:t>
            </a:r>
          </a:p>
        </p:txBody>
      </p:sp>
      <p:cxnSp>
        <p:nvCxnSpPr>
          <p:cNvPr id="36" name="34 Conector recto"/>
          <p:cNvCxnSpPr/>
          <p:nvPr/>
        </p:nvCxnSpPr>
        <p:spPr>
          <a:xfrm>
            <a:off x="323529" y="624756"/>
            <a:ext cx="8424935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3395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8 -0.00879 L -0.03941 0.00902 L -0.08264 0.00902 L -0.12743 0.00717 L -0.1632 0.00717 L -0.19914 -0.00694 " pathEditMode="relative" rAng="0" ptsTypes="AAAAAA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92" y="87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4.16281E-7 L -0.09548 0.00393 L -0.30902 -0.02383 " pathEditMode="relative" ptsTypes="A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2.53469E-6 L -0.1882 0.01387 L -0.2882 -0.0118 L -0.34931 -0.04764 L -0.37778 -0.10939 " pathEditMode="relative" ptsTypes="AAAAA">
                                      <p:cBhvr>
                                        <p:cTn id="3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07 0.00902 L 0.05782 -0.01202 L 0.18542 -0.11447 L 0.23455 -0.16766 L 0.29705 -0.27567 " pathEditMode="relative" rAng="0" ptsTypes="AAAAA">
                                      <p:cBhvr>
                                        <p:cTn id="4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56" y="-1424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0.00601 L 0.13125 -0.1452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62" y="-696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9408E-6 L 0.05521 -0.02775 L 0.15677 -0.1272 " pathEditMode="relative" ptsTypes="AAA">
                                      <p:cBhvr>
                                        <p:cTn id="7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6346E-6 L -0.10156 0.10545 L -0.15677 0.06776 L -0.23889 -0.04765 " pathEditMode="relative" ptsTypes="AAAA">
                                      <p:cBhvr>
                                        <p:cTn id="8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1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3506E-6 L 0.09861 -0.07586 L 0.48507 -0.06753 L 0.49635 0.63066 " pathEditMode="relative" rAng="0" ptsTypes="AAAA">
                                      <p:cBhvr>
                                        <p:cTn id="9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09" y="277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3" grpId="0"/>
      <p:bldP spid="38" grpId="0"/>
      <p:bldP spid="39" grpId="0"/>
      <p:bldP spid="40" grpId="0"/>
      <p:bldP spid="4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19349"/>
            <a:ext cx="1152128" cy="866035"/>
          </a:xfrm>
          <a:prstGeom prst="rect">
            <a:avLst/>
          </a:prstGeom>
        </p:spPr>
      </p:pic>
      <p:pic>
        <p:nvPicPr>
          <p:cNvPr id="13314" name="Picture 2" descr="https://1.bp.blogspot.com/-qVtdamvDbjs/VwfwZwW-rlI/AAAAAAAAFYE/AXHQ75gihDECVjvKUfls6hiDgw-MSSAnw/s1600/09%2BEverest%252C%2BLhotse%252C%2BNuptse%2BFrom%2BKala%2BPatta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414" y="2735070"/>
            <a:ext cx="2699451" cy="2494130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235762" y="827420"/>
            <a:ext cx="2360574" cy="369332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cap="none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Video que Inspira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200292" y="1948632"/>
            <a:ext cx="1908212" cy="369332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cap="none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Autodiagnóstico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450765" y="4018949"/>
            <a:ext cx="1584056" cy="646331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cap="none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Personas que te Inspiran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619495" y="5350569"/>
            <a:ext cx="3580797" cy="923330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CO" b="1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Características de los lideres transformacionales, comprometidos y apasionados.</a:t>
            </a:r>
            <a:endParaRPr lang="en-US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0" y="3187765"/>
            <a:ext cx="2267744" cy="1200329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CO" b="1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Comparación entre lideres Transformacionales y Transaccionales. </a:t>
            </a:r>
            <a:endParaRPr lang="en-US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83568" y="1806220"/>
            <a:ext cx="2052228" cy="646331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Mural del </a:t>
            </a:r>
            <a:r>
              <a:rPr lang="en-US" b="1" spc="50" dirty="0" err="1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líder</a:t>
            </a:r>
            <a:r>
              <a:rPr lang="en-US" b="1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Transformacional</a:t>
            </a:r>
            <a:endParaRPr lang="en-US" b="1" cap="none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8762">
            <a:off x="3547666" y="3138674"/>
            <a:ext cx="2572571" cy="1551311"/>
          </a:xfrm>
          <a:prstGeom prst="rect">
            <a:avLst/>
          </a:prstGeom>
        </p:spPr>
      </p:pic>
      <p:pic>
        <p:nvPicPr>
          <p:cNvPr id="36" name="Picture 2" descr="http://4.bp.blogspot.com/-h4R3Ewwqx70/VfgnfChaPpI/AAAAAAAACzQ/rCxb_CHyMVo/s640/director-producer-baltasar-kormc3a1kur-on-the-set-of-everest-54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" r="23230"/>
          <a:stretch/>
        </p:blipFill>
        <p:spPr bwMode="auto">
          <a:xfrm>
            <a:off x="4072295" y="899717"/>
            <a:ext cx="1163468" cy="1161131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http://www.valentingiro.com/wp-content/uploads/2013/05/la-meditacion-como-camino-hacia-la-madurez-emocional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65" r="43595"/>
          <a:stretch/>
        </p:blipFill>
        <p:spPr bwMode="auto">
          <a:xfrm>
            <a:off x="5851560" y="2157917"/>
            <a:ext cx="1160271" cy="1152000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Imagen 52"/>
          <p:cNvPicPr>
            <a:picLocks noChangeAspect="1"/>
          </p:cNvPicPr>
          <p:nvPr/>
        </p:nvPicPr>
        <p:blipFill rotWithShape="1">
          <a:blip r:embed="rId8"/>
          <a:srcRect l="17929" r="36857" b="14086"/>
          <a:stretch/>
        </p:blipFill>
        <p:spPr>
          <a:xfrm>
            <a:off x="2483896" y="5478289"/>
            <a:ext cx="1152000" cy="1151952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5" name="Picture 4" descr="http://img.rtve.es/v/2570927?w=1180&amp;preview=1400509466804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1" t="1034" r="34992" b="-1034"/>
          <a:stretch/>
        </p:blipFill>
        <p:spPr bwMode="auto">
          <a:xfrm>
            <a:off x="6228312" y="3606484"/>
            <a:ext cx="1152000" cy="1156631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Imagen 5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60851" y="3775137"/>
            <a:ext cx="1151248" cy="1152000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7" name="Grupo 6"/>
          <p:cNvGrpSpPr/>
          <p:nvPr/>
        </p:nvGrpSpPr>
        <p:grpSpPr>
          <a:xfrm>
            <a:off x="2735928" y="1916960"/>
            <a:ext cx="1188000" cy="1152000"/>
            <a:chOff x="-288421" y="2320811"/>
            <a:chExt cx="2576009" cy="2548349"/>
          </a:xfrm>
        </p:grpSpPr>
        <p:sp>
          <p:nvSpPr>
            <p:cNvPr id="6" name="Elipse 5"/>
            <p:cNvSpPr/>
            <p:nvPr/>
          </p:nvSpPr>
          <p:spPr>
            <a:xfrm>
              <a:off x="-288421" y="2348880"/>
              <a:ext cx="2576009" cy="25202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-288421" y="2320811"/>
              <a:ext cx="2556163" cy="2548349"/>
            </a:xfrm>
            <a:prstGeom prst="ellipse">
              <a:avLst/>
            </a:prstGeom>
            <a:solidFill>
              <a:schemeClr val="bg1"/>
            </a:solidFill>
            <a:ln w="63500" cap="rnd">
              <a:solidFill>
                <a:srgbClr val="FFC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21" name="17 Rectángulo"/>
          <p:cNvSpPr/>
          <p:nvPr/>
        </p:nvSpPr>
        <p:spPr>
          <a:xfrm>
            <a:off x="0" y="116632"/>
            <a:ext cx="9144000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CO" sz="2800" b="1" spc="50" dirty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</a:t>
            </a:r>
            <a:r>
              <a:rPr lang="es-CO" sz="2800" b="1" spc="50" dirty="0">
                <a:ln w="11430"/>
                <a:solidFill>
                  <a:srgbClr val="00378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ectores en un circuito de lideres transformacionales</a:t>
            </a:r>
          </a:p>
        </p:txBody>
      </p:sp>
      <p:cxnSp>
        <p:nvCxnSpPr>
          <p:cNvPr id="22" name="18 Conector recto"/>
          <p:cNvCxnSpPr/>
          <p:nvPr/>
        </p:nvCxnSpPr>
        <p:spPr>
          <a:xfrm>
            <a:off x="321132" y="741155"/>
            <a:ext cx="8496638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Rectángulo 2"/>
          <p:cNvSpPr/>
          <p:nvPr/>
        </p:nvSpPr>
        <p:spPr>
          <a:xfrm>
            <a:off x="5228670" y="1077291"/>
            <a:ext cx="236766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200" dirty="0"/>
              <a:t>Qué características del líder destacaría?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200" dirty="0"/>
              <a:t>Cómo vieron al rey como receptor del proceso del líder? </a:t>
            </a:r>
            <a:endParaRPr lang="es-CO" sz="1600" dirty="0"/>
          </a:p>
          <a:p>
            <a:r>
              <a:rPr lang="es-CO" sz="1600" dirty="0"/>
              <a:t> </a:t>
            </a:r>
          </a:p>
          <a:p>
            <a:endParaRPr lang="es-CO" sz="1200" dirty="0"/>
          </a:p>
        </p:txBody>
      </p:sp>
      <p:sp>
        <p:nvSpPr>
          <p:cNvPr id="4" name="Rectángulo 3"/>
          <p:cNvSpPr/>
          <p:nvPr/>
        </p:nvSpPr>
        <p:spPr>
          <a:xfrm>
            <a:off x="7020272" y="2276872"/>
            <a:ext cx="204909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9994" indent="-359994" algn="just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rgbClr val="000000"/>
                </a:solidFill>
                <a:latin typeface="Rockwell" panose="02060603020205020403" pitchFamily="18" charset="0"/>
              </a:rPr>
              <a:t>M</a:t>
            </a:r>
            <a:r>
              <a:rPr lang="es-CO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encione al menos 3 puntos del cuestionario que piensa que debería comenzar a trabajar.</a:t>
            </a:r>
            <a:endParaRPr lang="es-CO" sz="1200" kern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59994" indent="-359994" algn="just">
              <a:buFont typeface="Arial" panose="020B0604020202020204" pitchFamily="34" charset="0"/>
              <a:buChar char="•"/>
            </a:pPr>
            <a:r>
              <a:rPr lang="es-CO" sz="1200" dirty="0"/>
              <a:t>Qué reflexión te genera la autoevaluación que acabas de realizar?</a:t>
            </a:r>
          </a:p>
          <a:p>
            <a:r>
              <a:rPr lang="es-CO" dirty="0"/>
              <a:t> </a:t>
            </a:r>
          </a:p>
          <a:p>
            <a:endParaRPr lang="es-CO" sz="1200" kern="140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7110226" y="4581128"/>
            <a:ext cx="1854262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2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Qué personajes te llamo mas la atención y porque? </a:t>
            </a:r>
            <a:endParaRPr lang="es-CO" sz="1000" kern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200" dirty="0"/>
              <a:t>Qué tienen algunas personas que nos sorprenden por lograr cosas extraordinarias?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CO" sz="1000" kern="140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156798" y="6162632"/>
            <a:ext cx="26475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200" dirty="0"/>
              <a:t>¿Cuál (es) frase (s) eliges que te impulsa (n) hacia tu rol como líder transformacional </a:t>
            </a:r>
            <a:r>
              <a:rPr lang="es-CO" sz="1200" dirty="0" err="1"/>
              <a:t>Uniandinos</a:t>
            </a:r>
            <a:r>
              <a:rPr lang="es-CO" sz="1200" dirty="0"/>
              <a:t>. 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107961" y="4429561"/>
            <a:ext cx="19625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sz="1200" dirty="0"/>
              <a:t>Cómo puedo desarrollar mi perfil de líder para generar trabajadores comprometidos y apasionados?.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822598" y="2422629"/>
            <a:ext cx="20212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200" dirty="0"/>
              <a:t>Cómo definirías al líder transformacional </a:t>
            </a:r>
            <a:r>
              <a:rPr lang="es-CO" sz="1200" dirty="0" err="1"/>
              <a:t>Uniandinos</a:t>
            </a:r>
            <a:r>
              <a:rPr lang="es-CO" sz="1200" dirty="0"/>
              <a:t>?.</a:t>
            </a:r>
          </a:p>
        </p:txBody>
      </p:sp>
    </p:spTree>
    <p:extLst>
      <p:ext uri="{BB962C8B-B14F-4D97-AF65-F5344CB8AC3E}">
        <p14:creationId xmlns:p14="http://schemas.microsoft.com/office/powerpoint/2010/main" val="2117067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3" grpId="0"/>
      <p:bldP spid="39" grpId="0"/>
      <p:bldP spid="40" grpId="0"/>
      <p:bldP spid="41" grpId="0"/>
      <p:bldP spid="42" grpId="0"/>
      <p:bldP spid="3" grpId="0"/>
      <p:bldP spid="4" grpId="0"/>
      <p:bldP spid="8" grpId="0"/>
      <p:bldP spid="9" grpId="0"/>
      <p:bldP spid="10" grpId="0"/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4" y="1700808"/>
            <a:ext cx="9144000" cy="489654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43408"/>
            <a:ext cx="9144000" cy="2154436"/>
          </a:xfr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CO" sz="8000" cap="none" spc="50" dirty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Paso 4:</a:t>
            </a:r>
            <a:r>
              <a:rPr lang="es-CO" sz="5400" cap="none" spc="50" dirty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es-CO" sz="5400" cap="none" spc="50" dirty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es-CO" sz="5400" cap="none" spc="50" dirty="0">
                <a:ln w="11430"/>
                <a:solidFill>
                  <a:srgbClr val="00378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Genere crecimiento personal.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19349"/>
            <a:ext cx="1152128" cy="86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978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555625" y="1654076"/>
            <a:ext cx="359188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s-ES_tradnl" sz="28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s-ES_tradnl" sz="28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ＭＳ Ｐゴシック" charset="0"/>
                <a:cs typeface="ＭＳ Ｐゴシック" charset="0"/>
              </a:rPr>
              <a:t>RECONOCIMIENTO</a:t>
            </a:r>
            <a:endParaRPr lang="es-ES_tradnl" sz="2800" b="0" dirty="0">
              <a:solidFill>
                <a:schemeClr val="tx2">
                  <a:lumMod val="60000"/>
                  <a:lumOff val="40000"/>
                </a:schemeClr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1559" name="Rectangle 7"/>
          <p:cNvSpPr>
            <a:spLocks noChangeArrowheads="1"/>
          </p:cNvSpPr>
          <p:nvPr/>
        </p:nvSpPr>
        <p:spPr bwMode="auto">
          <a:xfrm>
            <a:off x="5026901" y="4276626"/>
            <a:ext cx="35074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28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ＭＳ Ｐゴシック" charset="0"/>
                <a:cs typeface="ＭＳ Ｐゴシック" charset="0"/>
              </a:rPr>
              <a:t>RETROALIMENTAR</a:t>
            </a:r>
            <a:endParaRPr lang="es-ES_tradnl" sz="24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052" name="Picture 4" descr="http://www.monroyasesores.com.mx/manager/uploads/feedba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469" y="1520106"/>
            <a:ext cx="3544971" cy="273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19349"/>
            <a:ext cx="1152128" cy="866035"/>
          </a:xfrm>
          <a:prstGeom prst="rect">
            <a:avLst/>
          </a:prstGeom>
        </p:spPr>
      </p:pic>
      <p:sp>
        <p:nvSpPr>
          <p:cNvPr id="10" name="33 Rectángulo"/>
          <p:cNvSpPr/>
          <p:nvPr/>
        </p:nvSpPr>
        <p:spPr>
          <a:xfrm>
            <a:off x="35616" y="44624"/>
            <a:ext cx="9071871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CO" sz="4000" b="1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</a:t>
            </a:r>
            <a:r>
              <a:rPr lang="es-CO" sz="4000" b="1" spc="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enere crecimiento personal</a:t>
            </a:r>
            <a:endParaRPr lang="es-CO" sz="4000" b="1" spc="50" dirty="0">
              <a:ln w="11430"/>
              <a:solidFill>
                <a:srgbClr val="00378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11" name="34 Conector recto"/>
          <p:cNvCxnSpPr/>
          <p:nvPr/>
        </p:nvCxnSpPr>
        <p:spPr>
          <a:xfrm>
            <a:off x="323529" y="764704"/>
            <a:ext cx="8424935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5043" y="2783156"/>
            <a:ext cx="3270893" cy="273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459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farm8.staticflickr.com/7208/6874177327_d79b954b3f_o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4" name="AutoShape 5"/>
          <p:cNvSpPr>
            <a:spLocks noChangeArrowheads="1"/>
          </p:cNvSpPr>
          <p:nvPr/>
        </p:nvSpPr>
        <p:spPr bwMode="auto">
          <a:xfrm>
            <a:off x="685800" y="1295400"/>
            <a:ext cx="7696200" cy="4495800"/>
          </a:xfrm>
          <a:prstGeom prst="foldedCorner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s-ES_tradnl" altLang="es-CO" sz="2400" b="0" dirty="0"/>
          </a:p>
        </p:txBody>
      </p:sp>
      <p:sp>
        <p:nvSpPr>
          <p:cNvPr id="90115" name="Rectangle 4"/>
          <p:cNvSpPr>
            <a:spLocks noChangeArrowheads="1"/>
          </p:cNvSpPr>
          <p:nvPr/>
        </p:nvSpPr>
        <p:spPr bwMode="auto">
          <a:xfrm>
            <a:off x="323528" y="2224023"/>
            <a:ext cx="384810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s-ES_tradnl" altLang="es-ES" sz="2400" b="0" i="1" dirty="0">
                <a:solidFill>
                  <a:schemeClr val="bg1"/>
                </a:solidFill>
                <a:cs typeface="Arial" pitchFamily="34" charset="0"/>
              </a:rPr>
              <a:t>“ </a:t>
            </a:r>
            <a:r>
              <a:rPr lang="es-ES_tradnl" altLang="es-CO" sz="2400" b="0" i="1" dirty="0">
                <a:solidFill>
                  <a:schemeClr val="bg1"/>
                </a:solidFill>
              </a:rPr>
              <a:t>Las personas no son recursos:</a:t>
            </a:r>
            <a:r>
              <a:rPr lang="en-US" altLang="es-CO" sz="2400" b="0" i="1" dirty="0">
                <a:solidFill>
                  <a:schemeClr val="bg1"/>
                </a:solidFill>
              </a:rPr>
              <a:t> </a:t>
            </a:r>
            <a:r>
              <a:rPr lang="es-ES_tradnl" altLang="es-CO" sz="2400" b="0" i="1" dirty="0">
                <a:solidFill>
                  <a:schemeClr val="bg1"/>
                </a:solidFill>
              </a:rPr>
              <a:t>los generan.</a:t>
            </a:r>
          </a:p>
          <a:p>
            <a:pPr algn="ctr"/>
            <a:r>
              <a:rPr lang="es-ES_tradnl" altLang="es-CO" sz="2400" b="0" i="1" dirty="0">
                <a:solidFill>
                  <a:schemeClr val="bg1"/>
                </a:solidFill>
              </a:rPr>
              <a:t>Su talento e</a:t>
            </a:r>
            <a:r>
              <a:rPr lang="en-US" altLang="es-CO" sz="2400" b="0" i="1" dirty="0">
                <a:solidFill>
                  <a:schemeClr val="bg1"/>
                </a:solidFill>
              </a:rPr>
              <a:t>s</a:t>
            </a:r>
            <a:r>
              <a:rPr lang="es-ES_tradnl" altLang="es-CO" sz="2400" b="0" i="1" dirty="0">
                <a:solidFill>
                  <a:schemeClr val="bg1"/>
                </a:solidFill>
              </a:rPr>
              <a:t> el potencial más importante</a:t>
            </a:r>
            <a:r>
              <a:rPr lang="en-US" altLang="es-CO" sz="2400" b="0" i="1" dirty="0">
                <a:solidFill>
                  <a:schemeClr val="bg1"/>
                </a:solidFill>
              </a:rPr>
              <a:t> </a:t>
            </a:r>
            <a:r>
              <a:rPr lang="es-ES_tradnl" altLang="es-CO" sz="2400" b="0" i="1" dirty="0">
                <a:solidFill>
                  <a:schemeClr val="bg1"/>
                </a:solidFill>
              </a:rPr>
              <a:t>de </a:t>
            </a:r>
          </a:p>
          <a:p>
            <a:pPr algn="ctr"/>
            <a:r>
              <a:rPr lang="es-ES_tradnl" altLang="es-CO" sz="2400" b="0" i="1" dirty="0">
                <a:solidFill>
                  <a:schemeClr val="bg1"/>
                </a:solidFill>
              </a:rPr>
              <a:t>nuestras organizaciones.</a:t>
            </a:r>
            <a:r>
              <a:rPr lang="ja-JP" altLang="es-ES" sz="2400" b="0" i="1" dirty="0">
                <a:solidFill>
                  <a:schemeClr val="bg1"/>
                </a:solidFill>
                <a:cs typeface="Arial" pitchFamily="34" charset="0"/>
              </a:rPr>
              <a:t>”</a:t>
            </a:r>
            <a:endParaRPr lang="es-ES_tradnl" altLang="es-CO" sz="2400" b="0" i="1" dirty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endParaRPr lang="es-ES_tradnl" altLang="es-CO" sz="2400" b="0" i="1" dirty="0">
              <a:solidFill>
                <a:schemeClr val="bg1"/>
              </a:solidFill>
            </a:endParaRPr>
          </a:p>
          <a:p>
            <a:pPr algn="just"/>
            <a:r>
              <a:rPr lang="es-ES_tradnl" altLang="es-CO" sz="3200" i="1" dirty="0">
                <a:solidFill>
                  <a:schemeClr val="bg1"/>
                </a:solidFill>
              </a:rPr>
              <a:t>					</a:t>
            </a:r>
            <a:r>
              <a:rPr lang="es-ES_tradnl" altLang="es-CO" sz="2400" b="0" dirty="0">
                <a:solidFill>
                  <a:schemeClr val="bg1"/>
                </a:solidFill>
              </a:rPr>
              <a:t>Pierre </a:t>
            </a:r>
            <a:r>
              <a:rPr lang="es-ES_tradnl" altLang="es-CO" sz="2400" b="0" dirty="0" err="1">
                <a:solidFill>
                  <a:schemeClr val="bg1"/>
                </a:solidFill>
              </a:rPr>
              <a:t>Casse</a:t>
            </a:r>
            <a:endParaRPr lang="es-ES_tradnl" altLang="es-CO" sz="24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307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3509963" y="56864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s-ES_tradnl" altLang="es-CO" sz="1800" b="0"/>
          </a:p>
        </p:txBody>
      </p:sp>
      <p:pic>
        <p:nvPicPr>
          <p:cNvPr id="22530" name="Picture 2" descr="http://joven360oficial.files.wordpress.com/2012/07/pasantias-el-salvador-joven360-stephen-covey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7750" y="1268760"/>
            <a:ext cx="3038475" cy="4273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4644008" y="1387512"/>
            <a:ext cx="3770497" cy="415498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s-ES_tradnl" altLang="es-ES" sz="2200" b="0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“ </a:t>
            </a:r>
            <a:r>
              <a:rPr lang="es-ES_tradnl" altLang="es-CO" sz="2200" b="0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Transmitir la val</a:t>
            </a:r>
            <a:r>
              <a:rPr lang="es-ES_tradnl" altLang="ja-JP" sz="2200" b="0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ía  y el potencial de las personas </a:t>
            </a:r>
          </a:p>
          <a:p>
            <a:pPr algn="ctr" eaLnBrk="1" hangingPunct="1"/>
            <a:r>
              <a:rPr lang="es-ES_tradnl" altLang="ja-JP" sz="2200" b="0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 una manera tan clara, convincente y coherente que</a:t>
            </a:r>
          </a:p>
          <a:p>
            <a:pPr algn="ctr" eaLnBrk="1" hangingPunct="1"/>
            <a:r>
              <a:rPr lang="es-ES_tradnl" altLang="ja-JP" sz="2200" b="0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realmente éstas  lleguen  a verlos en su interior.</a:t>
            </a:r>
          </a:p>
          <a:p>
            <a:pPr algn="ctr" eaLnBrk="1" hangingPunct="1"/>
            <a:r>
              <a:rPr lang="es-ES_tradnl" altLang="ja-JP" sz="2200" b="0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Pondrá en marcha el proceso de  ver, hacer</a:t>
            </a:r>
          </a:p>
          <a:p>
            <a:pPr algn="ctr" eaLnBrk="1" hangingPunct="1"/>
            <a:r>
              <a:rPr lang="es-ES_tradnl" altLang="ja-JP" sz="2200" b="0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 transformarse. Es el arte de posibilitar</a:t>
            </a:r>
            <a:r>
              <a:rPr lang="ja-JP" altLang="es-ES" sz="2200" b="0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”</a:t>
            </a:r>
            <a:endParaRPr lang="es-ES_tradnl" altLang="es-CO" sz="2200" b="0" i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 eaLnBrk="1" hangingPunct="1"/>
            <a:r>
              <a:rPr lang="es-ES_tradnl" altLang="es-CO" sz="2200" b="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				Stephen </a:t>
            </a:r>
            <a:r>
              <a:rPr lang="es-ES_tradnl" altLang="es-CO" sz="2200" b="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Covey</a:t>
            </a:r>
            <a:endParaRPr lang="es-ES_tradnl" altLang="es-CO" sz="2200" b="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7" name="Picture 3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19349"/>
            <a:ext cx="1152128" cy="866035"/>
          </a:xfrm>
          <a:prstGeom prst="rect">
            <a:avLst/>
          </a:prstGeom>
        </p:spPr>
      </p:pic>
      <p:sp>
        <p:nvSpPr>
          <p:cNvPr id="8" name="17 Rectángulo"/>
          <p:cNvSpPr/>
          <p:nvPr/>
        </p:nvSpPr>
        <p:spPr>
          <a:xfrm>
            <a:off x="0" y="116632"/>
            <a:ext cx="914400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CO" sz="3600" b="1" spc="50" dirty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</a:t>
            </a:r>
            <a:r>
              <a:rPr lang="es-CO" sz="3600" b="1" spc="50" dirty="0">
                <a:ln w="11430"/>
                <a:solidFill>
                  <a:srgbClr val="00378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econocimiento</a:t>
            </a:r>
          </a:p>
        </p:txBody>
      </p:sp>
      <p:cxnSp>
        <p:nvCxnSpPr>
          <p:cNvPr id="9" name="18 Conector recto"/>
          <p:cNvCxnSpPr/>
          <p:nvPr/>
        </p:nvCxnSpPr>
        <p:spPr>
          <a:xfrm>
            <a:off x="321132" y="741155"/>
            <a:ext cx="8496638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9646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467544" y="1268760"/>
            <a:ext cx="8208144" cy="1274195"/>
          </a:xfrm>
          <a:prstGeom prst="rect">
            <a:avLst/>
          </a:prstGeom>
          <a:noFill/>
          <a:ln w="28575">
            <a:noFill/>
            <a:prstDash val="dashDot"/>
            <a:miter lim="800000"/>
            <a:headEnd/>
            <a:tailEnd/>
          </a:ln>
          <a:extLst/>
        </p:spPr>
        <p:txBody>
          <a:bodyPr wrap="square" lIns="0" rIns="0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285750" indent="-285750" eaLnBrk="1" hangingPunct="1">
              <a:lnSpc>
                <a:spcPct val="160000"/>
              </a:lnSpc>
              <a:buClr>
                <a:srgbClr val="003781"/>
              </a:buClr>
              <a:buFont typeface="Wingdings" pitchFamily="2" charset="2"/>
              <a:buChar char="ü"/>
            </a:pPr>
            <a:r>
              <a:rPr lang="es-ES_tradnl" altLang="es-CO" sz="1600" b="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 persona tiende a elevar el rendimiento, el compromiso y la moral.</a:t>
            </a:r>
          </a:p>
          <a:p>
            <a:pPr marL="285750" indent="-285750" eaLnBrk="1" hangingPunct="1">
              <a:lnSpc>
                <a:spcPct val="160000"/>
              </a:lnSpc>
              <a:buClr>
                <a:srgbClr val="003781"/>
              </a:buClr>
              <a:buFont typeface="Wingdings" pitchFamily="2" charset="2"/>
              <a:buChar char="ü"/>
            </a:pPr>
            <a:r>
              <a:rPr lang="es-ES_tradnl" altLang="es-CO" sz="1600" b="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Incrementa la autoestima.</a:t>
            </a:r>
          </a:p>
          <a:p>
            <a:pPr marL="285750" indent="-285750" eaLnBrk="1" hangingPunct="1">
              <a:lnSpc>
                <a:spcPct val="160000"/>
              </a:lnSpc>
              <a:buClr>
                <a:srgbClr val="003781"/>
              </a:buClr>
              <a:buFont typeface="Wingdings" pitchFamily="2" charset="2"/>
              <a:buChar char="ü"/>
            </a:pPr>
            <a:r>
              <a:rPr lang="es-ES_tradnl" altLang="es-CO" sz="1600" b="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Logra que el colaborador se identifique en forma m</a:t>
            </a:r>
            <a:r>
              <a:rPr lang="es-ES_tradnl" altLang="ja-JP" sz="1600" b="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ás completa con la organización.</a:t>
            </a:r>
            <a:endParaRPr lang="es-ES_tradnl" altLang="es-CO" sz="1600" b="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3363913" y="61039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s-ES_tradnl" altLang="es-CO" sz="1800" b="0"/>
          </a:p>
        </p:txBody>
      </p:sp>
      <p:pic>
        <p:nvPicPr>
          <p:cNvPr id="23554" name="Picture 2" descr="http://intelexion.files.wordpress.com/2013/06/group-meeting-facing-camera-all-smiles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910855"/>
            <a:ext cx="9144000" cy="393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7 Rectángulo"/>
          <p:cNvSpPr/>
          <p:nvPr/>
        </p:nvSpPr>
        <p:spPr>
          <a:xfrm>
            <a:off x="0" y="116632"/>
            <a:ext cx="914400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CO" sz="3600" b="1" spc="50" dirty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</a:t>
            </a:r>
            <a:r>
              <a:rPr lang="es-CO" sz="3600" b="1" spc="50" dirty="0">
                <a:ln w="11430"/>
                <a:solidFill>
                  <a:srgbClr val="00378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eneficios del Reconocimiento</a:t>
            </a:r>
          </a:p>
        </p:txBody>
      </p:sp>
      <p:cxnSp>
        <p:nvCxnSpPr>
          <p:cNvPr id="7" name="18 Conector recto"/>
          <p:cNvCxnSpPr/>
          <p:nvPr/>
        </p:nvCxnSpPr>
        <p:spPr>
          <a:xfrm>
            <a:off x="321132" y="741155"/>
            <a:ext cx="8496638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551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467544" y="1412776"/>
            <a:ext cx="8066856" cy="2831232"/>
          </a:xfrm>
          <a:noFill/>
          <a:ln w="28575">
            <a:noFill/>
            <a:prstDash val="dashDot"/>
            <a:miter lim="800000"/>
            <a:headEnd/>
            <a:tailEnd/>
          </a:ln>
        </p:spPr>
        <p:txBody>
          <a:bodyPr wrap="square" lIns="0" tIns="45720" rIns="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66700" indent="-266700" eaLnBrk="1" hangingPunct="1">
              <a:buClr>
                <a:srgbClr val="003781"/>
              </a:buClr>
              <a:buFont typeface="Wingdings" pitchFamily="2" charset="2"/>
              <a:buChar char="ü"/>
            </a:pPr>
            <a:r>
              <a:rPr lang="es-ES_tradnl" altLang="es-C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Sea especifico, evite falsas expectativas</a:t>
            </a:r>
          </a:p>
          <a:p>
            <a:pPr marL="266700" indent="-266700" eaLnBrk="1" hangingPunct="1">
              <a:buClr>
                <a:srgbClr val="003781"/>
              </a:buClr>
              <a:buFont typeface="Wingdings" pitchFamily="2" charset="2"/>
              <a:buChar char="ü"/>
            </a:pPr>
            <a:r>
              <a:rPr lang="es-ES_tradnl" altLang="es-C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Busque el momento adecuado.</a:t>
            </a:r>
          </a:p>
          <a:p>
            <a:pPr marL="266700" indent="-266700" eaLnBrk="1" hangingPunct="1">
              <a:buClr>
                <a:srgbClr val="003781"/>
              </a:buClr>
              <a:buFont typeface="Wingdings" pitchFamily="2" charset="2"/>
              <a:buChar char="ü"/>
            </a:pPr>
            <a:r>
              <a:rPr lang="es-ES_tradnl" altLang="es-C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Br</a:t>
            </a:r>
            <a:r>
              <a:rPr lang="es-ES_tradnl" altLang="ja-JP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í</a:t>
            </a:r>
            <a:r>
              <a:rPr lang="es-ES_tradnl" altLang="es-C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ndelo cada vez que usted vea una conducta que agrega valor.</a:t>
            </a:r>
          </a:p>
          <a:p>
            <a:pPr marL="266700" indent="-266700" eaLnBrk="1" hangingPunct="1">
              <a:buClr>
                <a:srgbClr val="003781"/>
              </a:buClr>
              <a:buFont typeface="Wingdings" pitchFamily="2" charset="2"/>
              <a:buChar char="ü"/>
            </a:pPr>
            <a:r>
              <a:rPr lang="es-ES_tradnl" altLang="es-C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H</a:t>
            </a:r>
            <a:r>
              <a:rPr lang="es-ES_tradnl" altLang="ja-JP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á</a:t>
            </a:r>
            <a:r>
              <a:rPr lang="es-ES_tradnl" altLang="es-C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galo en forma sincera y no por halagar.</a:t>
            </a:r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3413125" y="61356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s-ES_tradnl" altLang="es-CO" sz="1800" b="0"/>
          </a:p>
        </p:txBody>
      </p:sp>
      <p:pic>
        <p:nvPicPr>
          <p:cNvPr id="24578" name="Picture 2" descr="C:\Users\USUARIO\Pictures\BANCO BNB\Pictures\BANCO DE IMAGENES 2\14733713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8910" y="2708920"/>
            <a:ext cx="4437982" cy="3314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3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19349"/>
            <a:ext cx="1152128" cy="866035"/>
          </a:xfrm>
          <a:prstGeom prst="rect">
            <a:avLst/>
          </a:prstGeom>
        </p:spPr>
      </p:pic>
      <p:sp>
        <p:nvSpPr>
          <p:cNvPr id="7" name="17 Rectángulo"/>
          <p:cNvSpPr/>
          <p:nvPr/>
        </p:nvSpPr>
        <p:spPr>
          <a:xfrm>
            <a:off x="0" y="116632"/>
            <a:ext cx="914400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CO" sz="3600" b="1" spc="50" dirty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r>
              <a:rPr lang="es-CO" sz="3600" b="1" spc="50" dirty="0">
                <a:ln w="11430"/>
                <a:solidFill>
                  <a:srgbClr val="00378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ómo dar Reconocimiento</a:t>
            </a:r>
          </a:p>
        </p:txBody>
      </p:sp>
      <p:cxnSp>
        <p:nvCxnSpPr>
          <p:cNvPr id="8" name="18 Conector recto"/>
          <p:cNvCxnSpPr/>
          <p:nvPr/>
        </p:nvCxnSpPr>
        <p:spPr>
          <a:xfrm>
            <a:off x="321132" y="741155"/>
            <a:ext cx="8496638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5422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Forma libre"/>
          <p:cNvSpPr/>
          <p:nvPr/>
        </p:nvSpPr>
        <p:spPr>
          <a:xfrm>
            <a:off x="2035174" y="1412776"/>
            <a:ext cx="5489154" cy="1128774"/>
          </a:xfrm>
          <a:custGeom>
            <a:avLst/>
            <a:gdLst>
              <a:gd name="connsiteX0" fmla="*/ 0 w 4053840"/>
              <a:gd name="connsiteY0" fmla="*/ 0 h 1128772"/>
              <a:gd name="connsiteX1" fmla="*/ 3489454 w 4053840"/>
              <a:gd name="connsiteY1" fmla="*/ 0 h 1128772"/>
              <a:gd name="connsiteX2" fmla="*/ 4053840 w 4053840"/>
              <a:gd name="connsiteY2" fmla="*/ 564386 h 1128772"/>
              <a:gd name="connsiteX3" fmla="*/ 3489454 w 4053840"/>
              <a:gd name="connsiteY3" fmla="*/ 1128772 h 1128772"/>
              <a:gd name="connsiteX4" fmla="*/ 0 w 4053840"/>
              <a:gd name="connsiteY4" fmla="*/ 1128772 h 1128772"/>
              <a:gd name="connsiteX5" fmla="*/ 0 w 4053840"/>
              <a:gd name="connsiteY5" fmla="*/ 0 h 1128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3840" h="1128772">
                <a:moveTo>
                  <a:pt x="4053840" y="1128771"/>
                </a:moveTo>
                <a:lnTo>
                  <a:pt x="564386" y="1128771"/>
                </a:lnTo>
                <a:lnTo>
                  <a:pt x="0" y="564386"/>
                </a:lnTo>
                <a:lnTo>
                  <a:pt x="564386" y="1"/>
                </a:lnTo>
                <a:lnTo>
                  <a:pt x="4053840" y="1"/>
                </a:lnTo>
                <a:lnTo>
                  <a:pt x="4053840" y="1128771"/>
                </a:lnTo>
                <a:close/>
              </a:path>
            </a:pathLst>
          </a:custGeom>
          <a:noFill/>
          <a:ln>
            <a:solidFill>
              <a:srgbClr val="00378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779950" tIns="68581" rIns="128016" bIns="68581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Facilitar el desarrollo de las competencias del Lider que requiere 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los directivos</a:t>
            </a:r>
            <a:r>
              <a:rPr lang="es-CO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para lograr resultados.</a:t>
            </a:r>
            <a:endParaRPr lang="es-CO" sz="1800" kern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15 Elipse"/>
          <p:cNvSpPr/>
          <p:nvPr/>
        </p:nvSpPr>
        <p:spPr>
          <a:xfrm>
            <a:off x="1598257" y="1412777"/>
            <a:ext cx="1128772" cy="1128772"/>
          </a:xfrm>
          <a:prstGeom prst="ellipse">
            <a:avLst/>
          </a:prstGeom>
          <a:solidFill>
            <a:srgbClr val="00378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16 Forma libre"/>
          <p:cNvSpPr/>
          <p:nvPr/>
        </p:nvSpPr>
        <p:spPr>
          <a:xfrm>
            <a:off x="2035174" y="2878495"/>
            <a:ext cx="5489154" cy="1128772"/>
          </a:xfrm>
          <a:custGeom>
            <a:avLst/>
            <a:gdLst>
              <a:gd name="connsiteX0" fmla="*/ 0 w 4053840"/>
              <a:gd name="connsiteY0" fmla="*/ 0 h 1128772"/>
              <a:gd name="connsiteX1" fmla="*/ 3489454 w 4053840"/>
              <a:gd name="connsiteY1" fmla="*/ 0 h 1128772"/>
              <a:gd name="connsiteX2" fmla="*/ 4053840 w 4053840"/>
              <a:gd name="connsiteY2" fmla="*/ 564386 h 1128772"/>
              <a:gd name="connsiteX3" fmla="*/ 3489454 w 4053840"/>
              <a:gd name="connsiteY3" fmla="*/ 1128772 h 1128772"/>
              <a:gd name="connsiteX4" fmla="*/ 0 w 4053840"/>
              <a:gd name="connsiteY4" fmla="*/ 1128772 h 1128772"/>
              <a:gd name="connsiteX5" fmla="*/ 0 w 4053840"/>
              <a:gd name="connsiteY5" fmla="*/ 0 h 1128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3840" h="1128772">
                <a:moveTo>
                  <a:pt x="4053840" y="1128771"/>
                </a:moveTo>
                <a:lnTo>
                  <a:pt x="564386" y="1128771"/>
                </a:lnTo>
                <a:lnTo>
                  <a:pt x="0" y="564386"/>
                </a:lnTo>
                <a:lnTo>
                  <a:pt x="564386" y="1"/>
                </a:lnTo>
                <a:lnTo>
                  <a:pt x="4053840" y="1"/>
                </a:lnTo>
                <a:lnTo>
                  <a:pt x="4053840" y="1128771"/>
                </a:lnTo>
                <a:close/>
              </a:path>
            </a:pathLst>
          </a:custGeom>
          <a:noFill/>
          <a:ln>
            <a:solidFill>
              <a:srgbClr val="00378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779950" tIns="68580" rIns="128016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Valorar los beneficios que genera mantener una cultura de desarrollo de las personas 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s-CO" sz="1800" kern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17 Elipse"/>
          <p:cNvSpPr/>
          <p:nvPr/>
        </p:nvSpPr>
        <p:spPr>
          <a:xfrm>
            <a:off x="1598257" y="2878495"/>
            <a:ext cx="1128772" cy="1128772"/>
          </a:xfrm>
          <a:prstGeom prst="ellipse">
            <a:avLst/>
          </a:prstGeom>
          <a:solidFill>
            <a:srgbClr val="00378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18 Forma libre"/>
          <p:cNvSpPr/>
          <p:nvPr/>
        </p:nvSpPr>
        <p:spPr>
          <a:xfrm>
            <a:off x="2035174" y="4344213"/>
            <a:ext cx="5489154" cy="1128773"/>
          </a:xfrm>
          <a:custGeom>
            <a:avLst/>
            <a:gdLst>
              <a:gd name="connsiteX0" fmla="*/ 0 w 4053840"/>
              <a:gd name="connsiteY0" fmla="*/ 0 h 1128772"/>
              <a:gd name="connsiteX1" fmla="*/ 3489454 w 4053840"/>
              <a:gd name="connsiteY1" fmla="*/ 0 h 1128772"/>
              <a:gd name="connsiteX2" fmla="*/ 4053840 w 4053840"/>
              <a:gd name="connsiteY2" fmla="*/ 564386 h 1128772"/>
              <a:gd name="connsiteX3" fmla="*/ 3489454 w 4053840"/>
              <a:gd name="connsiteY3" fmla="*/ 1128772 h 1128772"/>
              <a:gd name="connsiteX4" fmla="*/ 0 w 4053840"/>
              <a:gd name="connsiteY4" fmla="*/ 1128772 h 1128772"/>
              <a:gd name="connsiteX5" fmla="*/ 0 w 4053840"/>
              <a:gd name="connsiteY5" fmla="*/ 0 h 1128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3840" h="1128772">
                <a:moveTo>
                  <a:pt x="4053840" y="1128771"/>
                </a:moveTo>
                <a:lnTo>
                  <a:pt x="564386" y="1128771"/>
                </a:lnTo>
                <a:lnTo>
                  <a:pt x="0" y="564386"/>
                </a:lnTo>
                <a:lnTo>
                  <a:pt x="564386" y="1"/>
                </a:lnTo>
                <a:lnTo>
                  <a:pt x="4053840" y="1"/>
                </a:lnTo>
                <a:lnTo>
                  <a:pt x="4053840" y="1128771"/>
                </a:lnTo>
                <a:close/>
              </a:path>
            </a:pathLst>
          </a:custGeom>
          <a:noFill/>
          <a:ln>
            <a:solidFill>
              <a:srgbClr val="00378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779950" tIns="68581" rIns="128016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Adquirir un método sencillo y práctico que permita generar una aplicación útil e inmediata para gerenciar su equipo.</a:t>
            </a:r>
          </a:p>
        </p:txBody>
      </p:sp>
      <p:sp>
        <p:nvSpPr>
          <p:cNvPr id="20" name="19 Elipse"/>
          <p:cNvSpPr/>
          <p:nvPr/>
        </p:nvSpPr>
        <p:spPr>
          <a:xfrm>
            <a:off x="1598257" y="4344214"/>
            <a:ext cx="1128772" cy="1128772"/>
          </a:xfrm>
          <a:prstGeom prst="ellipse">
            <a:avLst/>
          </a:prstGeom>
          <a:solidFill>
            <a:srgbClr val="00378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2 Rectángulo"/>
          <p:cNvSpPr/>
          <p:nvPr/>
        </p:nvSpPr>
        <p:spPr>
          <a:xfrm>
            <a:off x="1802608" y="1515498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1802607" y="2981216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</a:t>
            </a:r>
            <a:endParaRPr lang="es-ES" sz="54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802606" y="4446934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r>
              <a:rPr lang="es-ES" sz="5400" b="1" cap="none" spc="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19349"/>
            <a:ext cx="1152128" cy="866035"/>
          </a:xfrm>
          <a:prstGeom prst="rect">
            <a:avLst/>
          </a:prstGeom>
        </p:spPr>
      </p:pic>
      <p:sp>
        <p:nvSpPr>
          <p:cNvPr id="21" name="4 Rectángulo"/>
          <p:cNvSpPr/>
          <p:nvPr/>
        </p:nvSpPr>
        <p:spPr>
          <a:xfrm>
            <a:off x="0" y="332656"/>
            <a:ext cx="9144000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CO" sz="3600" b="1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¿Q</a:t>
            </a:r>
            <a:r>
              <a:rPr lang="es-CO" sz="3600" b="1" spc="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ué Queremos Lograr?</a:t>
            </a:r>
          </a:p>
          <a:p>
            <a:pPr algn="ctr"/>
            <a:endParaRPr lang="es-CO" sz="3600" b="1" spc="50" dirty="0">
              <a:ln w="11430"/>
              <a:solidFill>
                <a:srgbClr val="00378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22" name="5 Conector recto"/>
          <p:cNvCxnSpPr/>
          <p:nvPr/>
        </p:nvCxnSpPr>
        <p:spPr>
          <a:xfrm>
            <a:off x="395536" y="908720"/>
            <a:ext cx="8352928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39805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ChangeArrowheads="1"/>
          </p:cNvSpPr>
          <p:nvPr/>
        </p:nvSpPr>
        <p:spPr bwMode="auto">
          <a:xfrm>
            <a:off x="1295400" y="1600200"/>
            <a:ext cx="7239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s-ES_tradnl" sz="2800">
              <a:solidFill>
                <a:schemeClr val="accent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1431925" y="541338"/>
            <a:ext cx="1841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GB" altLang="es-CO" sz="3200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772616" y="2651428"/>
            <a:ext cx="7543800" cy="1569660"/>
          </a:xfrm>
          <a:prstGeom prst="rect">
            <a:avLst/>
          </a:prstGeom>
          <a:noFill/>
          <a:ln w="28575">
            <a:noFill/>
            <a:prstDash val="dashDot"/>
          </a:ln>
          <a:extLst/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s-ES_tradnl" altLang="es-ES" sz="2400" b="0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“ </a:t>
            </a:r>
            <a:r>
              <a:rPr lang="es-MX" altLang="es-CO" sz="2400" b="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Tal vez suceda que una vez cada siglo, la alabanza eche a  perder a un hombre o lo haga insufrible... Pero es seguro que una vez cada minuto algo </a:t>
            </a:r>
          </a:p>
          <a:p>
            <a:pPr algn="ctr" eaLnBrk="1" hangingPunct="1"/>
            <a:r>
              <a:rPr lang="es-MX" altLang="es-CO" sz="2400" b="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digno y generoso muere por falta de elogio</a:t>
            </a:r>
            <a:r>
              <a:rPr lang="es-MX" altLang="es-ES" sz="2400" b="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”</a:t>
            </a:r>
            <a:endParaRPr lang="es-MX" altLang="es-CO" sz="2400" b="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2833688" y="60880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s-ES_tradnl" altLang="es-CO" sz="1800" b="0"/>
          </a:p>
        </p:txBody>
      </p:sp>
      <p:pic>
        <p:nvPicPr>
          <p:cNvPr id="6" name="Picture 3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19349"/>
            <a:ext cx="1152128" cy="86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480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AutoShape 2"/>
          <p:cNvSpPr>
            <a:spLocks noChangeArrowheads="1"/>
          </p:cNvSpPr>
          <p:nvPr/>
        </p:nvSpPr>
        <p:spPr bwMode="auto">
          <a:xfrm>
            <a:off x="609600" y="571500"/>
            <a:ext cx="7924800" cy="5715000"/>
          </a:xfrm>
          <a:prstGeom prst="foldedCorner">
            <a:avLst>
              <a:gd name="adj" fmla="val 125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GB" altLang="es-CO" sz="2800" i="1">
              <a:latin typeface="Verdana" pitchFamily="34" charset="0"/>
            </a:endParaRPr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827584" y="1905506"/>
            <a:ext cx="3206948" cy="3046988"/>
          </a:xfrm>
          <a:prstGeom prst="rect">
            <a:avLst/>
          </a:prstGeom>
          <a:noFill/>
          <a:ln>
            <a:noFill/>
            <a:prstDash val="dashDot"/>
          </a:ln>
          <a:extLst/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s-ES" altLang="es-CO" sz="2400" b="0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Lo mejor que puedes hacer por los demás, no es enseñarle tu Riqueza, si no hacerles ver la</a:t>
            </a:r>
          </a:p>
          <a:p>
            <a:pPr algn="ctr" eaLnBrk="1" hangingPunct="1"/>
            <a:r>
              <a:rPr lang="es-ES" altLang="es-CO" sz="2400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Suya propia</a:t>
            </a:r>
          </a:p>
          <a:p>
            <a:pPr algn="ctr" eaLnBrk="1" hangingPunct="1"/>
            <a:r>
              <a:rPr lang="es-ES" altLang="es-CO" sz="2400" b="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                                     Goethe</a:t>
            </a:r>
            <a:endParaRPr lang="en-GB" altLang="es-CO" sz="2400" b="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25602" name="Picture 2" descr="http://www.lajornadamichoacan.com.mx/wp-content/uploads/2012/05/11-p-nepote-goeth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376772"/>
            <a:ext cx="3361300" cy="4104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Picture 3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19349"/>
            <a:ext cx="1152128" cy="86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181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91 Rectángulo redondeado"/>
          <p:cNvSpPr/>
          <p:nvPr/>
        </p:nvSpPr>
        <p:spPr>
          <a:xfrm>
            <a:off x="827584" y="2660726"/>
            <a:ext cx="3150350" cy="3096344"/>
          </a:xfrm>
          <a:prstGeom prst="roundRect">
            <a:avLst>
              <a:gd name="adj" fmla="val 8029"/>
            </a:avLst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1" name="Rectangle 23"/>
          <p:cNvSpPr>
            <a:spLocks noChangeArrowheads="1"/>
          </p:cNvSpPr>
          <p:nvPr/>
        </p:nvSpPr>
        <p:spPr bwMode="auto">
          <a:xfrm>
            <a:off x="429166" y="1412776"/>
            <a:ext cx="8247290" cy="720080"/>
          </a:xfrm>
          <a:prstGeom prst="roundRect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46038" rIns="0" bIns="46038" anchor="ctr"/>
          <a:lstStyle/>
          <a:p>
            <a:pPr algn="just"/>
            <a:r>
              <a:rPr lang="es-ES_tradn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La retroalimentación se debe hacer teniendo como base los </a:t>
            </a:r>
            <a:r>
              <a:rPr lang="es-ES_tradn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OBJETIVOS DE DESEMPEÑO </a:t>
            </a:r>
            <a:r>
              <a:rPr lang="es-ES_tradn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acordados con base en el cargo (resultados, actitudes, conocimientos y habilidades esperados). De esta manera se logra enfocarse en el comportamiento y no en la persona:</a:t>
            </a:r>
          </a:p>
        </p:txBody>
      </p:sp>
      <p:sp>
        <p:nvSpPr>
          <p:cNvPr id="78" name="77 Rectángulo redondeado"/>
          <p:cNvSpPr/>
          <p:nvPr/>
        </p:nvSpPr>
        <p:spPr>
          <a:xfrm>
            <a:off x="971600" y="2422423"/>
            <a:ext cx="2862318" cy="479676"/>
          </a:xfrm>
          <a:prstGeom prst="roundRect">
            <a:avLst/>
          </a:prstGeom>
          <a:solidFill>
            <a:srgbClr val="00378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tIns="108000" bIns="108000">
            <a:spAutoFit/>
          </a:bodyPr>
          <a:lstStyle/>
          <a:p>
            <a:pPr lvl="0" algn="ctr"/>
            <a:r>
              <a:rPr lang="es-CO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Enfoque en la persona</a:t>
            </a:r>
          </a:p>
        </p:txBody>
      </p:sp>
      <p:sp>
        <p:nvSpPr>
          <p:cNvPr id="85" name="84 Rectángulo"/>
          <p:cNvSpPr/>
          <p:nvPr/>
        </p:nvSpPr>
        <p:spPr>
          <a:xfrm>
            <a:off x="953598" y="3236790"/>
            <a:ext cx="2808312" cy="18722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5560" tIns="26670" rIns="35560" bIns="26670" numCol="1" spcCol="1270" anchor="t" anchorCtr="0">
            <a:noAutofit/>
          </a:bodyPr>
          <a:lstStyle/>
          <a:p>
            <a:pPr marL="266700" indent="-266700" defTabSz="622300">
              <a:lnSpc>
                <a:spcPct val="90000"/>
              </a:lnSpc>
              <a:spcBef>
                <a:spcPct val="0"/>
              </a:spcBef>
              <a:buClr>
                <a:srgbClr val="003781"/>
              </a:buClr>
              <a:buFont typeface="Wingdings" pitchFamily="2" charset="2"/>
              <a:buChar char="ü"/>
            </a:pPr>
            <a:r>
              <a:rPr lang="es-ES_tradn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Hiere la autoestima del colaborador</a:t>
            </a:r>
          </a:p>
          <a:p>
            <a:pPr marL="266700" indent="-266700" defTabSz="622300">
              <a:lnSpc>
                <a:spcPct val="90000"/>
              </a:lnSpc>
              <a:spcBef>
                <a:spcPct val="0"/>
              </a:spcBef>
              <a:buClr>
                <a:srgbClr val="003781"/>
              </a:buClr>
              <a:buFont typeface="Wingdings" pitchFamily="2" charset="2"/>
              <a:buChar char="ü"/>
            </a:pPr>
            <a:endParaRPr lang="es-ES_tradnl" sz="1600" kern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66700" lvl="0" indent="-266700" defTabSz="622300">
              <a:lnSpc>
                <a:spcPct val="90000"/>
              </a:lnSpc>
              <a:spcBef>
                <a:spcPct val="0"/>
              </a:spcBef>
              <a:buClr>
                <a:srgbClr val="003781"/>
              </a:buClr>
              <a:buFont typeface="Wingdings" pitchFamily="2" charset="2"/>
              <a:buChar char="ü"/>
            </a:pPr>
            <a:r>
              <a:rPr lang="es-ES_tradnl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Genera respuestas defensivas</a:t>
            </a:r>
          </a:p>
          <a:p>
            <a:pPr marL="266700" lvl="0" indent="-266700" defTabSz="622300">
              <a:lnSpc>
                <a:spcPct val="90000"/>
              </a:lnSpc>
              <a:spcBef>
                <a:spcPct val="0"/>
              </a:spcBef>
              <a:buClr>
                <a:srgbClr val="003781"/>
              </a:buClr>
              <a:buFont typeface="Wingdings" pitchFamily="2" charset="2"/>
              <a:buChar char="ü"/>
            </a:pPr>
            <a:endParaRPr lang="es-ES_tradnl" sz="1600" kern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66700" lvl="0" indent="-266700" defTabSz="622300">
              <a:lnSpc>
                <a:spcPct val="90000"/>
              </a:lnSpc>
              <a:spcBef>
                <a:spcPct val="0"/>
              </a:spcBef>
              <a:buClr>
                <a:srgbClr val="003781"/>
              </a:buClr>
              <a:buFont typeface="Wingdings" pitchFamily="2" charset="2"/>
              <a:buChar char="ü"/>
            </a:pPr>
            <a:r>
              <a:rPr lang="es-ES_tradn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Confunde al colaborador</a:t>
            </a:r>
          </a:p>
          <a:p>
            <a:pPr marL="266700" lvl="0" indent="-266700" defTabSz="622300">
              <a:lnSpc>
                <a:spcPct val="90000"/>
              </a:lnSpc>
              <a:spcBef>
                <a:spcPct val="0"/>
              </a:spcBef>
              <a:buClr>
                <a:srgbClr val="003781"/>
              </a:buClr>
              <a:buFont typeface="Wingdings" pitchFamily="2" charset="2"/>
              <a:buChar char="ü"/>
            </a:pPr>
            <a:endParaRPr lang="es-ES_tradnl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66700" lvl="0" indent="-266700" defTabSz="622300">
              <a:lnSpc>
                <a:spcPct val="90000"/>
              </a:lnSpc>
              <a:spcBef>
                <a:spcPct val="0"/>
              </a:spcBef>
              <a:buClr>
                <a:srgbClr val="003781"/>
              </a:buClr>
              <a:buFont typeface="Wingdings" pitchFamily="2" charset="2"/>
              <a:buChar char="ü"/>
            </a:pPr>
            <a:r>
              <a:rPr lang="es-ES_tradnl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Es poco productivo</a:t>
            </a:r>
            <a:endParaRPr lang="es-CO" sz="1600" kern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96 Rectángulo"/>
          <p:cNvSpPr/>
          <p:nvPr/>
        </p:nvSpPr>
        <p:spPr>
          <a:xfrm>
            <a:off x="5220072" y="3092774"/>
            <a:ext cx="3048804" cy="9361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5560" tIns="0" rIns="35560" bIns="0" numCol="1" spcCol="1270" anchor="t" anchorCtr="0">
            <a:noAutofit/>
          </a:bodyPr>
          <a:lstStyle/>
          <a:p>
            <a:pPr marL="266700" indent="-266700" defTabSz="622300">
              <a:lnSpc>
                <a:spcPct val="90000"/>
              </a:lnSpc>
              <a:spcBef>
                <a:spcPct val="0"/>
              </a:spcBef>
              <a:buClr>
                <a:srgbClr val="003781"/>
              </a:buClr>
              <a:buFont typeface="Wingdings" pitchFamily="2" charset="2"/>
              <a:buChar char="ü"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Establece una comunicación precisa entre supervisor y colaborador</a:t>
            </a:r>
          </a:p>
          <a:p>
            <a:pPr marL="266700" indent="-266700" defTabSz="622300">
              <a:lnSpc>
                <a:spcPct val="90000"/>
              </a:lnSpc>
              <a:spcBef>
                <a:spcPct val="0"/>
              </a:spcBef>
              <a:buClr>
                <a:srgbClr val="003781"/>
              </a:buClr>
              <a:buFont typeface="Wingdings" pitchFamily="2" charset="2"/>
              <a:buChar char="ü"/>
            </a:pPr>
            <a:endParaRPr lang="es-CO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66700" lvl="0" indent="-266700" defTabSz="622300">
              <a:lnSpc>
                <a:spcPct val="90000"/>
              </a:lnSpc>
              <a:spcBef>
                <a:spcPct val="0"/>
              </a:spcBef>
              <a:buClr>
                <a:srgbClr val="003781"/>
              </a:buClr>
              <a:buFont typeface="Wingdings" pitchFamily="2" charset="2"/>
              <a:buChar char="ü"/>
            </a:pPr>
            <a:r>
              <a:rPr lang="es-ES_tradn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Reduce el comportamiento defensivo</a:t>
            </a:r>
          </a:p>
          <a:p>
            <a:pPr marL="266700" lvl="0" indent="-266700" defTabSz="622300">
              <a:lnSpc>
                <a:spcPct val="90000"/>
              </a:lnSpc>
              <a:spcBef>
                <a:spcPct val="0"/>
              </a:spcBef>
              <a:buClr>
                <a:srgbClr val="003781"/>
              </a:buClr>
              <a:buFont typeface="Wingdings" pitchFamily="2" charset="2"/>
              <a:buChar char="ü"/>
            </a:pPr>
            <a:endParaRPr lang="es-ES_tradnl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66700" lvl="0" indent="-266700" defTabSz="622300">
              <a:lnSpc>
                <a:spcPct val="90000"/>
              </a:lnSpc>
              <a:spcBef>
                <a:spcPct val="0"/>
              </a:spcBef>
              <a:buClr>
                <a:srgbClr val="003781"/>
              </a:buClr>
              <a:buFont typeface="Wingdings" pitchFamily="2" charset="2"/>
              <a:buChar char="ü"/>
            </a:pPr>
            <a:r>
              <a:rPr lang="es-ES_tradn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Facilita la solución del problema</a:t>
            </a:r>
          </a:p>
          <a:p>
            <a:pPr marL="266700" lvl="0" indent="-266700" defTabSz="622300">
              <a:lnSpc>
                <a:spcPct val="90000"/>
              </a:lnSpc>
              <a:spcBef>
                <a:spcPct val="0"/>
              </a:spcBef>
              <a:buClr>
                <a:srgbClr val="003781"/>
              </a:buClr>
              <a:buFont typeface="Wingdings" pitchFamily="2" charset="2"/>
              <a:buChar char="ü"/>
            </a:pPr>
            <a:endParaRPr lang="es-ES_tradnl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66700" lvl="0" indent="-266700" defTabSz="622300">
              <a:lnSpc>
                <a:spcPct val="90000"/>
              </a:lnSpc>
              <a:spcBef>
                <a:spcPct val="0"/>
              </a:spcBef>
              <a:buClr>
                <a:srgbClr val="003781"/>
              </a:buClr>
              <a:buFont typeface="Wingdings" pitchFamily="2" charset="2"/>
              <a:buChar char="ü"/>
            </a:pPr>
            <a:r>
              <a:rPr lang="es-ES_tradn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Proporciona retroalimentación</a:t>
            </a:r>
          </a:p>
        </p:txBody>
      </p:sp>
      <p:sp>
        <p:nvSpPr>
          <p:cNvPr id="98" name="97 CuadroTexto"/>
          <p:cNvSpPr txBox="1"/>
          <p:nvPr/>
        </p:nvSpPr>
        <p:spPr>
          <a:xfrm>
            <a:off x="4103948" y="3701937"/>
            <a:ext cx="936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800" b="1" dirty="0">
                <a:solidFill>
                  <a:srgbClr val="003781"/>
                </a:solidFill>
                <a:latin typeface="Arial" pitchFamily="34" charset="0"/>
                <a:cs typeface="Arial" pitchFamily="34" charset="0"/>
              </a:rPr>
              <a:t>Vs</a:t>
            </a:r>
          </a:p>
        </p:txBody>
      </p:sp>
      <p:sp>
        <p:nvSpPr>
          <p:cNvPr id="24" name="23 Rectángulo redondeado"/>
          <p:cNvSpPr/>
          <p:nvPr/>
        </p:nvSpPr>
        <p:spPr>
          <a:xfrm>
            <a:off x="5166066" y="2660726"/>
            <a:ext cx="3150350" cy="3096344"/>
          </a:xfrm>
          <a:prstGeom prst="roundRect">
            <a:avLst>
              <a:gd name="adj" fmla="val 8029"/>
            </a:avLst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4" name="93 Rectángulo redondeado"/>
          <p:cNvSpPr/>
          <p:nvPr/>
        </p:nvSpPr>
        <p:spPr>
          <a:xfrm>
            <a:off x="5305581" y="2420888"/>
            <a:ext cx="2871319" cy="479676"/>
          </a:xfrm>
          <a:prstGeom prst="roundRect">
            <a:avLst/>
          </a:prstGeom>
          <a:solidFill>
            <a:srgbClr val="00378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tIns="108000" bIns="108000">
            <a:spAutoFit/>
          </a:bodyPr>
          <a:lstStyle/>
          <a:p>
            <a:pPr lvl="0" algn="ctr"/>
            <a:r>
              <a:rPr lang="es-CO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Enfoque en el comportamiento</a:t>
            </a:r>
          </a:p>
        </p:txBody>
      </p:sp>
      <p:pic>
        <p:nvPicPr>
          <p:cNvPr id="11" name="Picture 3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19349"/>
            <a:ext cx="1152128" cy="866035"/>
          </a:xfrm>
          <a:prstGeom prst="rect">
            <a:avLst/>
          </a:prstGeom>
        </p:spPr>
      </p:pic>
      <p:sp>
        <p:nvSpPr>
          <p:cNvPr id="12" name="17 Rectángulo"/>
          <p:cNvSpPr/>
          <p:nvPr/>
        </p:nvSpPr>
        <p:spPr>
          <a:xfrm>
            <a:off x="0" y="116632"/>
            <a:ext cx="914400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CO" sz="3600" b="1" spc="50" dirty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¿C</a:t>
            </a:r>
            <a:r>
              <a:rPr lang="es-CO" sz="3600" b="1" spc="50" dirty="0">
                <a:ln w="11430"/>
                <a:solidFill>
                  <a:srgbClr val="00378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ómo aprender a dar Retroalimentación?</a:t>
            </a:r>
          </a:p>
        </p:txBody>
      </p:sp>
      <p:cxnSp>
        <p:nvCxnSpPr>
          <p:cNvPr id="13" name="18 Conector recto"/>
          <p:cNvCxnSpPr/>
          <p:nvPr/>
        </p:nvCxnSpPr>
        <p:spPr>
          <a:xfrm>
            <a:off x="321132" y="764704"/>
            <a:ext cx="8496638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8249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868B5C-DB61-4A5C-B2DA-0026A6EEC4A5}" type="slidenum">
              <a:rPr lang="es-CO" smtClean="0"/>
              <a:pPr>
                <a:defRPr/>
              </a:pPr>
              <a:t>43</a:t>
            </a:fld>
            <a:endParaRPr lang="es-CO"/>
          </a:p>
        </p:txBody>
      </p:sp>
      <p:sp>
        <p:nvSpPr>
          <p:cNvPr id="6" name="5 Rectángulo"/>
          <p:cNvSpPr/>
          <p:nvPr/>
        </p:nvSpPr>
        <p:spPr>
          <a:xfrm>
            <a:off x="467544" y="500221"/>
            <a:ext cx="8136904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CO" sz="3600" b="1" spc="50" dirty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r>
              <a:rPr lang="es-CO" sz="3600" b="1" spc="50" dirty="0">
                <a:ln w="11430"/>
                <a:solidFill>
                  <a:srgbClr val="00378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uando no dar feedback: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755576" y="1124744"/>
            <a:ext cx="756084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8"/>
          <a:stretch/>
        </p:blipFill>
        <p:spPr bwMode="auto">
          <a:xfrm>
            <a:off x="5448300" y="1556792"/>
            <a:ext cx="2644130" cy="19983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299" y="3933056"/>
            <a:ext cx="2644131" cy="19983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87388" y="1340768"/>
            <a:ext cx="4460676" cy="47926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s-MX" dirty="0">
                <a:cs typeface="Arial" charset="0"/>
              </a:rPr>
              <a:t>Cuando Ud. está </a:t>
            </a:r>
            <a:r>
              <a:rPr lang="es-MX" b="1" dirty="0">
                <a:cs typeface="Arial" charset="0"/>
              </a:rPr>
              <a:t>enojado o estresado</a:t>
            </a: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endParaRPr lang="es-MX" dirty="0">
              <a:cs typeface="Arial" charset="0"/>
            </a:endParaRP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s-MX" dirty="0">
                <a:cs typeface="Arial" charset="0"/>
              </a:rPr>
              <a:t>Cuando hay </a:t>
            </a:r>
            <a:r>
              <a:rPr lang="es-MX" b="1" dirty="0">
                <a:cs typeface="Arial" charset="0"/>
              </a:rPr>
              <a:t>poco tiempo</a:t>
            </a:r>
            <a:r>
              <a:rPr lang="es-MX" dirty="0">
                <a:cs typeface="Arial" charset="0"/>
              </a:rPr>
              <a:t> para el </a:t>
            </a:r>
            <a:r>
              <a:rPr lang="es-MX" dirty="0" err="1">
                <a:cs typeface="Arial" charset="0"/>
              </a:rPr>
              <a:t>feedback</a:t>
            </a:r>
            <a:endParaRPr lang="es-MX" dirty="0">
              <a:cs typeface="Arial" charset="0"/>
            </a:endParaRP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endParaRPr lang="es-MX" dirty="0">
              <a:cs typeface="Arial" charset="0"/>
            </a:endParaRP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s-MX" dirty="0">
                <a:cs typeface="Arial" charset="0"/>
              </a:rPr>
              <a:t>Cuando Ud. </a:t>
            </a:r>
            <a:r>
              <a:rPr lang="es-MX" b="1" dirty="0">
                <a:cs typeface="Arial" charset="0"/>
              </a:rPr>
              <a:t>no tiene documentado hechos específicos o evidencias</a:t>
            </a:r>
            <a:r>
              <a:rPr lang="es-MX" dirty="0">
                <a:cs typeface="Arial" charset="0"/>
              </a:rPr>
              <a:t> para dar soporte a su </a:t>
            </a:r>
            <a:r>
              <a:rPr lang="es-MX" dirty="0" err="1">
                <a:cs typeface="Arial" charset="0"/>
              </a:rPr>
              <a:t>feedback</a:t>
            </a:r>
            <a:endParaRPr lang="es-MX" dirty="0">
              <a:cs typeface="Arial" charset="0"/>
            </a:endParaRP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endParaRPr lang="es-MX" dirty="0">
              <a:cs typeface="Arial" charset="0"/>
            </a:endParaRP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s-MX" dirty="0">
                <a:cs typeface="Arial" charset="0"/>
              </a:rPr>
              <a:t>Cuando </a:t>
            </a:r>
            <a:r>
              <a:rPr lang="es-MX" b="1" dirty="0">
                <a:cs typeface="Arial" charset="0"/>
              </a:rPr>
              <a:t>el sentido es sólo un  juego de poder</a:t>
            </a:r>
            <a:r>
              <a:rPr lang="es-MX" dirty="0">
                <a:cs typeface="Arial" charset="0"/>
              </a:rPr>
              <a:t> donde puede afectar la auto-estima del otro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endParaRPr lang="es-MX" dirty="0">
              <a:cs typeface="Arial" charset="0"/>
            </a:endParaRP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s-MX" dirty="0">
                <a:cs typeface="Arial" charset="0"/>
              </a:rPr>
              <a:t>Cuando </a:t>
            </a:r>
            <a:r>
              <a:rPr lang="es-MX" b="1" dirty="0">
                <a:cs typeface="Arial" charset="0"/>
              </a:rPr>
              <a:t>aún no tiene los objetivos que pretende alcanzar</a:t>
            </a:r>
            <a:r>
              <a:rPr lang="es-MX" dirty="0">
                <a:cs typeface="Arial" charset="0"/>
              </a:rPr>
              <a:t> con la entrevista de </a:t>
            </a:r>
            <a:r>
              <a:rPr lang="es-MX" dirty="0" err="1">
                <a:cs typeface="Arial" charset="0"/>
              </a:rPr>
              <a:t>feedback</a:t>
            </a:r>
            <a:r>
              <a:rPr lang="es-MX" dirty="0">
                <a:cs typeface="Arial" charset="0"/>
              </a:rPr>
              <a:t>.</a:t>
            </a:r>
            <a:endParaRPr lang="es-ES" dirty="0">
              <a:cs typeface="Arial" charset="0"/>
            </a:endParaRPr>
          </a:p>
        </p:txBody>
      </p:sp>
      <p:pic>
        <p:nvPicPr>
          <p:cNvPr id="9" name="Picture 3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19349"/>
            <a:ext cx="1152128" cy="86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336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86" y="1844824"/>
            <a:ext cx="3244602" cy="4320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868B5C-DB61-4A5C-B2DA-0026A6EEC4A5}" type="slidenum">
              <a:rPr lang="es-CO" smtClean="0"/>
              <a:pPr>
                <a:defRPr/>
              </a:pPr>
              <a:t>44</a:t>
            </a:fld>
            <a:endParaRPr lang="es-CO"/>
          </a:p>
        </p:txBody>
      </p:sp>
      <p:sp>
        <p:nvSpPr>
          <p:cNvPr id="6" name="5 Rectángulo"/>
          <p:cNvSpPr/>
          <p:nvPr/>
        </p:nvSpPr>
        <p:spPr>
          <a:xfrm>
            <a:off x="467544" y="404664"/>
            <a:ext cx="8136904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CO" sz="3600" b="1" spc="50" dirty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</a:t>
            </a:r>
            <a:r>
              <a:rPr lang="es-CO" sz="3600" b="1" spc="50" dirty="0">
                <a:ln w="11430"/>
                <a:solidFill>
                  <a:srgbClr val="00378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lanificando la reunión de retroalimentación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755576" y="1029187"/>
            <a:ext cx="756084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2843808" y="1604993"/>
            <a:ext cx="3456384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3707904" y="1989415"/>
            <a:ext cx="4968552" cy="4031873"/>
          </a:xfrm>
          <a:prstGeom prst="rect">
            <a:avLst/>
          </a:prstGeom>
          <a:noFill/>
          <a:ln w="19050">
            <a:solidFill>
              <a:schemeClr val="accent6"/>
            </a:solidFill>
            <a:prstDash val="lgDashDotDot"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CO" sz="2000" b="1" dirty="0">
                <a:cs typeface="Arial" charset="0"/>
              </a:rPr>
              <a:t>Un Líder que retroalimenta adecuadamente:</a:t>
            </a:r>
          </a:p>
          <a:p>
            <a:pPr algn="just">
              <a:defRPr/>
            </a:pPr>
            <a:endParaRPr lang="es-CO" sz="2000" b="1" dirty="0">
              <a:cs typeface="Arial" charset="0"/>
            </a:endParaRP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es-CO" dirty="0">
                <a:cs typeface="Arial" charset="0"/>
              </a:rPr>
              <a:t>Retome  acuerdos de desempeño establecidos con este  colaborador para el periodo.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es-CO" dirty="0">
                <a:cs typeface="Arial" charset="0"/>
              </a:rPr>
              <a:t>Tenga claro cual es el objetivo de mejora que va a trabajar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es-CO" dirty="0">
                <a:cs typeface="Arial" charset="0"/>
              </a:rPr>
              <a:t>Seleccione un  lugar y horario adecuado para tener un ambiente propicio para esta reunión.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es-CO" dirty="0">
                <a:cs typeface="Arial" charset="0"/>
              </a:rPr>
              <a:t>Complemente su preparación  con información adicional de otras fuentes : compañeros, clientes, otros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es-CO" dirty="0">
                <a:cs typeface="Arial" charset="0"/>
              </a:rPr>
              <a:t> Planee cómo va a animarlo con la mejora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es-CO" dirty="0">
                <a:cs typeface="Arial" charset="0"/>
              </a:rPr>
              <a:t>Dispónganse emocionalmente para transmitir energía positiva </a:t>
            </a:r>
          </a:p>
        </p:txBody>
      </p:sp>
      <p:pic>
        <p:nvPicPr>
          <p:cNvPr id="9" name="Picture 3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19349"/>
            <a:ext cx="1152128" cy="86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587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868B5C-DB61-4A5C-B2DA-0026A6EEC4A5}" type="slidenum">
              <a:rPr lang="es-CO" smtClean="0"/>
              <a:pPr>
                <a:defRPr/>
              </a:pPr>
              <a:t>45</a:t>
            </a:fld>
            <a:endParaRPr lang="es-CO"/>
          </a:p>
        </p:txBody>
      </p:sp>
      <p:sp>
        <p:nvSpPr>
          <p:cNvPr id="6" name="5 Rectángulo"/>
          <p:cNvSpPr/>
          <p:nvPr/>
        </p:nvSpPr>
        <p:spPr>
          <a:xfrm>
            <a:off x="467544" y="404664"/>
            <a:ext cx="8136904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CO" sz="3600" b="1" spc="50" dirty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</a:t>
            </a:r>
            <a:r>
              <a:rPr lang="es-CO" sz="3600" b="1" spc="50" dirty="0">
                <a:ln w="11430"/>
                <a:solidFill>
                  <a:srgbClr val="00378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etos para el líder que retroalimenta la mejora del desempeño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755576" y="1029187"/>
            <a:ext cx="756084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2267744" y="1604993"/>
            <a:ext cx="4608512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3707904" y="1772816"/>
            <a:ext cx="4968552" cy="4555093"/>
          </a:xfrm>
          <a:prstGeom prst="rect">
            <a:avLst/>
          </a:prstGeom>
          <a:noFill/>
          <a:ln w="19050">
            <a:solidFill>
              <a:schemeClr val="accent6"/>
            </a:solidFill>
            <a:prstDash val="lgDashDotDot"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CO" sz="2000" b="1" dirty="0">
                <a:cs typeface="Arial" charset="0"/>
              </a:rPr>
              <a:t>Un Líder que retroalimenta adecuadamente: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es-CO" dirty="0">
                <a:cs typeface="Arial" charset="0"/>
              </a:rPr>
              <a:t>Identifica los objetivos de mejora a reforzar.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es-CO" dirty="0">
                <a:cs typeface="Arial" charset="0"/>
              </a:rPr>
              <a:t>Documenta con hechos, comportamientos, datos el </a:t>
            </a:r>
            <a:r>
              <a:rPr lang="es-CO" dirty="0" err="1">
                <a:cs typeface="Arial" charset="0"/>
              </a:rPr>
              <a:t>feedback</a:t>
            </a:r>
            <a:r>
              <a:rPr lang="es-CO" dirty="0">
                <a:cs typeface="Arial" charset="0"/>
              </a:rPr>
              <a:t> a proporcionar.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es-CO" dirty="0">
                <a:cs typeface="Arial" charset="0"/>
              </a:rPr>
              <a:t>Actúa con tranquilidad y asertividad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es-CO" dirty="0">
                <a:cs typeface="Arial" charset="0"/>
              </a:rPr>
              <a:t>Escucha activamente. Permite  escuchar y entender el punto de vista del otro. 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es-CO" dirty="0">
                <a:cs typeface="Arial" charset="0"/>
              </a:rPr>
              <a:t>Fortalece la autoestima. No juzga ni descalifica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es-CO" dirty="0">
                <a:cs typeface="Arial" charset="0"/>
              </a:rPr>
              <a:t>Brinda el espacio para su discusión.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es-CO" dirty="0">
                <a:cs typeface="Arial" charset="0"/>
              </a:rPr>
              <a:t>Promueve afianzar los vínculos de relación con el colaborador.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es-CO" dirty="0">
                <a:cs typeface="Arial" charset="0"/>
              </a:rPr>
              <a:t>Se enfoca en el futuro y no en el  pasado.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es-CO" dirty="0">
                <a:cs typeface="Arial" charset="0"/>
              </a:rPr>
              <a:t>Demuestra interés genuino por el desarrollo del otro. 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es-CO" dirty="0">
                <a:cs typeface="Arial" charset="0"/>
              </a:rPr>
              <a:t>Acuerda el cambio de comportamiento esperado y el compromiso de mejora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86" y="1916832"/>
            <a:ext cx="3244602" cy="44110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19349"/>
            <a:ext cx="1152128" cy="86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77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C307-2788-4D2E-8CCA-C747AD178653}" type="slidenum">
              <a:rPr lang="en-US"/>
              <a:pPr/>
              <a:t>46</a:t>
            </a:fld>
            <a:endParaRPr lang="en-US"/>
          </a:p>
        </p:txBody>
      </p:sp>
      <p:sp>
        <p:nvSpPr>
          <p:cNvPr id="216066" name="Rectangle 2"/>
          <p:cNvSpPr>
            <a:spLocks noChangeArrowheads="1"/>
          </p:cNvSpPr>
          <p:nvPr/>
        </p:nvSpPr>
        <p:spPr bwMode="auto">
          <a:xfrm>
            <a:off x="609600" y="1524000"/>
            <a:ext cx="7994848" cy="464130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O"/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buFontTx/>
              <a:buNone/>
            </a:pPr>
            <a:r>
              <a:rPr lang="es-ES_tradnl" sz="1800" dirty="0">
                <a:solidFill>
                  <a:srgbClr val="3333FF"/>
                </a:solidFill>
                <a:latin typeface="Comic Sans MS" pitchFamily="66" charset="0"/>
              </a:rPr>
              <a:t>     </a:t>
            </a:r>
            <a:endParaRPr lang="es-ES_tradnl" sz="2000" dirty="0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216069" name="Text Box 5"/>
          <p:cNvSpPr txBox="1">
            <a:spLocks noChangeArrowheads="1"/>
          </p:cNvSpPr>
          <p:nvPr/>
        </p:nvSpPr>
        <p:spPr bwMode="auto">
          <a:xfrm>
            <a:off x="685800" y="1716484"/>
            <a:ext cx="7391400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s-ES_tradnl" sz="20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DEFINICIÓN: </a:t>
            </a:r>
          </a:p>
          <a:p>
            <a:pPr algn="ctr">
              <a:spcBef>
                <a:spcPct val="20000"/>
              </a:spcBef>
            </a:pPr>
            <a:r>
              <a:rPr lang="es-ES_tradnl" sz="2000" dirty="0">
                <a:solidFill>
                  <a:srgbClr val="3333FF"/>
                </a:solidFill>
                <a:latin typeface="Comic Sans MS" pitchFamily="66" charset="0"/>
              </a:rPr>
              <a:t>	</a:t>
            </a:r>
            <a:r>
              <a:rPr lang="es-ES_tradnl" sz="2000" dirty="0">
                <a:solidFill>
                  <a:schemeClr val="tx2"/>
                </a:solidFill>
                <a:latin typeface="Comic Sans MS" pitchFamily="66" charset="0"/>
              </a:rPr>
              <a:t>Encuentro que se da entre 2 o más personas (Jefe y colaborador) con el propósito de contribuir al crecimiento personal y profesional de los mismos, 	buscando mayor eficiencia en las metas y objetivos propuestos por la organización.</a:t>
            </a:r>
          </a:p>
        </p:txBody>
      </p:sp>
      <p:sp>
        <p:nvSpPr>
          <p:cNvPr id="216070" name="Rectangle 6"/>
          <p:cNvSpPr>
            <a:spLocks noChangeArrowheads="1"/>
          </p:cNvSpPr>
          <p:nvPr/>
        </p:nvSpPr>
        <p:spPr bwMode="auto">
          <a:xfrm>
            <a:off x="685800" y="3789040"/>
            <a:ext cx="7702624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</a:pPr>
            <a:r>
              <a:rPr lang="es-ES_tradnl" sz="20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PREPARACIÓN: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s-ES_tradnl" dirty="0">
                <a:solidFill>
                  <a:schemeClr val="tx2"/>
                </a:solidFill>
                <a:latin typeface="Comic Sans MS" pitchFamily="66" charset="0"/>
              </a:rPr>
              <a:t>Estudie cada caso individualmente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s-ES_tradnl" dirty="0">
                <a:solidFill>
                  <a:schemeClr val="tx2"/>
                </a:solidFill>
                <a:latin typeface="Comic Sans MS" pitchFamily="66" charset="0"/>
              </a:rPr>
              <a:t>Defina las estrategias de desarrollo a utilizar en cada caso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s-ES_tradnl" dirty="0">
                <a:solidFill>
                  <a:schemeClr val="tx2"/>
                </a:solidFill>
                <a:latin typeface="Comic Sans MS" pitchFamily="66" charset="0"/>
              </a:rPr>
              <a:t>Planee cómo realizará la entrevista: Agenda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s-ES_tradnl" dirty="0">
                <a:solidFill>
                  <a:schemeClr val="tx2"/>
                </a:solidFill>
                <a:latin typeface="Comic Sans MS" pitchFamily="66" charset="0"/>
              </a:rPr>
              <a:t>Establezca previamente los objetivos de la entrevista (qué se va a lograr y cómo)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s-ES_tradnl" dirty="0">
                <a:solidFill>
                  <a:schemeClr val="tx2"/>
                </a:solidFill>
                <a:latin typeface="Comic Sans MS" pitchFamily="66" charset="0"/>
              </a:rPr>
              <a:t>Conozca las fortalezas y aspectos por mejorar de cada colaborador en términos de resultados y competencias.</a:t>
            </a:r>
          </a:p>
        </p:txBody>
      </p:sp>
      <p:sp>
        <p:nvSpPr>
          <p:cNvPr id="9" name="8 Rectángulo"/>
          <p:cNvSpPr/>
          <p:nvPr/>
        </p:nvSpPr>
        <p:spPr>
          <a:xfrm>
            <a:off x="0" y="332656"/>
            <a:ext cx="914400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CO" sz="3600" b="1" spc="50" dirty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</a:t>
            </a:r>
            <a:r>
              <a:rPr lang="es-CO" sz="3600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ntrevista de desarrollo</a:t>
            </a:r>
            <a:endParaRPr lang="es-CO" sz="3600" b="1" spc="50" dirty="0">
              <a:ln w="11430"/>
              <a:solidFill>
                <a:srgbClr val="00378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755576" y="908720"/>
            <a:ext cx="756084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AutoShape 2" descr="Resultado de imagen para seguimiento al clien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55303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021402"/>
            <a:ext cx="2143125" cy="2133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4" descr="Resultado de imagen para seguimiento al clien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2" name="Picture 3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19349"/>
            <a:ext cx="1152128" cy="86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446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70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AC7E-C8D0-4B9F-AE64-7422D9632A46}" type="slidenum">
              <a:rPr lang="en-US"/>
              <a:pPr/>
              <a:t>47</a:t>
            </a:fld>
            <a:endParaRPr lang="en-US"/>
          </a:p>
        </p:txBody>
      </p:sp>
      <p:sp>
        <p:nvSpPr>
          <p:cNvPr id="218114" name="Rectangle 2"/>
          <p:cNvSpPr>
            <a:spLocks noChangeArrowheads="1"/>
          </p:cNvSpPr>
          <p:nvPr/>
        </p:nvSpPr>
        <p:spPr bwMode="auto">
          <a:xfrm>
            <a:off x="609600" y="1524000"/>
            <a:ext cx="7848600" cy="4495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s-CO"/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buFontTx/>
              <a:buNone/>
            </a:pPr>
            <a:r>
              <a:rPr lang="es-ES_tradnl" sz="1800" dirty="0">
                <a:solidFill>
                  <a:srgbClr val="3333FF"/>
                </a:solidFill>
                <a:latin typeface="Comic Sans MS" pitchFamily="66" charset="0"/>
              </a:rPr>
              <a:t>     </a:t>
            </a:r>
            <a:endParaRPr lang="es-ES_tradnl" sz="2000" dirty="0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218117" name="Rectangle 5"/>
          <p:cNvSpPr>
            <a:spLocks noChangeArrowheads="1"/>
          </p:cNvSpPr>
          <p:nvPr/>
        </p:nvSpPr>
        <p:spPr bwMode="auto">
          <a:xfrm>
            <a:off x="685800" y="1600200"/>
            <a:ext cx="76200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</a:pPr>
            <a:r>
              <a:rPr lang="es-ES_tradnl" sz="20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…Preparación: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ES_tradnl" sz="1700" dirty="0">
                <a:solidFill>
                  <a:schemeClr val="tx2"/>
                </a:solidFill>
                <a:latin typeface="Comic Sans MS" pitchFamily="66" charset="0"/>
              </a:rPr>
              <a:t>Retome los Objetivos y Acuerdos del año anterior y el seguimiento realizado.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ES_tradnl" sz="1700" dirty="0">
                <a:solidFill>
                  <a:schemeClr val="tx2"/>
                </a:solidFill>
                <a:latin typeface="Comic Sans MS" pitchFamily="66" charset="0"/>
              </a:rPr>
              <a:t>Defina los indicadores que le permitan diseñar objetivamente el “Plan de Acción”.</a:t>
            </a:r>
          </a:p>
          <a:p>
            <a:pPr marL="342900" indent="-342900">
              <a:lnSpc>
                <a:spcPct val="20000"/>
              </a:lnSpc>
              <a:spcBef>
                <a:spcPct val="20000"/>
              </a:spcBef>
              <a:buFontTx/>
              <a:buChar char="•"/>
            </a:pPr>
            <a:endParaRPr lang="es-ES_tradnl" sz="1700" dirty="0">
              <a:solidFill>
                <a:schemeClr val="tx2"/>
              </a:solidFill>
              <a:latin typeface="Comic Sans MS" pitchFamily="66" charset="0"/>
            </a:endParaRP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s-ES_tradnl" sz="1700" dirty="0">
                <a:solidFill>
                  <a:schemeClr val="tx2"/>
                </a:solidFill>
                <a:latin typeface="Comic Sans MS" pitchFamily="66" charset="0"/>
              </a:rPr>
              <a:t>Ejemplo:  Relaciones Interpersonales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</a:pPr>
            <a:endParaRPr lang="es-ES_tradnl" sz="1700" dirty="0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218119" name="Rectangle 7"/>
          <p:cNvSpPr>
            <a:spLocks noChangeArrowheads="1"/>
          </p:cNvSpPr>
          <p:nvPr/>
        </p:nvSpPr>
        <p:spPr bwMode="auto">
          <a:xfrm>
            <a:off x="4038600" y="3733800"/>
            <a:ext cx="4419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</a:pPr>
            <a:r>
              <a:rPr lang="es-ES_tradnl" sz="20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Tener en cuenta: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s-ES_tradnl" sz="1700" dirty="0">
                <a:solidFill>
                  <a:schemeClr val="tx2"/>
                </a:solidFill>
                <a:latin typeface="Comic Sans MS" pitchFamily="66" charset="0"/>
              </a:rPr>
              <a:t>Cita previa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s-ES_tradnl" sz="1700" dirty="0">
                <a:solidFill>
                  <a:schemeClr val="tx2"/>
                </a:solidFill>
                <a:latin typeface="Comic Sans MS" pitchFamily="66" charset="0"/>
              </a:rPr>
              <a:t>Duración de la entrevista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s-ES_tradnl" sz="1700" dirty="0">
                <a:solidFill>
                  <a:schemeClr val="tx2"/>
                </a:solidFill>
                <a:latin typeface="Comic Sans MS" pitchFamily="66" charset="0"/>
              </a:rPr>
              <a:t>Evitar interrupciones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s-ES_tradnl" sz="1700" dirty="0">
                <a:solidFill>
                  <a:schemeClr val="tx2"/>
                </a:solidFill>
                <a:latin typeface="Comic Sans MS" pitchFamily="66" charset="0"/>
              </a:rPr>
              <a:t>Ambiente físico apropiado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s-ES_tradnl" sz="1700" dirty="0">
                <a:solidFill>
                  <a:schemeClr val="tx2"/>
                </a:solidFill>
                <a:latin typeface="Comic Sans MS" pitchFamily="66" charset="0"/>
              </a:rPr>
              <a:t>Actitud positiva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s-ES_tradnl" sz="1700" dirty="0">
                <a:solidFill>
                  <a:schemeClr val="tx2"/>
                </a:solidFill>
                <a:latin typeface="Comic Sans MS" pitchFamily="66" charset="0"/>
              </a:rPr>
              <a:t>Mantener objetividad</a:t>
            </a:r>
          </a:p>
        </p:txBody>
      </p:sp>
      <p:sp>
        <p:nvSpPr>
          <p:cNvPr id="9" name="8 Rectángulo"/>
          <p:cNvSpPr/>
          <p:nvPr/>
        </p:nvSpPr>
        <p:spPr>
          <a:xfrm>
            <a:off x="0" y="332656"/>
            <a:ext cx="914400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CO" sz="3600" b="1" spc="50" dirty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</a:t>
            </a:r>
            <a:r>
              <a:rPr lang="es-CO" sz="3600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ntrevista de desarrollo</a:t>
            </a:r>
            <a:endParaRPr lang="es-CO" sz="3600" b="1" spc="50" dirty="0">
              <a:ln w="11430"/>
              <a:solidFill>
                <a:srgbClr val="00378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755576" y="908720"/>
            <a:ext cx="756084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33800"/>
            <a:ext cx="3283024" cy="2133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19349"/>
            <a:ext cx="1152128" cy="86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9065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7" grpId="0" autoUpdateAnimBg="0"/>
      <p:bldP spid="218119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B2E03-1FD3-4956-8875-37ABDD22DF29}" type="slidenum">
              <a:rPr lang="en-US"/>
              <a:pPr/>
              <a:t>48</a:t>
            </a:fld>
            <a:endParaRPr lang="en-US"/>
          </a:p>
        </p:txBody>
      </p:sp>
      <p:sp>
        <p:nvSpPr>
          <p:cNvPr id="220162" name="Rectangle 2"/>
          <p:cNvSpPr>
            <a:spLocks noChangeArrowheads="1"/>
          </p:cNvSpPr>
          <p:nvPr/>
        </p:nvSpPr>
        <p:spPr bwMode="auto">
          <a:xfrm>
            <a:off x="609600" y="1524000"/>
            <a:ext cx="7848600" cy="4495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s-CO"/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001000" cy="4572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lnSpc>
                <a:spcPct val="90000"/>
              </a:lnSpc>
              <a:buFontTx/>
              <a:buNone/>
            </a:pPr>
            <a:r>
              <a:rPr lang="es-ES_tradnl" sz="20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  Proceso o estructura :</a:t>
            </a:r>
          </a:p>
          <a:p>
            <a:pPr>
              <a:lnSpc>
                <a:spcPct val="70000"/>
              </a:lnSpc>
              <a:buFontTx/>
              <a:buNone/>
            </a:pPr>
            <a:endParaRPr lang="es-ES_tradnl" sz="20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20167" name="Text Box 7"/>
          <p:cNvSpPr txBox="1">
            <a:spLocks noChangeArrowheads="1"/>
          </p:cNvSpPr>
          <p:nvPr/>
        </p:nvSpPr>
        <p:spPr bwMode="auto">
          <a:xfrm>
            <a:off x="762000" y="2286000"/>
            <a:ext cx="2667000" cy="2895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210000"/>
              </a:lnSpc>
              <a:spcBef>
                <a:spcPct val="20000"/>
              </a:spcBef>
              <a:buFontTx/>
              <a:buChar char="•"/>
            </a:pPr>
            <a:r>
              <a:rPr lang="es-ES_tradnl" sz="2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APERTURA</a:t>
            </a:r>
          </a:p>
          <a:p>
            <a:pPr>
              <a:lnSpc>
                <a:spcPct val="40000"/>
              </a:lnSpc>
              <a:spcBef>
                <a:spcPct val="20000"/>
              </a:spcBef>
              <a:buFontTx/>
              <a:buChar char="•"/>
            </a:pPr>
            <a:endParaRPr lang="es-ES_tradnl" sz="20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lnSpc>
                <a:spcPct val="210000"/>
              </a:lnSpc>
              <a:spcBef>
                <a:spcPct val="20000"/>
              </a:spcBef>
              <a:buFontTx/>
              <a:buChar char="•"/>
            </a:pPr>
            <a:endParaRPr lang="es-ES_tradnl" sz="20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lnSpc>
                <a:spcPct val="210000"/>
              </a:lnSpc>
              <a:spcBef>
                <a:spcPct val="20000"/>
              </a:spcBef>
              <a:buFontTx/>
              <a:buChar char="•"/>
            </a:pPr>
            <a:r>
              <a:rPr lang="es-ES_tradnl" sz="2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DESARROLLO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s-ES_tradnl" sz="2000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lnSpc>
                <a:spcPct val="40000"/>
              </a:lnSpc>
              <a:spcBef>
                <a:spcPct val="20000"/>
              </a:spcBef>
              <a:buFontTx/>
              <a:buChar char="•"/>
            </a:pPr>
            <a:endParaRPr lang="es-ES_tradnl" sz="2000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20168" name="AutoShape 8"/>
          <p:cNvSpPr>
            <a:spLocks/>
          </p:cNvSpPr>
          <p:nvPr/>
        </p:nvSpPr>
        <p:spPr bwMode="auto">
          <a:xfrm>
            <a:off x="3200400" y="1981200"/>
            <a:ext cx="304800" cy="1066800"/>
          </a:xfrm>
          <a:prstGeom prst="leftBrace">
            <a:avLst>
              <a:gd name="adj1" fmla="val 29167"/>
              <a:gd name="adj2" fmla="val 50000"/>
            </a:avLst>
          </a:prstGeom>
          <a:noFill/>
          <a:ln w="2857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O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0169" name="AutoShape 9"/>
          <p:cNvSpPr>
            <a:spLocks/>
          </p:cNvSpPr>
          <p:nvPr/>
        </p:nvSpPr>
        <p:spPr bwMode="auto">
          <a:xfrm>
            <a:off x="3200400" y="3200400"/>
            <a:ext cx="304800" cy="2667000"/>
          </a:xfrm>
          <a:prstGeom prst="leftBrace">
            <a:avLst>
              <a:gd name="adj1" fmla="val 72917"/>
              <a:gd name="adj2" fmla="val 50000"/>
            </a:avLst>
          </a:prstGeom>
          <a:noFill/>
          <a:ln w="2857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O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0" y="332656"/>
            <a:ext cx="914400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CO" sz="3600" b="1" spc="50" dirty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</a:t>
            </a:r>
            <a:r>
              <a:rPr lang="es-CO" sz="3600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ntrevista de desarrollo</a:t>
            </a:r>
            <a:endParaRPr lang="es-CO" sz="3600" b="1" spc="50" dirty="0">
              <a:ln w="11430"/>
              <a:solidFill>
                <a:srgbClr val="00378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13" name="12 Conector recto"/>
          <p:cNvCxnSpPr/>
          <p:nvPr/>
        </p:nvCxnSpPr>
        <p:spPr>
          <a:xfrm>
            <a:off x="755576" y="908720"/>
            <a:ext cx="756084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556792"/>
            <a:ext cx="1870929" cy="1176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0164" name="Text Box 4"/>
          <p:cNvSpPr txBox="1">
            <a:spLocks noChangeArrowheads="1"/>
          </p:cNvSpPr>
          <p:nvPr/>
        </p:nvSpPr>
        <p:spPr bwMode="auto">
          <a:xfrm>
            <a:off x="3505200" y="1905000"/>
            <a:ext cx="50292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s-ES_tradnl" sz="1700" dirty="0">
                <a:solidFill>
                  <a:schemeClr val="tx2"/>
                </a:solidFill>
                <a:latin typeface="Comic Sans MS" pitchFamily="66" charset="0"/>
              </a:rPr>
              <a:t> Introducción</a:t>
            </a:r>
          </a:p>
          <a:p>
            <a:pPr algn="just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s-ES_tradnl" sz="1800" dirty="0">
                <a:solidFill>
                  <a:schemeClr val="tx2"/>
                </a:solidFill>
                <a:latin typeface="Comic Sans MS" pitchFamily="66" charset="0"/>
              </a:rPr>
              <a:t> Clima y empatía</a:t>
            </a:r>
          </a:p>
          <a:p>
            <a:pPr algn="just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s-ES_tradnl" sz="1800" dirty="0">
                <a:solidFill>
                  <a:schemeClr val="tx2"/>
                </a:solidFill>
                <a:latin typeface="Comic Sans MS" pitchFamily="66" charset="0"/>
              </a:rPr>
              <a:t> Propósitos, alcance y metodología</a:t>
            </a:r>
          </a:p>
          <a:p>
            <a:pPr algn="just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s-ES_tradnl" sz="1800" dirty="0">
                <a:solidFill>
                  <a:schemeClr val="tx2"/>
                </a:solidFill>
                <a:latin typeface="Comic Sans MS" pitchFamily="66" charset="0"/>
              </a:rPr>
              <a:t> Retomar acuerdos y seguimiento</a:t>
            </a:r>
          </a:p>
          <a:p>
            <a:pPr algn="just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s-ES_tradnl" sz="1800" dirty="0">
                <a:solidFill>
                  <a:schemeClr val="tx2"/>
                </a:solidFill>
                <a:latin typeface="Comic Sans MS" pitchFamily="66" charset="0"/>
              </a:rPr>
              <a:t> Analizar con el colaborador los logros alcanzados</a:t>
            </a:r>
          </a:p>
          <a:p>
            <a:pPr algn="just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s-ES_tradnl" sz="1800" dirty="0">
                <a:solidFill>
                  <a:schemeClr val="tx2"/>
                </a:solidFill>
                <a:latin typeface="Comic Sans MS" pitchFamily="66" charset="0"/>
              </a:rPr>
              <a:t> Acordar los aspectos y competencias para desarrollar en el siguiente período y las estrategias a seguir</a:t>
            </a:r>
          </a:p>
          <a:p>
            <a:pPr algn="just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s-ES_tradnl" sz="1800" dirty="0">
                <a:solidFill>
                  <a:schemeClr val="tx2"/>
                </a:solidFill>
                <a:latin typeface="Comic Sans MS" pitchFamily="66" charset="0"/>
              </a:rPr>
              <a:t> Establecer el tiempo en el cual se van a evaluar los resultados</a:t>
            </a:r>
          </a:p>
        </p:txBody>
      </p:sp>
      <p:pic>
        <p:nvPicPr>
          <p:cNvPr id="14" name="Picture 3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19349"/>
            <a:ext cx="1152128" cy="86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14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21EE9-6BE4-43F2-BEA6-7032F256BEDF}" type="slidenum">
              <a:rPr lang="en-US"/>
              <a:pPr/>
              <a:t>49</a:t>
            </a:fld>
            <a:endParaRPr lang="en-US"/>
          </a:p>
        </p:txBody>
      </p:sp>
      <p:sp>
        <p:nvSpPr>
          <p:cNvPr id="221186" name="Rectangle 1026"/>
          <p:cNvSpPr>
            <a:spLocks noChangeArrowheads="1"/>
          </p:cNvSpPr>
          <p:nvPr/>
        </p:nvSpPr>
        <p:spPr bwMode="auto">
          <a:xfrm>
            <a:off x="609600" y="1524000"/>
            <a:ext cx="7848600" cy="4495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s-CO"/>
          </a:p>
        </p:txBody>
      </p:sp>
      <p:sp>
        <p:nvSpPr>
          <p:cNvPr id="2211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001000" cy="4572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lnSpc>
                <a:spcPct val="90000"/>
              </a:lnSpc>
              <a:buFontTx/>
              <a:buNone/>
            </a:pPr>
            <a:r>
              <a:rPr lang="es-ES_tradnl" sz="2000" b="1" dirty="0">
                <a:solidFill>
                  <a:schemeClr val="accent2"/>
                </a:solidFill>
                <a:latin typeface="Comic Sans MS" pitchFamily="66" charset="0"/>
              </a:rPr>
              <a:t>   </a:t>
            </a:r>
            <a:r>
              <a:rPr lang="es-ES_tradnl" sz="20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Durante el proceso de la entrevista tenga presente:</a:t>
            </a:r>
          </a:p>
          <a:p>
            <a:pPr>
              <a:lnSpc>
                <a:spcPct val="70000"/>
              </a:lnSpc>
              <a:buFontTx/>
              <a:buNone/>
            </a:pPr>
            <a:endParaRPr lang="es-ES_tradnl" sz="20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221188" name="Text Box 1028"/>
          <p:cNvSpPr txBox="1">
            <a:spLocks noChangeArrowheads="1"/>
          </p:cNvSpPr>
          <p:nvPr/>
        </p:nvSpPr>
        <p:spPr bwMode="auto">
          <a:xfrm>
            <a:off x="3505200" y="1905000"/>
            <a:ext cx="5029200" cy="370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20000"/>
              </a:lnSpc>
              <a:spcBef>
                <a:spcPct val="20000"/>
              </a:spcBef>
            </a:pPr>
            <a:r>
              <a:rPr lang="es-ES_tradnl" sz="17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</a:p>
          <a:p>
            <a:pPr algn="just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s-ES_tradnl" sz="1700" dirty="0">
                <a:solidFill>
                  <a:schemeClr val="tx2"/>
                </a:solidFill>
                <a:latin typeface="Comic Sans MS" pitchFamily="66" charset="0"/>
              </a:rPr>
              <a:t> Aclarar dudas</a:t>
            </a:r>
          </a:p>
          <a:p>
            <a:pPr algn="just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s-ES_tradnl" sz="1700" dirty="0">
                <a:solidFill>
                  <a:schemeClr val="tx2"/>
                </a:solidFill>
                <a:latin typeface="Comic Sans MS" pitchFamily="66" charset="0"/>
              </a:rPr>
              <a:t> Fortalecer autoestima del colaborador</a:t>
            </a:r>
          </a:p>
          <a:p>
            <a:pPr algn="just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s-ES_tradnl" sz="1700" dirty="0">
                <a:solidFill>
                  <a:schemeClr val="tx2"/>
                </a:solidFill>
                <a:latin typeface="Comic Sans MS" pitchFamily="66" charset="0"/>
              </a:rPr>
              <a:t> Agradecer tiempo invertido</a:t>
            </a:r>
          </a:p>
          <a:p>
            <a:pPr algn="just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s-ES_tradnl" sz="1700" dirty="0">
                <a:solidFill>
                  <a:schemeClr val="tx2"/>
                </a:solidFill>
                <a:latin typeface="Comic Sans MS" pitchFamily="66" charset="0"/>
              </a:rPr>
              <a:t> Señalar fechas de nuevos encuentros para el siguiente período</a:t>
            </a:r>
          </a:p>
          <a:p>
            <a:pPr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endParaRPr lang="es-ES_tradnl" sz="1700" dirty="0">
              <a:solidFill>
                <a:schemeClr val="tx2"/>
              </a:solidFill>
              <a:latin typeface="Comic Sans MS" pitchFamily="66" charset="0"/>
            </a:endParaRPr>
          </a:p>
          <a:p>
            <a:pPr algn="just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s-ES_tradnl" sz="1800" dirty="0">
                <a:solidFill>
                  <a:schemeClr val="tx2"/>
                </a:solidFill>
                <a:latin typeface="Comic Sans MS" pitchFamily="66" charset="0"/>
              </a:rPr>
              <a:t> Se recomienda realizar por lo menos tres reuniones para revisar los acuerdos establecidos y los avances en el proceso</a:t>
            </a:r>
          </a:p>
          <a:p>
            <a:pPr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s-ES_tradnl" sz="1800" dirty="0">
                <a:solidFill>
                  <a:schemeClr val="tx2"/>
                </a:solidFill>
                <a:latin typeface="Comic Sans MS" pitchFamily="66" charset="0"/>
              </a:rPr>
              <a:t> Respetar las fechas establecidas</a:t>
            </a:r>
          </a:p>
        </p:txBody>
      </p:sp>
      <p:sp>
        <p:nvSpPr>
          <p:cNvPr id="221191" name="Text Box 1031"/>
          <p:cNvSpPr txBox="1">
            <a:spLocks noChangeArrowheads="1"/>
          </p:cNvSpPr>
          <p:nvPr/>
        </p:nvSpPr>
        <p:spPr bwMode="auto">
          <a:xfrm>
            <a:off x="762000" y="2286000"/>
            <a:ext cx="2667000" cy="2895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210000"/>
              </a:lnSpc>
              <a:spcBef>
                <a:spcPct val="20000"/>
              </a:spcBef>
              <a:buFontTx/>
              <a:buChar char="•"/>
            </a:pPr>
            <a:r>
              <a:rPr lang="es-ES_tradnl" sz="2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CIERRE</a:t>
            </a:r>
          </a:p>
          <a:p>
            <a:pPr>
              <a:lnSpc>
                <a:spcPct val="40000"/>
              </a:lnSpc>
              <a:spcBef>
                <a:spcPct val="20000"/>
              </a:spcBef>
              <a:buFontTx/>
              <a:buChar char="•"/>
            </a:pPr>
            <a:endParaRPr lang="es-ES_tradnl" sz="20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lnSpc>
                <a:spcPct val="210000"/>
              </a:lnSpc>
              <a:spcBef>
                <a:spcPct val="20000"/>
              </a:spcBef>
              <a:buFontTx/>
              <a:buChar char="•"/>
            </a:pPr>
            <a:endParaRPr lang="es-ES_tradnl" sz="20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lnSpc>
                <a:spcPct val="210000"/>
              </a:lnSpc>
              <a:spcBef>
                <a:spcPct val="20000"/>
              </a:spcBef>
              <a:buFontTx/>
              <a:buChar char="•"/>
            </a:pPr>
            <a:r>
              <a:rPr lang="es-ES_tradnl" sz="2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SEGUIMIENTO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s-ES_tradnl" sz="2000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lnSpc>
                <a:spcPct val="40000"/>
              </a:lnSpc>
              <a:spcBef>
                <a:spcPct val="20000"/>
              </a:spcBef>
              <a:buFontTx/>
              <a:buChar char="•"/>
            </a:pPr>
            <a:endParaRPr lang="es-ES_tradnl" sz="2000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21192" name="AutoShape 1032"/>
          <p:cNvSpPr>
            <a:spLocks/>
          </p:cNvSpPr>
          <p:nvPr/>
        </p:nvSpPr>
        <p:spPr bwMode="auto">
          <a:xfrm>
            <a:off x="3200400" y="2133600"/>
            <a:ext cx="304800" cy="1676400"/>
          </a:xfrm>
          <a:prstGeom prst="leftBrace">
            <a:avLst>
              <a:gd name="adj1" fmla="val 45833"/>
              <a:gd name="adj2" fmla="val 50000"/>
            </a:avLst>
          </a:prstGeom>
          <a:noFill/>
          <a:ln w="1905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O"/>
          </a:p>
        </p:txBody>
      </p:sp>
      <p:sp>
        <p:nvSpPr>
          <p:cNvPr id="221193" name="AutoShape 1033"/>
          <p:cNvSpPr>
            <a:spLocks/>
          </p:cNvSpPr>
          <p:nvPr/>
        </p:nvSpPr>
        <p:spPr bwMode="auto">
          <a:xfrm>
            <a:off x="3200400" y="4191000"/>
            <a:ext cx="228600" cy="1371600"/>
          </a:xfrm>
          <a:prstGeom prst="leftBrace">
            <a:avLst>
              <a:gd name="adj1" fmla="val 50000"/>
              <a:gd name="adj2" fmla="val 50000"/>
            </a:avLst>
          </a:prstGeom>
          <a:noFill/>
          <a:ln w="1905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O"/>
          </a:p>
        </p:txBody>
      </p:sp>
      <p:sp>
        <p:nvSpPr>
          <p:cNvPr id="2" name="AutoShape 2" descr="Resultado de imagen para entrevis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2" name="11 Rectángulo"/>
          <p:cNvSpPr/>
          <p:nvPr/>
        </p:nvSpPr>
        <p:spPr>
          <a:xfrm>
            <a:off x="0" y="332656"/>
            <a:ext cx="914400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CO" sz="3600" b="1" spc="50" dirty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</a:t>
            </a:r>
            <a:r>
              <a:rPr lang="es-CO" sz="3600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ntrevista de desarrollo</a:t>
            </a:r>
            <a:endParaRPr lang="es-CO" sz="3600" b="1" spc="50" dirty="0">
              <a:ln w="11430"/>
              <a:solidFill>
                <a:srgbClr val="00378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13" name="12 Conector recto"/>
          <p:cNvCxnSpPr/>
          <p:nvPr/>
        </p:nvCxnSpPr>
        <p:spPr>
          <a:xfrm>
            <a:off x="755576" y="908720"/>
            <a:ext cx="756084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4" name="Picture 3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19349"/>
            <a:ext cx="1152128" cy="86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5098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rikilogia.com/wp-content/uploads/2012/01/tecnologia-organiza-tu-coleccion-de-peliculas-la-b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08720"/>
            <a:ext cx="5668781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19349"/>
            <a:ext cx="1152128" cy="86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5172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2362200"/>
            <a:ext cx="8686800" cy="5181600"/>
          </a:xfrm>
        </p:spPr>
        <p:txBody>
          <a:bodyPr/>
          <a:lstStyle/>
          <a:p>
            <a:endParaRPr lang="es-MX" sz="2400" dirty="0">
              <a:solidFill>
                <a:schemeClr val="accent2"/>
              </a:solidFill>
            </a:endParaRPr>
          </a:p>
          <a:p>
            <a:endParaRPr lang="es-MX" sz="2400" b="1" dirty="0">
              <a:solidFill>
                <a:schemeClr val="accent2"/>
              </a:solidFill>
            </a:endParaRPr>
          </a:p>
          <a:p>
            <a:endParaRPr lang="es-MX" sz="2400" b="1" dirty="0">
              <a:solidFill>
                <a:schemeClr val="accent2"/>
              </a:solidFill>
            </a:endParaRPr>
          </a:p>
          <a:p>
            <a:r>
              <a:rPr lang="es-MX" sz="2400" dirty="0">
                <a:solidFill>
                  <a:schemeClr val="tx2">
                    <a:lumMod val="50000"/>
                  </a:schemeClr>
                </a:solidFill>
                <a:cs typeface="Times New Roman" charset="0"/>
              </a:rPr>
              <a:t>E</a:t>
            </a:r>
            <a:r>
              <a:rPr lang="es-ES" sz="2400" dirty="0">
                <a:solidFill>
                  <a:schemeClr val="tx2">
                    <a:lumMod val="50000"/>
                  </a:schemeClr>
                </a:solidFill>
                <a:cs typeface="Times New Roman" charset="0"/>
              </a:rPr>
              <a:t>l entrevistador </a:t>
            </a:r>
            <a:r>
              <a:rPr lang="es-MX" sz="2400" dirty="0">
                <a:solidFill>
                  <a:schemeClr val="tx2">
                    <a:lumMod val="50000"/>
                  </a:schemeClr>
                </a:solidFill>
                <a:cs typeface="Times New Roman" charset="0"/>
              </a:rPr>
              <a:t>debe </a:t>
            </a:r>
            <a:r>
              <a:rPr lang="es-ES" sz="2400" dirty="0" err="1">
                <a:solidFill>
                  <a:schemeClr val="tx2">
                    <a:lumMod val="50000"/>
                  </a:schemeClr>
                </a:solidFill>
                <a:cs typeface="Times New Roman" charset="0"/>
              </a:rPr>
              <a:t>acent</a:t>
            </a:r>
            <a:r>
              <a:rPr lang="es-MX" sz="2400" dirty="0" err="1">
                <a:solidFill>
                  <a:schemeClr val="tx2">
                    <a:lumMod val="50000"/>
                  </a:schemeClr>
                </a:solidFill>
                <a:cs typeface="Times New Roman" charset="0"/>
              </a:rPr>
              <a:t>uar</a:t>
            </a:r>
            <a:r>
              <a:rPr lang="es-ES" sz="2400" dirty="0">
                <a:solidFill>
                  <a:schemeClr val="tx2">
                    <a:lumMod val="50000"/>
                  </a:schemeClr>
                </a:solidFill>
                <a:cs typeface="Times New Roman" charset="0"/>
              </a:rPr>
              <a:t> el tono de cordialidad para así asegurarse de que ha desaparecido toda la tensión que pudiera haberse producido en el transcurso de la entrevista.</a:t>
            </a:r>
            <a:endParaRPr lang="es-MX" sz="2400" dirty="0">
              <a:solidFill>
                <a:schemeClr val="tx2">
                  <a:lumMod val="50000"/>
                </a:schemeClr>
              </a:solidFill>
              <a:cs typeface="Times New Roman" charset="0"/>
            </a:endParaRPr>
          </a:p>
          <a:p>
            <a:pPr>
              <a:buFontTx/>
              <a:buNone/>
            </a:pPr>
            <a:endParaRPr lang="es-MX" sz="2400" dirty="0">
              <a:solidFill>
                <a:schemeClr val="tx2">
                  <a:lumMod val="50000"/>
                </a:schemeClr>
              </a:solidFill>
              <a:cs typeface="Times New Roman" charset="0"/>
            </a:endParaRPr>
          </a:p>
          <a:p>
            <a:r>
              <a:rPr lang="es-ES" sz="2400" dirty="0">
                <a:solidFill>
                  <a:schemeClr val="tx2">
                    <a:lumMod val="50000"/>
                  </a:schemeClr>
                </a:solidFill>
                <a:cs typeface="Times New Roman" charset="0"/>
              </a:rPr>
              <a:t>Antes de terminar hay que verificar si no quedó ningún punto sin investigar y si el entrevistado no desea añadir algo más.</a:t>
            </a:r>
          </a:p>
          <a:p>
            <a:pPr>
              <a:buFontTx/>
              <a:buNone/>
            </a:pPr>
            <a:endParaRPr lang="es-ES" sz="2400" dirty="0">
              <a:solidFill>
                <a:schemeClr val="accent2"/>
              </a:solidFill>
              <a:cs typeface="Times New Roman" charset="0"/>
            </a:endParaRPr>
          </a:p>
          <a:p>
            <a:endParaRPr lang="es-ES" sz="2400" dirty="0">
              <a:solidFill>
                <a:schemeClr val="accent2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332656"/>
            <a:ext cx="914400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CO" sz="3600" b="1" spc="50" dirty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r>
              <a:rPr lang="es-CO" sz="3600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ierre de la entrevista</a:t>
            </a:r>
            <a:endParaRPr lang="es-CO" sz="3600" b="1" spc="50" dirty="0">
              <a:ln w="11430"/>
              <a:solidFill>
                <a:srgbClr val="00378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395536" y="908720"/>
            <a:ext cx="8352928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AutoShape 2" descr="Resultado de imagen para entrevis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4" name="AutoShape 4" descr="Resultado de imagen para entrevist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45414" name="Picture 6" descr="http://rumberanetwork.com/wp-content/uploads/2015/03/entrevis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129" y="978987"/>
            <a:ext cx="4219742" cy="280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7 Marcador de número de diapositiva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92DBE-5BAC-4401-9772-B69A041DCE0F}" type="slidenum">
              <a:rPr lang="es-CO"/>
              <a:pPr/>
              <a:t>50</a:t>
            </a:fld>
            <a:endParaRPr lang="es-CO" dirty="0"/>
          </a:p>
        </p:txBody>
      </p:sp>
      <p:pic>
        <p:nvPicPr>
          <p:cNvPr id="9" name="Picture 3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19349"/>
            <a:ext cx="1152128" cy="86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234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611188" y="1628800"/>
            <a:ext cx="8208962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s-ES" sz="1800" dirty="0">
                <a:solidFill>
                  <a:schemeClr val="tx2">
                    <a:lumMod val="50000"/>
                  </a:schemeClr>
                </a:solidFill>
              </a:rPr>
              <a:t>Revise la planeación estratégica de la unidad organizacional y la descripción de los cargos. Recuerde que debe haber una clara conexión entre las metas de su área y los acuerdos definidos con cada empleado.</a:t>
            </a:r>
          </a:p>
          <a:p>
            <a:pPr algn="just"/>
            <a:endParaRPr lang="es-ES" sz="1800" dirty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es-ES" sz="1800" dirty="0">
                <a:solidFill>
                  <a:schemeClr val="tx2">
                    <a:lumMod val="50000"/>
                  </a:schemeClr>
                </a:solidFill>
              </a:rPr>
              <a:t>Los acuerdos deben definirse con claridad, de tal forma que no generen ninguna duda. Especifique los resultados esperados en forma precisa, concreta y sencilla.</a:t>
            </a:r>
          </a:p>
          <a:p>
            <a:pPr algn="just"/>
            <a:endParaRPr lang="es-CO" sz="1800" dirty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es-ES" sz="1800" dirty="0">
                <a:solidFill>
                  <a:schemeClr val="tx2">
                    <a:lumMod val="50000"/>
                  </a:schemeClr>
                </a:solidFill>
              </a:rPr>
              <a:t>Fije metas desafiantes y novedosas para que los empleados se esfuercen por cumplirlas, pero no tan altas que no puedan alcanzarlas. </a:t>
            </a:r>
          </a:p>
          <a:p>
            <a:pPr algn="just"/>
            <a:endParaRPr lang="es-ES" sz="1800" dirty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es-ES" sz="1800" dirty="0">
                <a:solidFill>
                  <a:schemeClr val="tx2">
                    <a:lumMod val="50000"/>
                  </a:schemeClr>
                </a:solidFill>
              </a:rPr>
              <a:t>Los acuerdos deben ser un elemento motivador y un reto. </a:t>
            </a:r>
          </a:p>
          <a:p>
            <a:pPr algn="just"/>
            <a:endParaRPr lang="es-CO" sz="1800" dirty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es-ES" sz="1800" dirty="0">
                <a:solidFill>
                  <a:schemeClr val="tx2">
                    <a:lumMod val="50000"/>
                  </a:schemeClr>
                </a:solidFill>
              </a:rPr>
              <a:t>Establezca prioridades para ubicar los acuerdos en orden de importancia. </a:t>
            </a:r>
          </a:p>
          <a:p>
            <a:endParaRPr lang="es-ES" sz="1800" dirty="0"/>
          </a:p>
          <a:p>
            <a:endParaRPr lang="es-ES" sz="1800" dirty="0"/>
          </a:p>
          <a:p>
            <a:endParaRPr lang="es-CO" sz="1800" dirty="0"/>
          </a:p>
          <a:p>
            <a:endParaRPr lang="es-ES" sz="1800" dirty="0"/>
          </a:p>
          <a:p>
            <a:endParaRPr lang="es-ES" sz="1800" dirty="0"/>
          </a:p>
        </p:txBody>
      </p:sp>
      <p:sp>
        <p:nvSpPr>
          <p:cNvPr id="4" name="3 Rectángulo"/>
          <p:cNvSpPr/>
          <p:nvPr/>
        </p:nvSpPr>
        <p:spPr>
          <a:xfrm>
            <a:off x="0" y="332656"/>
            <a:ext cx="914400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CO" sz="3600" b="1" spc="50" dirty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</a:t>
            </a:r>
            <a:r>
              <a:rPr lang="es-CO" sz="3600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ecomendaciones para definir acuerdos</a:t>
            </a:r>
            <a:endParaRPr lang="es-CO" sz="3600" b="1" spc="50" dirty="0">
              <a:ln w="11430"/>
              <a:solidFill>
                <a:srgbClr val="00378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395536" y="908720"/>
            <a:ext cx="8352928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7 Marcador de número de diapositiva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92DBE-5BAC-4401-9772-B69A041DCE0F}" type="slidenum">
              <a:rPr lang="es-CO"/>
              <a:pPr/>
              <a:t>51</a:t>
            </a:fld>
            <a:endParaRPr lang="es-CO" dirty="0"/>
          </a:p>
        </p:txBody>
      </p:sp>
      <p:pic>
        <p:nvPicPr>
          <p:cNvPr id="7" name="Picture 3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19349"/>
            <a:ext cx="1152128" cy="86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675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468313" y="1916113"/>
            <a:ext cx="8208962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s-ES" sz="1800" dirty="0">
                <a:solidFill>
                  <a:schemeClr val="tx2">
                    <a:lumMod val="50000"/>
                  </a:schemeClr>
                </a:solidFill>
              </a:rPr>
              <a:t>Defina el número apropiado de acuerdos (no menos de tres, ni más de cinco), de tal manera que sea viable su ejecución y seguimiento.</a:t>
            </a:r>
          </a:p>
          <a:p>
            <a:pPr algn="just"/>
            <a:endParaRPr lang="es-ES" sz="1800" dirty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es-ES" sz="1800" dirty="0">
                <a:solidFill>
                  <a:schemeClr val="tx2">
                    <a:lumMod val="50000"/>
                  </a:schemeClr>
                </a:solidFill>
              </a:rPr>
              <a:t>Incluya fechas específicas de presentación de resultados para determinar con precisión y objetividad su cumplimiento.</a:t>
            </a:r>
          </a:p>
          <a:p>
            <a:pPr algn="just"/>
            <a:endParaRPr lang="es-ES" sz="1800" dirty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es-ES" sz="1800" dirty="0">
                <a:solidFill>
                  <a:schemeClr val="tx2">
                    <a:lumMod val="50000"/>
                  </a:schemeClr>
                </a:solidFill>
              </a:rPr>
              <a:t>Anime al empleado a participar activamente en la definición de su propio plan de trabajo y tenga en cuenta sus propuestas.</a:t>
            </a:r>
          </a:p>
          <a:p>
            <a:pPr algn="just"/>
            <a:endParaRPr lang="es-CO" sz="1800" dirty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es-ES" sz="1800" dirty="0">
                <a:solidFill>
                  <a:schemeClr val="tx2">
                    <a:lumMod val="50000"/>
                  </a:schemeClr>
                </a:solidFill>
              </a:rPr>
              <a:t>Establezca estándares de medida e indicadores para definir en detalle lo que  desea lograr, en qué tiempo y a que costo. Los estándares serán las medidas de control para determinar si los acuerdos se cumplen, o si es necesario ajustarlos.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0" y="332656"/>
            <a:ext cx="914400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CO" sz="3600" b="1" spc="50" dirty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</a:t>
            </a:r>
            <a:r>
              <a:rPr lang="es-CO" sz="3600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ecomendaciones para definir acuerdos</a:t>
            </a:r>
            <a:endParaRPr lang="es-CO" sz="3600" b="1" spc="50" dirty="0">
              <a:ln w="11430"/>
              <a:solidFill>
                <a:srgbClr val="00378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395536" y="908720"/>
            <a:ext cx="8352928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7 Marcador de número de diapositiva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92DBE-5BAC-4401-9772-B69A041DCE0F}" type="slidenum">
              <a:rPr lang="es-CO"/>
              <a:pPr/>
              <a:t>52</a:t>
            </a:fld>
            <a:endParaRPr lang="es-CO" dirty="0"/>
          </a:p>
        </p:txBody>
      </p:sp>
      <p:pic>
        <p:nvPicPr>
          <p:cNvPr id="7" name="Picture 3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19349"/>
            <a:ext cx="1152128" cy="86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408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ext Box 2"/>
          <p:cNvSpPr txBox="1">
            <a:spLocks noChangeArrowheads="1"/>
          </p:cNvSpPr>
          <p:nvPr/>
        </p:nvSpPr>
        <p:spPr bwMode="auto">
          <a:xfrm>
            <a:off x="684213" y="1652588"/>
            <a:ext cx="784860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ES" sz="1800" dirty="0">
              <a:solidFill>
                <a:schemeClr val="accent2"/>
              </a:solidFill>
            </a:endParaRPr>
          </a:p>
          <a:p>
            <a:pPr algn="just"/>
            <a:r>
              <a:rPr lang="es-ES" sz="1800" dirty="0">
                <a:solidFill>
                  <a:schemeClr val="tx2">
                    <a:lumMod val="50000"/>
                  </a:schemeClr>
                </a:solidFill>
              </a:rPr>
              <a:t>Recuerde que los acuerdos deben revisarse periódicamente y pueden ser modificados en el seguimiento, cuando las circunstancias lo requieran.</a:t>
            </a:r>
          </a:p>
          <a:p>
            <a:pPr algn="just"/>
            <a:endParaRPr lang="es-ES" sz="1800" dirty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es-ES" sz="1800" dirty="0">
                <a:solidFill>
                  <a:schemeClr val="tx2">
                    <a:lumMod val="50000"/>
                  </a:schemeClr>
                </a:solidFill>
              </a:rPr>
              <a:t>Defina con su colaborador acciones o tareas específicas y concretas que llevarán al cumplimiento del acuerdo establecido. Esto responde a la pregunta de qué se debe hacer para lograr el objetivo.</a:t>
            </a:r>
          </a:p>
          <a:p>
            <a:pPr algn="just"/>
            <a:endParaRPr lang="es-ES" sz="1800" dirty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es-ES" sz="1800" dirty="0">
                <a:solidFill>
                  <a:schemeClr val="tx2">
                    <a:lumMod val="50000"/>
                  </a:schemeClr>
                </a:solidFill>
              </a:rPr>
              <a:t>Establezca los acuerdos de manera independiente, uno a uno, de tal manera que se facilite su interpretación y seguimiento.</a:t>
            </a:r>
          </a:p>
          <a:p>
            <a:pPr algn="just"/>
            <a:endParaRPr lang="es-ES" sz="1800" dirty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es-ES" sz="1800" dirty="0">
                <a:solidFill>
                  <a:schemeClr val="tx2">
                    <a:lumMod val="50000"/>
                  </a:schemeClr>
                </a:solidFill>
              </a:rPr>
              <a:t>Defina acuerdos orientados a exceder las expectativas de sus clientes, internos y externos.</a:t>
            </a:r>
          </a:p>
          <a:p>
            <a:endParaRPr lang="es-ES" sz="1800" dirty="0">
              <a:solidFill>
                <a:schemeClr val="accent2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0" y="332656"/>
            <a:ext cx="914400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CO" sz="3600" b="1" spc="50" dirty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</a:t>
            </a:r>
            <a:r>
              <a:rPr lang="es-CO" sz="3600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ecomendaciones para definir acuerdos</a:t>
            </a:r>
            <a:endParaRPr lang="es-CO" sz="3600" b="1" spc="50" dirty="0">
              <a:ln w="11430"/>
              <a:solidFill>
                <a:srgbClr val="00378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395536" y="908720"/>
            <a:ext cx="8352928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7 Marcador de número de diapositiva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92DBE-5BAC-4401-9772-B69A041DCE0F}" type="slidenum">
              <a:rPr lang="es-CO"/>
              <a:pPr/>
              <a:t>53</a:t>
            </a:fld>
            <a:endParaRPr lang="es-CO" dirty="0"/>
          </a:p>
        </p:txBody>
      </p:sp>
      <p:pic>
        <p:nvPicPr>
          <p:cNvPr id="7" name="Picture 3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19349"/>
            <a:ext cx="1152128" cy="86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33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570" name="ecx_x0000_i1025" descr="http://i4.tagstat.com/image06/8/542b/00j1054C5g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908720"/>
            <a:ext cx="4392488" cy="2796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37571" name="Rectangle 3"/>
          <p:cNvSpPr>
            <a:spLocks noChangeArrowheads="1"/>
          </p:cNvSpPr>
          <p:nvPr/>
        </p:nvSpPr>
        <p:spPr bwMode="auto">
          <a:xfrm>
            <a:off x="323528" y="3789040"/>
            <a:ext cx="8424936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600" b="0" u="none" strike="noStrike" cap="none" normalizeH="0" baseline="0" dirty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s-CO" sz="1600" b="0" u="none" strike="noStrike" cap="none" normalizeH="0" baseline="0" dirty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</a:br>
            <a:r>
              <a:rPr kumimoji="0" lang="es-CO" sz="1600" b="0" u="none" strike="noStrike" cap="none" normalizeH="0" baseline="0" dirty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La vida me ha enseñado que la gente es amable, si yo soy amable; que las personas están tristes, si estoy triste; que todos me quieren, si yo los quiero; que todos son malos, si yo los odio; que hay caras sonrientes, si les sonrío; que hay caras amargas, si estoy amargado; que el mundo está feliz, si yo soy feliz; que la gente es enojona, si yo soy enojón; que las personas son agradecidas, si yo soy agradecido.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1600" b="1" i="1" u="none" strike="noStrike" cap="none" normalizeH="0" baseline="0" dirty="0">
              <a:ln>
                <a:noFill/>
              </a:ln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b="1" i="1" u="sng" strike="noStrike" cap="none" normalizeH="0" baseline="0" dirty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La vida es como un espejo</a:t>
            </a:r>
            <a:r>
              <a:rPr kumimoji="0" lang="es-CO" b="1" i="1" u="none" strike="noStrike" cap="none" normalizeH="0" baseline="0" dirty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: Si sonrío, el espejo me devuelve la sonrisa.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600" b="0" u="none" strike="noStrike" cap="none" normalizeH="0" baseline="0" dirty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La actitud que tome frente a la vida, es la misma que la vida tomará ante mí”</a:t>
            </a:r>
            <a:r>
              <a:rPr kumimoji="0" lang="es-CO" sz="1600" b="0" u="none" strike="noStrike" cap="none" normalizeH="0" baseline="0" dirty="0">
                <a:ln>
                  <a:noFill/>
                </a:ln>
                <a:effectLst/>
                <a:latin typeface="+mj-lt"/>
                <a:cs typeface="Arial" pitchFamily="34" charset="0"/>
              </a:rPr>
              <a:t>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79512" y="1102092"/>
            <a:ext cx="36004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dirty="0">
                <a:ea typeface="Times New Roman" pitchFamily="18" charset="0"/>
                <a:cs typeface="Times New Roman" pitchFamily="18" charset="0"/>
              </a:rPr>
              <a:t>Le preguntaron a Mahatma Gandhi cuales eran los factores que destruyen al ser humano. Les respondió así:</a:t>
            </a:r>
          </a:p>
          <a:p>
            <a:endParaRPr lang="es-CO" sz="1600" dirty="0">
              <a:ea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s-CO" sz="1600" dirty="0">
                <a:ea typeface="Times New Roman" pitchFamily="18" charset="0"/>
                <a:cs typeface="Times New Roman" pitchFamily="18" charset="0"/>
              </a:rPr>
              <a:t>La Política sin principios</a:t>
            </a:r>
          </a:p>
          <a:p>
            <a:pPr>
              <a:buFont typeface="Wingdings" pitchFamily="2" charset="2"/>
              <a:buChar char="ü"/>
            </a:pPr>
            <a:r>
              <a:rPr lang="es-CO" sz="1600" dirty="0">
                <a:ea typeface="Times New Roman" pitchFamily="18" charset="0"/>
                <a:cs typeface="Times New Roman" pitchFamily="18" charset="0"/>
              </a:rPr>
              <a:t>El Placer sin compromiso</a:t>
            </a:r>
          </a:p>
          <a:p>
            <a:pPr>
              <a:buFont typeface="Wingdings" pitchFamily="2" charset="2"/>
              <a:buChar char="ü"/>
            </a:pPr>
            <a:r>
              <a:rPr lang="es-CO" sz="1600" dirty="0">
                <a:ea typeface="Times New Roman" pitchFamily="18" charset="0"/>
                <a:cs typeface="Times New Roman" pitchFamily="18" charset="0"/>
              </a:rPr>
              <a:t>La Riqueza sin trabajo</a:t>
            </a:r>
          </a:p>
          <a:p>
            <a:pPr>
              <a:buFont typeface="Wingdings" pitchFamily="2" charset="2"/>
              <a:buChar char="ü"/>
            </a:pPr>
            <a:r>
              <a:rPr lang="es-CO" sz="1600" dirty="0">
                <a:ea typeface="Times New Roman" pitchFamily="18" charset="0"/>
                <a:cs typeface="Times New Roman" pitchFamily="18" charset="0"/>
              </a:rPr>
              <a:t>La Sabiduría sin carácter</a:t>
            </a:r>
          </a:p>
          <a:p>
            <a:pPr>
              <a:buFont typeface="Wingdings" pitchFamily="2" charset="2"/>
              <a:buChar char="ü"/>
            </a:pPr>
            <a:r>
              <a:rPr lang="es-CO" sz="1600" dirty="0">
                <a:ea typeface="Times New Roman" pitchFamily="18" charset="0"/>
                <a:cs typeface="Times New Roman" pitchFamily="18" charset="0"/>
              </a:rPr>
              <a:t>Los Negocios sin moral</a:t>
            </a:r>
          </a:p>
          <a:p>
            <a:pPr>
              <a:buFont typeface="Wingdings" pitchFamily="2" charset="2"/>
              <a:buChar char="ü"/>
            </a:pPr>
            <a:r>
              <a:rPr lang="es-CO" sz="1600" dirty="0">
                <a:ea typeface="Times New Roman" pitchFamily="18" charset="0"/>
                <a:cs typeface="Times New Roman" pitchFamily="18" charset="0"/>
              </a:rPr>
              <a:t>La Ciencia sin humanidad </a:t>
            </a:r>
          </a:p>
          <a:p>
            <a:pPr>
              <a:buFont typeface="Wingdings" pitchFamily="2" charset="2"/>
              <a:buChar char="ü"/>
            </a:pPr>
            <a:r>
              <a:rPr lang="es-CO" sz="1600" dirty="0">
                <a:ea typeface="Times New Roman" pitchFamily="18" charset="0"/>
                <a:cs typeface="Times New Roman" pitchFamily="18" charset="0"/>
              </a:rPr>
              <a:t>Y la Oración sin caridad.</a:t>
            </a:r>
            <a:endParaRPr lang="es-CO" sz="1600" dirty="0"/>
          </a:p>
        </p:txBody>
      </p:sp>
      <p:pic>
        <p:nvPicPr>
          <p:cNvPr id="5" name="Picture 3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19349"/>
            <a:ext cx="1152128" cy="86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006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803525" y="5199063"/>
            <a:ext cx="35766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s-CO" altLang="es-CO" sz="2400">
                <a:latin typeface="Calibri" pitchFamily="34" charset="0"/>
              </a:rPr>
              <a:t>dianasalej@gmail.com</a:t>
            </a:r>
          </a:p>
          <a:p>
            <a:pPr algn="ctr" eaLnBrk="1" hangingPunct="1"/>
            <a:r>
              <a:rPr lang="es-CO" altLang="es-CO" sz="2400">
                <a:latin typeface="Calibri" pitchFamily="34" charset="0"/>
              </a:rPr>
              <a:t>Tel 2145107 - 3005555943</a:t>
            </a:r>
            <a:endParaRPr lang="es-ES" altLang="es-CO" sz="2400">
              <a:latin typeface="Calibri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190750" y="2659063"/>
            <a:ext cx="49736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CO" altLang="es-CO" sz="7200" b="1" dirty="0">
                <a:latin typeface="Brush Script MT" pitchFamily="66" charset="0"/>
              </a:rPr>
              <a:t>Muchas gracias</a:t>
            </a:r>
            <a:endParaRPr lang="es-ES" altLang="es-CO" sz="7200" b="1" dirty="0">
              <a:latin typeface="Brush Script MT" pitchFamily="66" charset="0"/>
            </a:endParaRPr>
          </a:p>
        </p:txBody>
      </p:sp>
      <p:pic>
        <p:nvPicPr>
          <p:cNvPr id="5" name="Picture 3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19349"/>
            <a:ext cx="1152128" cy="86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454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7262" y="1988840"/>
            <a:ext cx="2149475" cy="215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29" y="2550319"/>
            <a:ext cx="2593975" cy="17573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9564" y="2852936"/>
            <a:ext cx="2628900" cy="1743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3010" name="Line 2"/>
          <p:cNvSpPr>
            <a:spLocks noChangeShapeType="1"/>
          </p:cNvSpPr>
          <p:nvPr/>
        </p:nvSpPr>
        <p:spPr bwMode="auto">
          <a:xfrm flipH="1">
            <a:off x="2979738" y="3335338"/>
            <a:ext cx="6096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43011" name="Line 3"/>
          <p:cNvSpPr>
            <a:spLocks noChangeShapeType="1"/>
          </p:cNvSpPr>
          <p:nvPr/>
        </p:nvSpPr>
        <p:spPr bwMode="auto">
          <a:xfrm>
            <a:off x="5638800" y="3335338"/>
            <a:ext cx="6096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56295" y="1372747"/>
            <a:ext cx="7704137" cy="40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2" tIns="45700" rIns="91402" bIns="457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CO" altLang="es-CO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¿Cómo responder con efectividad a los cambios?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978991" y="5157192"/>
            <a:ext cx="7337425" cy="510733"/>
          </a:xfrm>
          <a:prstGeom prst="roundRect">
            <a:avLst>
              <a:gd name="adj" fmla="val 16667"/>
            </a:avLst>
          </a:prstGeom>
          <a:solidFill>
            <a:srgbClr val="003781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2" tIns="45700" rIns="91402" bIns="4570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2400" b="1" spc="150" dirty="0">
                <a:ln w="11430"/>
                <a:solidFill>
                  <a:srgbClr val="F8F8F8"/>
                </a:solidFill>
                <a:latin typeface="Arial" pitchFamily="34" charset="0"/>
                <a:cs typeface="Arial" pitchFamily="34" charset="0"/>
              </a:rPr>
              <a:t>CAMBIAR LOS PARADIGMAS</a:t>
            </a: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A1750A-51A6-4C47-BB0B-D740E697D99D}" type="slidenum">
              <a:rPr lang="es-CO" smtClean="0"/>
              <a:pPr>
                <a:defRPr/>
              </a:pPr>
              <a:t>6</a:t>
            </a:fld>
            <a:endParaRPr lang="es-CO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19349"/>
            <a:ext cx="1152128" cy="866035"/>
          </a:xfrm>
          <a:prstGeom prst="rect">
            <a:avLst/>
          </a:prstGeom>
        </p:spPr>
      </p:pic>
      <p:sp>
        <p:nvSpPr>
          <p:cNvPr id="14" name="4 Rectángulo"/>
          <p:cNvSpPr/>
          <p:nvPr/>
        </p:nvSpPr>
        <p:spPr>
          <a:xfrm>
            <a:off x="0" y="332656"/>
            <a:ext cx="9144000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CO" sz="3600" b="1" spc="50" dirty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</a:t>
            </a:r>
            <a:r>
              <a:rPr lang="es-CO" sz="3600" b="1" spc="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 Clave del Éxito</a:t>
            </a:r>
          </a:p>
          <a:p>
            <a:pPr algn="ctr"/>
            <a:endParaRPr lang="es-CO" sz="3600" b="1" spc="50" dirty="0">
              <a:ln w="11430"/>
              <a:solidFill>
                <a:srgbClr val="00378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15" name="5 Conector recto"/>
          <p:cNvCxnSpPr/>
          <p:nvPr/>
        </p:nvCxnSpPr>
        <p:spPr>
          <a:xfrm>
            <a:off x="395536" y="908720"/>
            <a:ext cx="8352928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1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Rectángulo redondeado"/>
          <p:cNvSpPr/>
          <p:nvPr/>
        </p:nvSpPr>
        <p:spPr>
          <a:xfrm>
            <a:off x="3347864" y="1308837"/>
            <a:ext cx="2304256" cy="1368152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4" name="53 Rectángulo redondeado"/>
          <p:cNvSpPr/>
          <p:nvPr/>
        </p:nvSpPr>
        <p:spPr>
          <a:xfrm>
            <a:off x="6228184" y="1308837"/>
            <a:ext cx="2304256" cy="1368152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2" name="51 Rectángulo redondeado"/>
          <p:cNvSpPr/>
          <p:nvPr/>
        </p:nvSpPr>
        <p:spPr>
          <a:xfrm>
            <a:off x="467544" y="1308837"/>
            <a:ext cx="2304256" cy="1368152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25029" name="Text Box 5"/>
          <p:cNvSpPr txBox="1">
            <a:spLocks noChangeArrowheads="1"/>
          </p:cNvSpPr>
          <p:nvPr/>
        </p:nvSpPr>
        <p:spPr bwMode="auto">
          <a:xfrm>
            <a:off x="467288" y="1596737"/>
            <a:ext cx="2271616" cy="645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1800" b="1" dirty="0">
                <a:solidFill>
                  <a:schemeClr val="bg1"/>
                </a:solidFill>
              </a:rPr>
              <a:t>NUEVA CONCEPCIÓN DEL ROL DE LÍDER</a:t>
            </a:r>
          </a:p>
        </p:txBody>
      </p:sp>
      <p:sp>
        <p:nvSpPr>
          <p:cNvPr id="1025028" name="Text Box 4"/>
          <p:cNvSpPr txBox="1">
            <a:spLocks noChangeArrowheads="1"/>
          </p:cNvSpPr>
          <p:nvPr/>
        </p:nvSpPr>
        <p:spPr bwMode="auto">
          <a:xfrm>
            <a:off x="2094290" y="3824529"/>
            <a:ext cx="4955420" cy="396559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000" b="1">
                <a:solidFill>
                  <a:schemeClr val="bg1"/>
                </a:solidFill>
              </a:rPr>
              <a:t>CAMBIO DE MENTALIDAD </a:t>
            </a:r>
            <a:endParaRPr lang="es-ES_tradnl">
              <a:solidFill>
                <a:schemeClr val="bg1"/>
              </a:solidFill>
            </a:endParaRPr>
          </a:p>
        </p:txBody>
      </p:sp>
      <p:sp>
        <p:nvSpPr>
          <p:cNvPr id="1025030" name="Text Box 6"/>
          <p:cNvSpPr txBox="1">
            <a:spLocks noChangeArrowheads="1"/>
          </p:cNvSpPr>
          <p:nvPr/>
        </p:nvSpPr>
        <p:spPr bwMode="auto">
          <a:xfrm>
            <a:off x="6260825" y="1596737"/>
            <a:ext cx="2198338" cy="645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1800" b="1" dirty="0">
                <a:solidFill>
                  <a:schemeClr val="bg1"/>
                </a:solidFill>
              </a:rPr>
              <a:t>NUEVA CONCEPCIÓN DE MERCADO</a:t>
            </a:r>
          </a:p>
        </p:txBody>
      </p:sp>
      <p:sp>
        <p:nvSpPr>
          <p:cNvPr id="1025031" name="Text Box 7"/>
          <p:cNvSpPr txBox="1">
            <a:spLocks noChangeArrowheads="1"/>
          </p:cNvSpPr>
          <p:nvPr/>
        </p:nvSpPr>
        <p:spPr bwMode="auto">
          <a:xfrm>
            <a:off x="3232003" y="1596737"/>
            <a:ext cx="2564728" cy="645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1800" b="1" dirty="0">
                <a:solidFill>
                  <a:schemeClr val="bg1"/>
                </a:solidFill>
              </a:rPr>
              <a:t>NUEVO CONCEPTO DE ORGANIZACIÓN</a:t>
            </a:r>
          </a:p>
        </p:txBody>
      </p:sp>
      <p:grpSp>
        <p:nvGrpSpPr>
          <p:cNvPr id="1025035" name="Group 11"/>
          <p:cNvGrpSpPr>
            <a:grpSpLocks/>
          </p:cNvGrpSpPr>
          <p:nvPr/>
        </p:nvGrpSpPr>
        <p:grpSpPr bwMode="auto">
          <a:xfrm flipV="1">
            <a:off x="923802" y="2962841"/>
            <a:ext cx="1199926" cy="466159"/>
            <a:chOff x="2689" y="2111"/>
            <a:chExt cx="480" cy="434"/>
          </a:xfrm>
          <a:solidFill>
            <a:schemeClr val="accent4"/>
          </a:solidFill>
        </p:grpSpPr>
        <p:sp>
          <p:nvSpPr>
            <p:cNvPr id="1025036" name="Freeform 12"/>
            <p:cNvSpPr>
              <a:spLocks/>
            </p:cNvSpPr>
            <p:nvPr/>
          </p:nvSpPr>
          <p:spPr bwMode="auto">
            <a:xfrm>
              <a:off x="2689" y="2111"/>
              <a:ext cx="480" cy="368"/>
            </a:xfrm>
            <a:custGeom>
              <a:avLst/>
              <a:gdLst>
                <a:gd name="T0" fmla="*/ 101 w 480"/>
                <a:gd name="T1" fmla="*/ 0 h 368"/>
                <a:gd name="T2" fmla="*/ 377 w 480"/>
                <a:gd name="T3" fmla="*/ 0 h 368"/>
                <a:gd name="T4" fmla="*/ 406 w 480"/>
                <a:gd name="T5" fmla="*/ 199 h 368"/>
                <a:gd name="T6" fmla="*/ 479 w 480"/>
                <a:gd name="T7" fmla="*/ 199 h 368"/>
                <a:gd name="T8" fmla="*/ 239 w 480"/>
                <a:gd name="T9" fmla="*/ 367 h 368"/>
                <a:gd name="T10" fmla="*/ 0 w 480"/>
                <a:gd name="T11" fmla="*/ 199 h 368"/>
                <a:gd name="T12" fmla="*/ 72 w 480"/>
                <a:gd name="T13" fmla="*/ 199 h 368"/>
                <a:gd name="T14" fmla="*/ 101 w 480"/>
                <a:gd name="T15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0" h="368">
                  <a:moveTo>
                    <a:pt x="101" y="0"/>
                  </a:moveTo>
                  <a:lnTo>
                    <a:pt x="377" y="0"/>
                  </a:lnTo>
                  <a:lnTo>
                    <a:pt x="406" y="199"/>
                  </a:lnTo>
                  <a:lnTo>
                    <a:pt x="479" y="199"/>
                  </a:lnTo>
                  <a:lnTo>
                    <a:pt x="239" y="367"/>
                  </a:lnTo>
                  <a:lnTo>
                    <a:pt x="0" y="199"/>
                  </a:lnTo>
                  <a:lnTo>
                    <a:pt x="72" y="199"/>
                  </a:lnTo>
                  <a:lnTo>
                    <a:pt x="101" y="0"/>
                  </a:lnTo>
                </a:path>
              </a:pathLst>
            </a:custGeom>
            <a:grpFill/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025037" name="Freeform 13"/>
            <p:cNvSpPr>
              <a:spLocks/>
            </p:cNvSpPr>
            <p:nvPr/>
          </p:nvSpPr>
          <p:spPr bwMode="auto">
            <a:xfrm>
              <a:off x="2689" y="2311"/>
              <a:ext cx="240" cy="234"/>
            </a:xfrm>
            <a:custGeom>
              <a:avLst/>
              <a:gdLst>
                <a:gd name="T0" fmla="*/ 0 w 240"/>
                <a:gd name="T1" fmla="*/ 0 h 234"/>
                <a:gd name="T2" fmla="*/ 239 w 240"/>
                <a:gd name="T3" fmla="*/ 166 h 234"/>
                <a:gd name="T4" fmla="*/ 239 w 240"/>
                <a:gd name="T5" fmla="*/ 233 h 234"/>
                <a:gd name="T6" fmla="*/ 0 w 240"/>
                <a:gd name="T7" fmla="*/ 49 h 234"/>
                <a:gd name="T8" fmla="*/ 0 w 240"/>
                <a:gd name="T9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34">
                  <a:moveTo>
                    <a:pt x="0" y="0"/>
                  </a:moveTo>
                  <a:lnTo>
                    <a:pt x="239" y="166"/>
                  </a:lnTo>
                  <a:lnTo>
                    <a:pt x="239" y="233"/>
                  </a:lnTo>
                  <a:lnTo>
                    <a:pt x="0" y="49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025038" name="Freeform 14"/>
            <p:cNvSpPr>
              <a:spLocks/>
            </p:cNvSpPr>
            <p:nvPr/>
          </p:nvSpPr>
          <p:spPr bwMode="auto">
            <a:xfrm>
              <a:off x="2928" y="2311"/>
              <a:ext cx="241" cy="234"/>
            </a:xfrm>
            <a:custGeom>
              <a:avLst/>
              <a:gdLst>
                <a:gd name="T0" fmla="*/ 0 w 241"/>
                <a:gd name="T1" fmla="*/ 166 h 234"/>
                <a:gd name="T2" fmla="*/ 0 w 241"/>
                <a:gd name="T3" fmla="*/ 233 h 234"/>
                <a:gd name="T4" fmla="*/ 240 w 241"/>
                <a:gd name="T5" fmla="*/ 49 h 234"/>
                <a:gd name="T6" fmla="*/ 240 w 241"/>
                <a:gd name="T7" fmla="*/ 0 h 234"/>
                <a:gd name="T8" fmla="*/ 0 w 241"/>
                <a:gd name="T9" fmla="*/ 166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234">
                  <a:moveTo>
                    <a:pt x="0" y="166"/>
                  </a:moveTo>
                  <a:lnTo>
                    <a:pt x="0" y="233"/>
                  </a:lnTo>
                  <a:lnTo>
                    <a:pt x="240" y="49"/>
                  </a:lnTo>
                  <a:lnTo>
                    <a:pt x="240" y="0"/>
                  </a:lnTo>
                  <a:lnTo>
                    <a:pt x="0" y="166"/>
                  </a:lnTo>
                </a:path>
              </a:pathLst>
            </a:custGeom>
            <a:grpFill/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1025039" name="Group 15"/>
          <p:cNvGrpSpPr>
            <a:grpSpLocks/>
          </p:cNvGrpSpPr>
          <p:nvPr/>
        </p:nvGrpSpPr>
        <p:grpSpPr bwMode="auto">
          <a:xfrm flipV="1">
            <a:off x="3876130" y="2962841"/>
            <a:ext cx="1199926" cy="466159"/>
            <a:chOff x="2689" y="2111"/>
            <a:chExt cx="480" cy="434"/>
          </a:xfrm>
          <a:solidFill>
            <a:schemeClr val="accent4"/>
          </a:solidFill>
        </p:grpSpPr>
        <p:sp>
          <p:nvSpPr>
            <p:cNvPr id="1025040" name="Freeform 16"/>
            <p:cNvSpPr>
              <a:spLocks/>
            </p:cNvSpPr>
            <p:nvPr/>
          </p:nvSpPr>
          <p:spPr bwMode="auto">
            <a:xfrm>
              <a:off x="2689" y="2111"/>
              <a:ext cx="480" cy="368"/>
            </a:xfrm>
            <a:custGeom>
              <a:avLst/>
              <a:gdLst>
                <a:gd name="T0" fmla="*/ 101 w 480"/>
                <a:gd name="T1" fmla="*/ 0 h 368"/>
                <a:gd name="T2" fmla="*/ 377 w 480"/>
                <a:gd name="T3" fmla="*/ 0 h 368"/>
                <a:gd name="T4" fmla="*/ 406 w 480"/>
                <a:gd name="T5" fmla="*/ 199 h 368"/>
                <a:gd name="T6" fmla="*/ 479 w 480"/>
                <a:gd name="T7" fmla="*/ 199 h 368"/>
                <a:gd name="T8" fmla="*/ 239 w 480"/>
                <a:gd name="T9" fmla="*/ 367 h 368"/>
                <a:gd name="T10" fmla="*/ 0 w 480"/>
                <a:gd name="T11" fmla="*/ 199 h 368"/>
                <a:gd name="T12" fmla="*/ 72 w 480"/>
                <a:gd name="T13" fmla="*/ 199 h 368"/>
                <a:gd name="T14" fmla="*/ 101 w 480"/>
                <a:gd name="T15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0" h="368">
                  <a:moveTo>
                    <a:pt x="101" y="0"/>
                  </a:moveTo>
                  <a:lnTo>
                    <a:pt x="377" y="0"/>
                  </a:lnTo>
                  <a:lnTo>
                    <a:pt x="406" y="199"/>
                  </a:lnTo>
                  <a:lnTo>
                    <a:pt x="479" y="199"/>
                  </a:lnTo>
                  <a:lnTo>
                    <a:pt x="239" y="367"/>
                  </a:lnTo>
                  <a:lnTo>
                    <a:pt x="0" y="199"/>
                  </a:lnTo>
                  <a:lnTo>
                    <a:pt x="72" y="199"/>
                  </a:lnTo>
                  <a:lnTo>
                    <a:pt x="101" y="0"/>
                  </a:lnTo>
                </a:path>
              </a:pathLst>
            </a:custGeom>
            <a:grpFill/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025041" name="Freeform 17"/>
            <p:cNvSpPr>
              <a:spLocks/>
            </p:cNvSpPr>
            <p:nvPr/>
          </p:nvSpPr>
          <p:spPr bwMode="auto">
            <a:xfrm>
              <a:off x="2689" y="2311"/>
              <a:ext cx="240" cy="234"/>
            </a:xfrm>
            <a:custGeom>
              <a:avLst/>
              <a:gdLst>
                <a:gd name="T0" fmla="*/ 0 w 240"/>
                <a:gd name="T1" fmla="*/ 0 h 234"/>
                <a:gd name="T2" fmla="*/ 239 w 240"/>
                <a:gd name="T3" fmla="*/ 166 h 234"/>
                <a:gd name="T4" fmla="*/ 239 w 240"/>
                <a:gd name="T5" fmla="*/ 233 h 234"/>
                <a:gd name="T6" fmla="*/ 0 w 240"/>
                <a:gd name="T7" fmla="*/ 49 h 234"/>
                <a:gd name="T8" fmla="*/ 0 w 240"/>
                <a:gd name="T9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34">
                  <a:moveTo>
                    <a:pt x="0" y="0"/>
                  </a:moveTo>
                  <a:lnTo>
                    <a:pt x="239" y="166"/>
                  </a:lnTo>
                  <a:lnTo>
                    <a:pt x="239" y="233"/>
                  </a:lnTo>
                  <a:lnTo>
                    <a:pt x="0" y="49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025042" name="Freeform 18"/>
            <p:cNvSpPr>
              <a:spLocks/>
            </p:cNvSpPr>
            <p:nvPr/>
          </p:nvSpPr>
          <p:spPr bwMode="auto">
            <a:xfrm>
              <a:off x="2928" y="2311"/>
              <a:ext cx="241" cy="234"/>
            </a:xfrm>
            <a:custGeom>
              <a:avLst/>
              <a:gdLst>
                <a:gd name="T0" fmla="*/ 0 w 241"/>
                <a:gd name="T1" fmla="*/ 166 h 234"/>
                <a:gd name="T2" fmla="*/ 0 w 241"/>
                <a:gd name="T3" fmla="*/ 233 h 234"/>
                <a:gd name="T4" fmla="*/ 240 w 241"/>
                <a:gd name="T5" fmla="*/ 49 h 234"/>
                <a:gd name="T6" fmla="*/ 240 w 241"/>
                <a:gd name="T7" fmla="*/ 0 h 234"/>
                <a:gd name="T8" fmla="*/ 0 w 241"/>
                <a:gd name="T9" fmla="*/ 166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234">
                  <a:moveTo>
                    <a:pt x="0" y="166"/>
                  </a:moveTo>
                  <a:lnTo>
                    <a:pt x="0" y="233"/>
                  </a:lnTo>
                  <a:lnTo>
                    <a:pt x="240" y="49"/>
                  </a:lnTo>
                  <a:lnTo>
                    <a:pt x="240" y="0"/>
                  </a:lnTo>
                  <a:lnTo>
                    <a:pt x="0" y="166"/>
                  </a:lnTo>
                </a:path>
              </a:pathLst>
            </a:custGeom>
            <a:grpFill/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1025043" name="Group 19"/>
          <p:cNvGrpSpPr>
            <a:grpSpLocks/>
          </p:cNvGrpSpPr>
          <p:nvPr/>
        </p:nvGrpSpPr>
        <p:grpSpPr bwMode="auto">
          <a:xfrm flipV="1">
            <a:off x="6732240" y="2962841"/>
            <a:ext cx="1199926" cy="466159"/>
            <a:chOff x="2689" y="2111"/>
            <a:chExt cx="480" cy="434"/>
          </a:xfrm>
          <a:solidFill>
            <a:schemeClr val="accent4"/>
          </a:solidFill>
        </p:grpSpPr>
        <p:sp>
          <p:nvSpPr>
            <p:cNvPr id="1025044" name="Freeform 20"/>
            <p:cNvSpPr>
              <a:spLocks/>
            </p:cNvSpPr>
            <p:nvPr/>
          </p:nvSpPr>
          <p:spPr bwMode="auto">
            <a:xfrm>
              <a:off x="2689" y="2111"/>
              <a:ext cx="480" cy="368"/>
            </a:xfrm>
            <a:custGeom>
              <a:avLst/>
              <a:gdLst>
                <a:gd name="T0" fmla="*/ 101 w 480"/>
                <a:gd name="T1" fmla="*/ 0 h 368"/>
                <a:gd name="T2" fmla="*/ 377 w 480"/>
                <a:gd name="T3" fmla="*/ 0 h 368"/>
                <a:gd name="T4" fmla="*/ 406 w 480"/>
                <a:gd name="T5" fmla="*/ 199 h 368"/>
                <a:gd name="T6" fmla="*/ 479 w 480"/>
                <a:gd name="T7" fmla="*/ 199 h 368"/>
                <a:gd name="T8" fmla="*/ 239 w 480"/>
                <a:gd name="T9" fmla="*/ 367 h 368"/>
                <a:gd name="T10" fmla="*/ 0 w 480"/>
                <a:gd name="T11" fmla="*/ 199 h 368"/>
                <a:gd name="T12" fmla="*/ 72 w 480"/>
                <a:gd name="T13" fmla="*/ 199 h 368"/>
                <a:gd name="T14" fmla="*/ 101 w 480"/>
                <a:gd name="T15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0" h="368">
                  <a:moveTo>
                    <a:pt x="101" y="0"/>
                  </a:moveTo>
                  <a:lnTo>
                    <a:pt x="377" y="0"/>
                  </a:lnTo>
                  <a:lnTo>
                    <a:pt x="406" y="199"/>
                  </a:lnTo>
                  <a:lnTo>
                    <a:pt x="479" y="199"/>
                  </a:lnTo>
                  <a:lnTo>
                    <a:pt x="239" y="367"/>
                  </a:lnTo>
                  <a:lnTo>
                    <a:pt x="0" y="199"/>
                  </a:lnTo>
                  <a:lnTo>
                    <a:pt x="72" y="199"/>
                  </a:lnTo>
                  <a:lnTo>
                    <a:pt x="101" y="0"/>
                  </a:lnTo>
                </a:path>
              </a:pathLst>
            </a:custGeom>
            <a:grpFill/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025045" name="Freeform 21"/>
            <p:cNvSpPr>
              <a:spLocks/>
            </p:cNvSpPr>
            <p:nvPr/>
          </p:nvSpPr>
          <p:spPr bwMode="auto">
            <a:xfrm>
              <a:off x="2689" y="2311"/>
              <a:ext cx="240" cy="234"/>
            </a:xfrm>
            <a:custGeom>
              <a:avLst/>
              <a:gdLst>
                <a:gd name="T0" fmla="*/ 0 w 240"/>
                <a:gd name="T1" fmla="*/ 0 h 234"/>
                <a:gd name="T2" fmla="*/ 239 w 240"/>
                <a:gd name="T3" fmla="*/ 166 h 234"/>
                <a:gd name="T4" fmla="*/ 239 w 240"/>
                <a:gd name="T5" fmla="*/ 233 h 234"/>
                <a:gd name="T6" fmla="*/ 0 w 240"/>
                <a:gd name="T7" fmla="*/ 49 h 234"/>
                <a:gd name="T8" fmla="*/ 0 w 240"/>
                <a:gd name="T9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34">
                  <a:moveTo>
                    <a:pt x="0" y="0"/>
                  </a:moveTo>
                  <a:lnTo>
                    <a:pt x="239" y="166"/>
                  </a:lnTo>
                  <a:lnTo>
                    <a:pt x="239" y="233"/>
                  </a:lnTo>
                  <a:lnTo>
                    <a:pt x="0" y="49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025046" name="Freeform 22"/>
            <p:cNvSpPr>
              <a:spLocks/>
            </p:cNvSpPr>
            <p:nvPr/>
          </p:nvSpPr>
          <p:spPr bwMode="auto">
            <a:xfrm>
              <a:off x="2928" y="2311"/>
              <a:ext cx="241" cy="234"/>
            </a:xfrm>
            <a:custGeom>
              <a:avLst/>
              <a:gdLst>
                <a:gd name="T0" fmla="*/ 0 w 241"/>
                <a:gd name="T1" fmla="*/ 166 h 234"/>
                <a:gd name="T2" fmla="*/ 0 w 241"/>
                <a:gd name="T3" fmla="*/ 233 h 234"/>
                <a:gd name="T4" fmla="*/ 240 w 241"/>
                <a:gd name="T5" fmla="*/ 49 h 234"/>
                <a:gd name="T6" fmla="*/ 240 w 241"/>
                <a:gd name="T7" fmla="*/ 0 h 234"/>
                <a:gd name="T8" fmla="*/ 0 w 241"/>
                <a:gd name="T9" fmla="*/ 166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234">
                  <a:moveTo>
                    <a:pt x="0" y="166"/>
                  </a:moveTo>
                  <a:lnTo>
                    <a:pt x="0" y="233"/>
                  </a:lnTo>
                  <a:lnTo>
                    <a:pt x="240" y="49"/>
                  </a:lnTo>
                  <a:lnTo>
                    <a:pt x="240" y="0"/>
                  </a:lnTo>
                  <a:lnTo>
                    <a:pt x="0" y="166"/>
                  </a:lnTo>
                </a:path>
              </a:pathLst>
            </a:custGeom>
            <a:grpFill/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O"/>
            </a:p>
          </p:txBody>
        </p:sp>
      </p:grpSp>
      <p:pic>
        <p:nvPicPr>
          <p:cNvPr id="4098" name="Picture 2" descr="http://4.bp.blogspot.com/-HB1XAaPwBpA/TYFJuxv5gII/AAAAAAAAA5M/r8I7pncQPMI/s1600/cambio%2Bmentalid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717032"/>
            <a:ext cx="1368152" cy="16365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5" name="54 Trapecio"/>
          <p:cNvSpPr/>
          <p:nvPr/>
        </p:nvSpPr>
        <p:spPr>
          <a:xfrm>
            <a:off x="1043608" y="5301208"/>
            <a:ext cx="7056784" cy="792088"/>
          </a:xfrm>
          <a:prstGeom prst="trapezoid">
            <a:avLst>
              <a:gd name="adj" fmla="val 123548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6" name="Text Box 8"/>
          <p:cNvSpPr txBox="1">
            <a:spLocks noChangeArrowheads="1"/>
          </p:cNvSpPr>
          <p:nvPr/>
        </p:nvSpPr>
        <p:spPr bwMode="auto">
          <a:xfrm>
            <a:off x="2410039" y="5373216"/>
            <a:ext cx="4323923" cy="64096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1800" b="1" dirty="0"/>
              <a:t>NUEVOS RETOS PARA EL LÍDER Y SU EQUIPO DE TRABAJO</a:t>
            </a:r>
          </a:p>
        </p:txBody>
      </p:sp>
      <p:sp>
        <p:nvSpPr>
          <p:cNvPr id="57" name="56 Flecha abajo"/>
          <p:cNvSpPr/>
          <p:nvPr/>
        </p:nvSpPr>
        <p:spPr>
          <a:xfrm>
            <a:off x="3887924" y="4509120"/>
            <a:ext cx="1368152" cy="720080"/>
          </a:xfrm>
          <a:prstGeom prst="downArrow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19349"/>
            <a:ext cx="1152128" cy="866035"/>
          </a:xfrm>
          <a:prstGeom prst="rect">
            <a:avLst/>
          </a:prstGeom>
        </p:spPr>
      </p:pic>
      <p:sp>
        <p:nvSpPr>
          <p:cNvPr id="27" name="4 Rectángulo"/>
          <p:cNvSpPr/>
          <p:nvPr/>
        </p:nvSpPr>
        <p:spPr>
          <a:xfrm>
            <a:off x="0" y="334397"/>
            <a:ext cx="914400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CO" sz="3600" b="1" spc="50" dirty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</a:t>
            </a:r>
            <a:r>
              <a:rPr lang="es-CO" sz="3600" b="1" spc="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iglo XXI, el siglo del “cambio”</a:t>
            </a:r>
          </a:p>
        </p:txBody>
      </p:sp>
      <p:cxnSp>
        <p:nvCxnSpPr>
          <p:cNvPr id="28" name="5 Conector recto"/>
          <p:cNvCxnSpPr/>
          <p:nvPr/>
        </p:nvCxnSpPr>
        <p:spPr>
          <a:xfrm>
            <a:off x="395536" y="908720"/>
            <a:ext cx="8352928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0856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126" y="5228557"/>
            <a:ext cx="1206034" cy="1052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0" y="404664"/>
            <a:ext cx="9144000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CO" sz="2800" b="1" spc="50" dirty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</a:t>
            </a:r>
            <a:r>
              <a:rPr lang="es-CO" sz="2800" b="1" spc="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lementos que definen el comportamiento del lider:</a:t>
            </a:r>
          </a:p>
        </p:txBody>
      </p:sp>
      <p:cxnSp>
        <p:nvCxnSpPr>
          <p:cNvPr id="5" name="4 Conector recto"/>
          <p:cNvCxnSpPr/>
          <p:nvPr/>
        </p:nvCxnSpPr>
        <p:spPr>
          <a:xfrm>
            <a:off x="395536" y="932820"/>
            <a:ext cx="8352928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164527"/>
              </p:ext>
            </p:extLst>
          </p:nvPr>
        </p:nvGraphicFramePr>
        <p:xfrm>
          <a:off x="1403648" y="1340768"/>
          <a:ext cx="6336704" cy="367241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5841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6724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400" b="1" kern="1200" dirty="0"/>
                        <a:t>Decisivo</a:t>
                      </a:r>
                      <a:endParaRPr lang="es-CO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/>
                        <a:t>Ordenado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/>
                        <a:t>Considerado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/>
                        <a:t>Espontáneo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es-CO" sz="1400" b="1"/>
                        <a:t>Resultados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/>
                        <a:t>Sistemas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/>
                        <a:t>Apoyo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/>
                        <a:t>Inspiración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es-CO" sz="1400" b="1"/>
                        <a:t>Objetivos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/>
                        <a:t>Planes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/>
                        <a:t>Acuerdos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/>
                        <a:t>Sueños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es-CO" sz="1400" b="1"/>
                        <a:t>Impulsivo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/>
                        <a:t>Crítico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/>
                        <a:t>Indeciso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/>
                        <a:t>Distraído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es-CO" sz="1400" b="1"/>
                        <a:t>Audaz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/>
                        <a:t>Exacto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/>
                        <a:t>Paciente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/>
                        <a:t>Entusiasta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es-CO" sz="1400" b="1"/>
                        <a:t>Hechos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/>
                        <a:t>Lógica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/>
                        <a:t>Sentimientos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/>
                        <a:t>Posibilidades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es-CO" sz="1400" b="1"/>
                        <a:t>Agresivo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/>
                        <a:t>Cumplido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/>
                        <a:t>Cuidadoso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/>
                        <a:t>Sociable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es-CO" sz="1400" b="1"/>
                        <a:t>Sofisticado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/>
                        <a:t>Clásico y Elegante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/>
                        <a:t>Casual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/>
                        <a:t>Original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es-CO" sz="1400" b="1"/>
                        <a:t>Controla Dinero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/>
                        <a:t>Cuenta Dinero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/>
                        <a:t>Ahorra Dinero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/>
                        <a:t>Gasta Dinero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es-CO" sz="1400" b="1"/>
                        <a:t>Usar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/>
                        <a:t>Verificar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/>
                        <a:t>Compartir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/>
                        <a:t>Jugar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257115"/>
            <a:ext cx="1206034" cy="1052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72200" y="5257115"/>
            <a:ext cx="1152128" cy="1052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384" y="5229200"/>
            <a:ext cx="1118424" cy="1052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19349"/>
            <a:ext cx="1152128" cy="86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498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44000" cy="489654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-243408"/>
            <a:ext cx="8640960" cy="2154436"/>
          </a:xfr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CO" sz="8000" cap="none" spc="50" dirty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Paso 1:</a:t>
            </a:r>
            <a:r>
              <a:rPr lang="es-CO" sz="5400" cap="none" spc="50" dirty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es-CO" sz="5400" cap="none" spc="50" dirty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es-CO" sz="5400" cap="none" spc="50" dirty="0">
                <a:ln w="11430"/>
                <a:solidFill>
                  <a:srgbClr val="00378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Consolide su Equipo.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19349"/>
            <a:ext cx="1152128" cy="86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0046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31B3377C8487B48A17A9672A5ECED80" ma:contentTypeVersion="2" ma:contentTypeDescription="Crear nuevo documento." ma:contentTypeScope="" ma:versionID="3a46d057ed3669262e2b544f3e74c5cb">
  <xsd:schema xmlns:xsd="http://www.w3.org/2001/XMLSchema" xmlns:xs="http://www.w3.org/2001/XMLSchema" xmlns:p="http://schemas.microsoft.com/office/2006/metadata/properties" xmlns:ns2="e71b29d6-5e28-4ec7-8a71-16018f4c3bd6" targetNamespace="http://schemas.microsoft.com/office/2006/metadata/properties" ma:root="true" ma:fieldsID="7a32633e38cb5c895738544bd9698630" ns2:_="">
    <xsd:import namespace="e71b29d6-5e28-4ec7-8a71-16018f4c3bd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1b29d6-5e28-4ec7-8a71-16018f4c3bd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694F837-368C-45D3-B303-BFE36B7C55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DD9B96-A316-4F4D-AA31-4CB8807FB2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1b29d6-5e28-4ec7-8a71-16018f4c3b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065FD96-440F-4830-9257-80EFEF41DBB3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e71b29d6-5e28-4ec7-8a71-16018f4c3bd6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3513</TotalTime>
  <Words>2148</Words>
  <Application>Microsoft Macintosh PowerPoint</Application>
  <PresentationFormat>Presentación en pantalla (4:3)</PresentationFormat>
  <Paragraphs>432</Paragraphs>
  <Slides>55</Slides>
  <Notes>27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55</vt:i4>
      </vt:variant>
    </vt:vector>
  </HeadingPairs>
  <TitlesOfParts>
    <vt:vector size="56" baseType="lpstr">
      <vt:lpstr>Tema de Office</vt:lpstr>
      <vt:lpstr>PROGRAMA DE LIDERAZGO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Paso 1: Consolide su Equipo.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Para generar confianza</vt:lpstr>
      <vt:lpstr>Para generar confianza</vt:lpstr>
      <vt:lpstr>Para generar confianza</vt:lpstr>
      <vt:lpstr>Las trece conductas para generar confianza  Covey</vt:lpstr>
      <vt:lpstr>Paso 2: Libere  el poder interior de cada  colaborador.</vt:lpstr>
      <vt:lpstr>Presentación de PowerPoint</vt:lpstr>
      <vt:lpstr>Presentación de PowerPoint</vt:lpstr>
      <vt:lpstr>Ejercicio estilo de gestión</vt:lpstr>
      <vt:lpstr>Presentación de PowerPoint</vt:lpstr>
      <vt:lpstr>Presentación de PowerPoint</vt:lpstr>
      <vt:lpstr>Libere  el poder interior de cada  colaborador</vt:lpstr>
      <vt:lpstr>Presentación de PowerPoint</vt:lpstr>
      <vt:lpstr>Paso 3: Circuito  de los lideres transformacionales.</vt:lpstr>
      <vt:lpstr>Presentación de PowerPoint</vt:lpstr>
      <vt:lpstr>Presentación de PowerPoint</vt:lpstr>
      <vt:lpstr>Paso 4: Genere crecimiento personal.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Irma Yenny Rojas Jovel</dc:creator>
  <cp:lastModifiedBy>Diana Salej</cp:lastModifiedBy>
  <cp:revision>245</cp:revision>
  <dcterms:created xsi:type="dcterms:W3CDTF">2015-03-05T23:11:40Z</dcterms:created>
  <dcterms:modified xsi:type="dcterms:W3CDTF">2016-10-23T21:41:09Z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0x010100131B3377C8487B48A17A9672A5ECED80</vt:lpwstr>
  </property>
</Properties>
</file>