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436" r:id="rId5"/>
    <p:sldId id="437" r:id="rId6"/>
    <p:sldId id="441" r:id="rId7"/>
    <p:sldId id="444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68" r:id="rId18"/>
    <p:sldId id="469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71" autoAdjust="0"/>
    <p:restoredTop sz="76550" autoAdjust="0"/>
  </p:normalViewPr>
  <p:slideViewPr>
    <p:cSldViewPr>
      <p:cViewPr varScale="1">
        <p:scale>
          <a:sx n="68" d="100"/>
          <a:sy n="68" d="100"/>
        </p:scale>
        <p:origin x="-16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50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8AD4-68DF-4FBC-934C-AD7BD5E528E9}" type="datetimeFigureOut">
              <a:rPr lang="es-CO" smtClean="0"/>
              <a:t>23/10/16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29F25-089B-4628-A69A-E4EB9C168A2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6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4A20-B954-4FFD-BFF6-09B78B9C70B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453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4A20-B954-4FFD-BFF6-09B78B9C70B2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98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4A20-B954-4FFD-BFF6-09B78B9C70B2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988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4A20-B954-4FFD-BFF6-09B78B9C70B2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988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5327-88B3-4BF0-A19F-ECADA7FB092E}" type="slidenum">
              <a:rPr lang="es-CO" smtClean="0"/>
              <a:pPr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6229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5327-88B3-4BF0-A19F-ECADA7FB092E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20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5327-88B3-4BF0-A19F-ECADA7FB092E}" type="slidenum">
              <a:rPr lang="es-CO" smtClean="0">
                <a:solidFill>
                  <a:prstClr val="black"/>
                </a:solidFill>
              </a:rPr>
              <a:pPr/>
              <a:t>20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57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5327-88B3-4BF0-A19F-ECADA7FB092E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6949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60E-152C-2F40-B8EB-C7E6AB1602A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478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4A20-B954-4FFD-BFF6-09B78B9C70B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408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5327-88B3-4BF0-A19F-ECADA7FB092E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205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5327-88B3-4BF0-A19F-ECADA7FB092E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205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5327-88B3-4BF0-A19F-ECADA7FB092E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205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5327-88B3-4BF0-A19F-ECADA7FB092E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205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45327-88B3-4BF0-A19F-ECADA7FB092E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65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4A20-B954-4FFD-BFF6-09B78B9C70B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3724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4A20-B954-4FFD-BFF6-09B78B9C70B2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810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1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89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57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50768" y="630423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50" b="1"/>
            </a:lvl1pPr>
          </a:lstStyle>
          <a:p>
            <a:fld id="{F7F4B8F8-8456-471E-8DF8-49882AF50460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124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0825" y="3068638"/>
            <a:ext cx="8245475" cy="1080442"/>
          </a:xfrm>
          <a:prstGeom prst="rect">
            <a:avLst/>
          </a:prstGeom>
          <a:solidFill>
            <a:srgbClr val="D52B1E"/>
          </a:solidFill>
          <a:ln>
            <a:solidFill>
              <a:srgbClr val="D52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5156" r="25000" b="19090"/>
          <a:stretch>
            <a:fillRect/>
          </a:stretch>
        </p:blipFill>
        <p:spPr bwMode="auto">
          <a:xfrm>
            <a:off x="7812088" y="5157788"/>
            <a:ext cx="1085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2 Subtítulo"/>
          <p:cNvSpPr>
            <a:spLocks noGrp="1"/>
          </p:cNvSpPr>
          <p:nvPr>
            <p:ph type="subTitle" idx="1"/>
          </p:nvPr>
        </p:nvSpPr>
        <p:spPr>
          <a:xfrm>
            <a:off x="259432" y="3068960"/>
            <a:ext cx="8273008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686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50768" y="630423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50" b="1"/>
            </a:lvl1pPr>
          </a:lstStyle>
          <a:p>
            <a:fld id="{F7F4B8F8-8456-471E-8DF8-49882AF50460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777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7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25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1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7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4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31.jpeg"/><Relationship Id="rId5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Qu%C3%A9%20es%20la%20marca%20personal-.mp4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5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0794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119215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CO" sz="5400" b="1" spc="5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 DE LIDERAZGO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84976" cy="1752600"/>
          </a:xfrm>
        </p:spPr>
        <p:txBody>
          <a:bodyPr>
            <a:normAutofit/>
          </a:bodyPr>
          <a:lstStyle/>
          <a:p>
            <a:r>
              <a:rPr lang="es-CO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 LÍDERES TRANSFORMACIONALES</a:t>
            </a:r>
          </a:p>
        </p:txBody>
      </p:sp>
    </p:spTree>
    <p:extLst>
      <p:ext uri="{BB962C8B-B14F-4D97-AF65-F5344CB8AC3E}">
        <p14:creationId xmlns:p14="http://schemas.microsoft.com/office/powerpoint/2010/main" val="45577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CuadroTexto"/>
          <p:cNvSpPr txBox="1">
            <a:spLocks noChangeArrowheads="1"/>
          </p:cNvSpPr>
          <p:nvPr/>
        </p:nvSpPr>
        <p:spPr bwMode="auto">
          <a:xfrm>
            <a:off x="1763688" y="2276872"/>
            <a:ext cx="5472608" cy="304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CO" altLang="es-CO" sz="3200"/>
              <a:t>Solo con un acercamiento GENUINO  con nuestros </a:t>
            </a:r>
            <a:r>
              <a:rPr lang="es-CO" altLang="es-CO" sz="3200" smtClean="0"/>
              <a:t>colaboradores </a:t>
            </a:r>
            <a:r>
              <a:rPr lang="es-CO" altLang="es-CO" sz="3200"/>
              <a:t>descubriremos </a:t>
            </a:r>
            <a:r>
              <a:rPr lang="es-CO" altLang="es-CO" sz="3200" smtClean="0"/>
              <a:t>cómo  </a:t>
            </a:r>
            <a:r>
              <a:rPr lang="es-CO" altLang="es-CO" sz="3200"/>
              <a:t>potenciar su </a:t>
            </a:r>
            <a:r>
              <a:rPr lang="es-CO" altLang="es-CO" sz="3200" smtClean="0"/>
              <a:t>productividad y  </a:t>
            </a:r>
            <a:r>
              <a:rPr lang="es-CO" altLang="es-CO" sz="3200"/>
              <a:t>motivación </a:t>
            </a:r>
            <a:r>
              <a:rPr lang="es-CO" altLang="es-CO" sz="3200" smtClean="0"/>
              <a:t> </a:t>
            </a:r>
            <a:endParaRPr lang="es-CO" altLang="es-CO" sz="3200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50768" y="6304235"/>
            <a:ext cx="2133600" cy="365125"/>
          </a:xfrm>
        </p:spPr>
        <p:txBody>
          <a:bodyPr/>
          <a:lstStyle/>
          <a:p>
            <a:fld id="{F7F4B8F8-8456-471E-8DF8-49882AF50460}" type="slidenum">
              <a:rPr lang="es-CO" smtClean="0"/>
              <a:pPr/>
              <a:t>10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467544" y="500221"/>
            <a:ext cx="81369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LÍDER </a:t>
            </a:r>
            <a:r>
              <a:rPr lang="es-CO" sz="3600" b="1" spc="5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Uniandinos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le importa genuinamente su gente</a:t>
            </a:r>
            <a:endParaRPr lang="es-CO" sz="3600" b="1" spc="5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403648" y="1124744"/>
            <a:ext cx="6264696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195736" y="1700550"/>
            <a:ext cx="4608512" cy="25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55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vector-de-la-pel%C3%ADcula-de-la-foto-y-del-v%C3%ADdeo-56040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2552" r="9845" b="19069"/>
          <a:stretch/>
        </p:blipFill>
        <p:spPr bwMode="auto">
          <a:xfrm>
            <a:off x="1707188" y="1435773"/>
            <a:ext cx="5538553" cy="45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ng.clipart.me/graphics/thumbs/152/play-button_1526399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 bwMode="auto">
          <a:xfrm>
            <a:off x="7662415" y="3412732"/>
            <a:ext cx="912900" cy="6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5"/>
          <a:srcRect l="4826" t="4330" r="4815" b="28288"/>
          <a:stretch/>
        </p:blipFill>
        <p:spPr>
          <a:xfrm>
            <a:off x="1707188" y="2204864"/>
            <a:ext cx="5538553" cy="302433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ideo coro </a:t>
            </a:r>
            <a:r>
              <a:rPr lang="es-CO" sz="3600" b="1" spc="5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ara la maestra</a:t>
            </a:r>
            <a:endParaRPr lang="es-CO" sz="3600" b="1" spc="5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34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ué quieres dejar?</a:t>
            </a:r>
            <a:endParaRPr lang="es-CO" sz="3600" b="1" spc="5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226591"/>
            <a:ext cx="602297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02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648450" y="2419350"/>
            <a:ext cx="203835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Grupo 4"/>
          <p:cNvGrpSpPr/>
          <p:nvPr/>
        </p:nvGrpSpPr>
        <p:grpSpPr>
          <a:xfrm>
            <a:off x="3097337" y="1277514"/>
            <a:ext cx="2877659" cy="3384376"/>
            <a:chOff x="1069145" y="1331444"/>
            <a:chExt cx="3008139" cy="321681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6" r="21469"/>
            <a:stretch/>
          </p:blipFill>
          <p:spPr>
            <a:xfrm rot="8716951">
              <a:off x="1069145" y="1347860"/>
              <a:ext cx="2180492" cy="3200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6" r="21469"/>
            <a:stretch/>
          </p:blipFill>
          <p:spPr>
            <a:xfrm rot="12883049" flipH="1">
              <a:off x="1896792" y="1331444"/>
              <a:ext cx="2180492" cy="3200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Rectángulo 12"/>
          <p:cNvSpPr/>
          <p:nvPr/>
        </p:nvSpPr>
        <p:spPr>
          <a:xfrm>
            <a:off x="693787" y="4956163"/>
            <a:ext cx="7684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No te empeñes en ser alguien conocido, sino en ser alguien que valga la pena conocer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ejando huella</a:t>
            </a:r>
            <a:endParaRPr lang="es-CO" sz="3600" b="1" spc="5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5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648450" y="2419350"/>
            <a:ext cx="203835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ejando huella</a:t>
            </a:r>
            <a:endParaRPr lang="es-CO" sz="3600" b="1" spc="5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9" t="20043" r="18938" b="15732"/>
          <a:stretch/>
        </p:blipFill>
        <p:spPr bwMode="auto">
          <a:xfrm>
            <a:off x="1414423" y="1412776"/>
            <a:ext cx="6243145" cy="469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3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648450" y="2419350"/>
            <a:ext cx="203835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egala tú huella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5" y="1488715"/>
            <a:ext cx="3695903" cy="453816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211960" y="2348880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Compartir</a:t>
            </a:r>
            <a:r>
              <a:rPr lang="en-US" sz="3600" dirty="0"/>
              <a:t> con </a:t>
            </a:r>
            <a:r>
              <a:rPr lang="en-US" sz="3600" dirty="0" err="1"/>
              <a:t>algún</a:t>
            </a:r>
            <a:r>
              <a:rPr lang="en-US" sz="3600" dirty="0"/>
              <a:t> </a:t>
            </a:r>
            <a:r>
              <a:rPr lang="en-US" sz="3600" dirty="0" err="1"/>
              <a:t>integrante</a:t>
            </a:r>
            <a:r>
              <a:rPr lang="en-US" sz="3600" dirty="0"/>
              <a:t> del </a:t>
            </a:r>
            <a:r>
              <a:rPr lang="en-US" sz="3600" dirty="0" err="1"/>
              <a:t>grupo</a:t>
            </a:r>
            <a:r>
              <a:rPr lang="en-US" sz="3600" dirty="0"/>
              <a:t> y </a:t>
            </a:r>
            <a:r>
              <a:rPr lang="en-US" sz="3600" dirty="0" err="1"/>
              <a:t>obsequiarle</a:t>
            </a:r>
            <a:r>
              <a:rPr lang="en-US" sz="3600" dirty="0"/>
              <a:t> </a:t>
            </a:r>
            <a:r>
              <a:rPr lang="en-US" sz="3600" dirty="0" err="1"/>
              <a:t>tu</a:t>
            </a:r>
            <a:r>
              <a:rPr lang="en-US" sz="3600" dirty="0"/>
              <a:t> </a:t>
            </a:r>
            <a:r>
              <a:rPr lang="en-US" sz="3600" dirty="0" err="1"/>
              <a:t>huella</a:t>
            </a:r>
            <a:r>
              <a:rPr lang="en-US" sz="3600" dirty="0"/>
              <a:t> </a:t>
            </a:r>
            <a:r>
              <a:rPr lang="en-US" sz="3600" dirty="0" err="1"/>
              <a:t>generando</a:t>
            </a:r>
            <a:r>
              <a:rPr lang="en-US" sz="3600" dirty="0"/>
              <a:t> un </a:t>
            </a:r>
            <a:r>
              <a:rPr lang="en-US" sz="3600" dirty="0" err="1"/>
              <a:t>compromiso</a:t>
            </a:r>
            <a:r>
              <a:rPr lang="en-US" sz="3600" dirty="0"/>
              <a:t> de </a:t>
            </a:r>
            <a:r>
              <a:rPr lang="en-US" sz="3600" dirty="0" err="1"/>
              <a:t>aplicación</a:t>
            </a:r>
            <a:r>
              <a:rPr lang="en-US" sz="3600" dirty="0"/>
              <a:t> </a:t>
            </a:r>
            <a:r>
              <a:rPr lang="en-US" sz="3600" dirty="0" err="1" smtClean="0"/>
              <a:t>permanente</a:t>
            </a:r>
            <a:r>
              <a:rPr lang="en-US" sz="3600" dirty="0" smtClean="0"/>
              <a:t>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57992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ropósito de cambio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9" t="20475" r="18695" b="15517"/>
          <a:stretch/>
        </p:blipFill>
        <p:spPr bwMode="auto">
          <a:xfrm>
            <a:off x="1547664" y="1435102"/>
            <a:ext cx="6274676" cy="4682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26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8AFB00-54D0-4988-ADC4-3C06EAAE7C70}" type="slidenum">
              <a:rPr lang="es-CO" smtClean="0">
                <a:solidFill>
                  <a:srgbClr val="D52B1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CO">
              <a:solidFill>
                <a:srgbClr val="D52B1E"/>
              </a:solidFill>
              <a:cs typeface="Arial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646" y="1916832"/>
            <a:ext cx="8349522" cy="2753375"/>
          </a:xfrm>
        </p:spPr>
        <p:txBody>
          <a:bodyPr>
            <a:noAutofit/>
          </a:bodyPr>
          <a:lstStyle/>
          <a:p>
            <a:r>
              <a:rPr lang="en-US" sz="6600" dirty="0" err="1"/>
              <a:t>Ya</a:t>
            </a:r>
            <a:r>
              <a:rPr lang="en-US" sz="6600" dirty="0"/>
              <a:t> </a:t>
            </a:r>
            <a:r>
              <a:rPr lang="en-US" sz="6600" dirty="0" err="1"/>
              <a:t>creaste</a:t>
            </a:r>
            <a:r>
              <a:rPr lang="en-US" sz="6600" dirty="0"/>
              <a:t> </a:t>
            </a:r>
            <a:r>
              <a:rPr lang="en-US" sz="6600" dirty="0" err="1" smtClean="0"/>
              <a:t>huella</a:t>
            </a:r>
            <a:r>
              <a:rPr lang="en-US" sz="6600" dirty="0" smtClean="0"/>
              <a:t>, </a:t>
            </a:r>
            <a:r>
              <a:rPr lang="en-US" sz="6600" dirty="0" err="1" smtClean="0"/>
              <a:t>ahora</a:t>
            </a:r>
            <a:r>
              <a:rPr lang="en-US" sz="6600" dirty="0"/>
              <a:t>…</a:t>
            </a:r>
            <a:br>
              <a:rPr lang="en-US" sz="6600" dirty="0"/>
            </a:br>
            <a:r>
              <a:rPr lang="en-US" sz="6600" dirty="0"/>
              <a:t> </a:t>
            </a:r>
            <a:r>
              <a:rPr lang="en-US" sz="8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Conviértela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</a:t>
            </a:r>
            <a:endParaRPr lang="es-CO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72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67544" y="334397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uena 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práctica para implementar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1043608" y="934561"/>
            <a:ext cx="6912768" cy="24359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19828" r="18696" b="15733"/>
          <a:stretch/>
        </p:blipFill>
        <p:spPr bwMode="auto">
          <a:xfrm>
            <a:off x="1449910" y="1268760"/>
            <a:ext cx="6290442" cy="4713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63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B8F8-8456-471E-8DF8-49882AF50460}" type="slidenum">
              <a:rPr lang="es-CO" smtClean="0"/>
              <a:pPr/>
              <a:t>19</a:t>
            </a:fld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467544" y="334397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rueba del DISC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043608" y="934561"/>
            <a:ext cx="6912768" cy="24359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290" name="Picture 2" descr="Resultado de imagen para pru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76" y="1268760"/>
            <a:ext cx="6781800" cy="47525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1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" y="7937"/>
            <a:ext cx="9135751" cy="608536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52839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 descr="Resultado de imagen para uniandi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11" descr="Resultado de imagen para uniandi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13" descr="Resultado de imagen para uniandin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15" descr="Resultado de imagen para uniandin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0" y="173881"/>
            <a:ext cx="9134506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1600" dist="63500" dir="5400000" algn="ctr" rotWithShape="0">
              <a:schemeClr val="tx1">
                <a:alpha val="74000"/>
              </a:schemeClr>
            </a:outerShdw>
          </a:effectLst>
        </p:spPr>
        <p:txBody>
          <a:bodyPr lIns="0" tIns="0" rIns="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84225" eaLnBrk="0" fontAlgn="base" hangingPunct="0">
              <a:spcBef>
                <a:spcPct val="0"/>
              </a:spcBef>
              <a:spcAft>
                <a:spcPct val="30000"/>
              </a:spcAft>
            </a:pPr>
            <a:r>
              <a:rPr lang="es-ES_tradnl" sz="6600" b="1" spc="5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Bienvenidos equipo de líderes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765175" y="4365104"/>
            <a:ext cx="7695257" cy="132055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Eficacia </a:t>
            </a:r>
            <a:r>
              <a:rPr lang="es-CO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CO" sz="40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seguimiento, </a:t>
            </a:r>
            <a:r>
              <a:rPr lang="es-CO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liderazgo transformacional.</a:t>
            </a:r>
          </a:p>
        </p:txBody>
      </p:sp>
    </p:spTree>
    <p:extLst>
      <p:ext uri="{BB962C8B-B14F-4D97-AF65-F5344CB8AC3E}">
        <p14:creationId xmlns:p14="http://schemas.microsoft.com/office/powerpoint/2010/main" val="53016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20260" r="18696" b="15516"/>
          <a:stretch/>
        </p:blipFill>
        <p:spPr bwMode="auto">
          <a:xfrm>
            <a:off x="1377902" y="1340768"/>
            <a:ext cx="6290442" cy="46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334397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Cambio de Actitud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043608" y="934561"/>
            <a:ext cx="6912768" cy="24359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38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334397"/>
            <a:ext cx="64087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onstruyendo mi auditor de nuevos cambios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979712" y="946740"/>
            <a:ext cx="5544616" cy="1218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059832" y="1514514"/>
            <a:ext cx="3312368" cy="1218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72" name="Picture 4" descr="Resultado de imagen para revisar alpinis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6085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9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4" y="334397"/>
            <a:ext cx="64087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deas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979712" y="946740"/>
            <a:ext cx="5544616" cy="1218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9" t="20043" r="18696" b="15732"/>
          <a:stretch/>
        </p:blipFill>
        <p:spPr bwMode="auto">
          <a:xfrm>
            <a:off x="1614682" y="1268760"/>
            <a:ext cx="6274676" cy="469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8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19828" r="18696" b="15517"/>
          <a:stretch/>
        </p:blipFill>
        <p:spPr bwMode="auto">
          <a:xfrm>
            <a:off x="1547664" y="1291633"/>
            <a:ext cx="6290442" cy="4729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1547664" y="334397"/>
            <a:ext cx="64087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igamos adelante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979712" y="946740"/>
            <a:ext cx="5544616" cy="1218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02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>
          <a:xfrm>
            <a:off x="1282915" y="1052735"/>
            <a:ext cx="6633247" cy="461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accent2"/>
                </a:solidFill>
                <a:latin typeface="Berlin Sans FB Demi" panose="020E0802020502020306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CL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COMPARTENOS TUS OPINIONES SOBRE ESTE </a:t>
            </a:r>
            <a:r>
              <a:rPr lang="es-CL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s-CL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Programa de Liderazgo Transformacional.</a:t>
            </a:r>
            <a:endParaRPr lang="es-CL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52105" y="61103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11266" name="Picture 2" descr="Resultado de imagen para califica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524" b="34418"/>
          <a:stretch/>
        </p:blipFill>
        <p:spPr bwMode="auto">
          <a:xfrm>
            <a:off x="0" y="2708920"/>
            <a:ext cx="9144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para calificar un faceboo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1" t="61008" r="2264" b="25067"/>
          <a:stretch/>
        </p:blipFill>
        <p:spPr bwMode="auto">
          <a:xfrm>
            <a:off x="1115913" y="4725144"/>
            <a:ext cx="6967250" cy="8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8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6" t="51332" r="7618" b="20155"/>
          <a:stretch/>
        </p:blipFill>
        <p:spPr bwMode="auto">
          <a:xfrm>
            <a:off x="611561" y="3717032"/>
            <a:ext cx="8064895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Resultado de imagen para alpin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7848871" cy="381642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0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01957" y="3929974"/>
            <a:ext cx="345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/>
              <a:t>Video qué es la marca Personal</a:t>
            </a:r>
          </a:p>
        </p:txBody>
      </p:sp>
      <p:pic>
        <p:nvPicPr>
          <p:cNvPr id="5" name="Picture 4" descr="http://png.clipart.me/graphics/thumbs/152/play-button_152639912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 bwMode="auto">
          <a:xfrm>
            <a:off x="7980778" y="3356992"/>
            <a:ext cx="912900" cy="6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67544" y="1412776"/>
            <a:ext cx="7513234" cy="4635995"/>
            <a:chOff x="1707187" y="1031208"/>
            <a:chExt cx="5538554" cy="5089571"/>
          </a:xfrm>
        </p:grpSpPr>
        <p:pic>
          <p:nvPicPr>
            <p:cNvPr id="4" name="Picture 2" descr="http://thumbs.dreamstime.com/z/vector-de-la-pel%C3%ADcula-de-la-foto-y-del-v%C3%ADdeo-560407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3" t="12552" r="9845" b="19069"/>
            <a:stretch/>
          </p:blipFill>
          <p:spPr bwMode="auto">
            <a:xfrm>
              <a:off x="1707188" y="1031208"/>
              <a:ext cx="5538553" cy="508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n 3"/>
            <p:cNvPicPr>
              <a:picLocks noChangeAspect="1"/>
            </p:cNvPicPr>
            <p:nvPr/>
          </p:nvPicPr>
          <p:blipFill rotWithShape="1">
            <a:blip r:embed="rId6"/>
            <a:srcRect l="16590" t="17222" r="16948" b="19504"/>
            <a:stretch/>
          </p:blipFill>
          <p:spPr>
            <a:xfrm>
              <a:off x="1707187" y="1900792"/>
              <a:ext cx="5538554" cy="3326527"/>
            </a:xfrm>
            <a:prstGeom prst="rect">
              <a:avLst/>
            </a:prstGeom>
          </p:spPr>
        </p:pic>
      </p:grpSp>
      <p:sp>
        <p:nvSpPr>
          <p:cNvPr id="8" name="7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</a:t>
            </a:r>
            <a:r>
              <a:rPr lang="es-CO" sz="3600" b="1" spc="5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ué es una marca personal?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0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</a:t>
            </a:r>
            <a:r>
              <a:rPr lang="es-CO" sz="3600" b="1" spc="5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uál es mi marca personal?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t="19828" r="18696" b="15517"/>
          <a:stretch/>
        </p:blipFill>
        <p:spPr bwMode="auto">
          <a:xfrm>
            <a:off x="1763688" y="1363641"/>
            <a:ext cx="6243146" cy="4729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118">
            <a:off x="239239" y="1664525"/>
            <a:ext cx="2226189" cy="18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6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utoevaluación # 1</a:t>
            </a:r>
            <a:endParaRPr lang="es-CO" sz="3600" b="1" spc="5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9" t="20043" r="18574" b="15732"/>
          <a:stretch/>
        </p:blipFill>
        <p:spPr bwMode="auto">
          <a:xfrm>
            <a:off x="1403648" y="1340768"/>
            <a:ext cx="6290442" cy="469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5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5119" y="1340768"/>
            <a:ext cx="79923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sz="3600" b="1" smtClean="0"/>
              <a:t>1. Estimula la Proactividad</a:t>
            </a:r>
            <a:endParaRPr lang="es-CO" sz="3600" smtClean="0"/>
          </a:p>
          <a:p>
            <a:pPr algn="ctr" fontAlgn="base"/>
            <a:endParaRPr lang="es-CO" sz="1000"/>
          </a:p>
          <a:p>
            <a:pPr algn="ctr" fontAlgn="base"/>
            <a:r>
              <a:rPr lang="es-CO" sz="2400"/>
              <a:t>E</a:t>
            </a:r>
            <a:r>
              <a:rPr lang="es-CO" sz="2400" smtClean="0"/>
              <a:t>l </a:t>
            </a:r>
            <a:r>
              <a:rPr lang="es-CO" sz="2400"/>
              <a:t>líder transformacional </a:t>
            </a:r>
            <a:r>
              <a:rPr lang="es-CO" sz="2400" smtClean="0"/>
              <a:t>fomenta la </a:t>
            </a:r>
            <a:r>
              <a:rPr lang="es-CO" sz="2400"/>
              <a:t>creatividad entre sus </a:t>
            </a:r>
            <a:r>
              <a:rPr lang="es-CO" sz="2400" smtClean="0"/>
              <a:t>colaboradores , </a:t>
            </a:r>
            <a:r>
              <a:rPr lang="es-CO" sz="2400"/>
              <a:t>alentándolos a explorar nuevas formas de hacer las cosas y nuevas oportunidades, en beneficio de la empresa</a:t>
            </a:r>
            <a:r>
              <a:rPr lang="es-CO" sz="2400" smtClean="0"/>
              <a:t>. </a:t>
            </a:r>
            <a:endParaRPr lang="es-CO" sz="240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B8F8-8456-471E-8DF8-49882AF50460}" type="slidenum">
              <a:rPr lang="es-CO" smtClean="0"/>
              <a:pPr/>
              <a:t>6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uatro ejes de un líder transformacional</a:t>
            </a:r>
            <a:endParaRPr lang="es-CO" sz="3600" b="1" spc="5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338" name="Picture 2" descr="Resultado de imagen para grupo de alpinis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7621"/>
          <a:stretch/>
        </p:blipFill>
        <p:spPr bwMode="auto">
          <a:xfrm>
            <a:off x="1010909" y="3429000"/>
            <a:ext cx="7200800" cy="28803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9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47464" y="1268760"/>
            <a:ext cx="799238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sz="3200" b="1" dirty="0" smtClean="0"/>
              <a:t>2.- Comunicación abierta :</a:t>
            </a:r>
            <a:r>
              <a:rPr lang="es-CO" sz="3200" dirty="0"/>
              <a:t> </a:t>
            </a:r>
            <a:endParaRPr lang="es-CO" sz="3200" dirty="0" smtClean="0"/>
          </a:p>
          <a:p>
            <a:pPr algn="ctr" fontAlgn="base"/>
            <a:endParaRPr lang="es-CO" sz="1000" dirty="0"/>
          </a:p>
          <a:p>
            <a:pPr algn="ctr" fontAlgn="base"/>
            <a:r>
              <a:rPr lang="es-CO" sz="2000" dirty="0" smtClean="0"/>
              <a:t>El líder transformacional mantiene líneas </a:t>
            </a:r>
            <a:r>
              <a:rPr lang="es-CO" sz="2000" dirty="0"/>
              <a:t>de comunicación abiertas con </a:t>
            </a:r>
            <a:r>
              <a:rPr lang="es-CO" sz="2000" dirty="0" smtClean="0"/>
              <a:t>sus colaboradores , </a:t>
            </a:r>
            <a:r>
              <a:rPr lang="es-CO" sz="2000" dirty="0"/>
              <a:t>tanto de forma individual como colectiva</a:t>
            </a:r>
            <a:r>
              <a:rPr lang="es-CO" sz="2000" dirty="0" smtClean="0"/>
              <a:t>.</a:t>
            </a:r>
          </a:p>
          <a:p>
            <a:pPr algn="ctr" fontAlgn="base"/>
            <a:endParaRPr lang="es-CO" sz="1000" dirty="0"/>
          </a:p>
          <a:p>
            <a:pPr algn="ctr" fontAlgn="base"/>
            <a:r>
              <a:rPr lang="es-CO" sz="2000" dirty="0" smtClean="0"/>
              <a:t> Se  </a:t>
            </a:r>
            <a:r>
              <a:rPr lang="es-CO" sz="2000" dirty="0"/>
              <a:t>asegura que se compartan nuevas </a:t>
            </a:r>
            <a:r>
              <a:rPr lang="es-CO" sz="2000" dirty="0" smtClean="0"/>
              <a:t>ideas y da reconocimiento directo</a:t>
            </a:r>
            <a:endParaRPr lang="es-CO" sz="20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B8F8-8456-471E-8DF8-49882AF50460}" type="slidenum">
              <a:rPr lang="es-CO" smtClean="0"/>
              <a:pPr/>
              <a:t>7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uatro ejes de un líder transformacional</a:t>
            </a:r>
            <a:endParaRPr lang="es-CO" sz="3600" b="1" spc="5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136904" cy="354977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46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47464" y="1268760"/>
            <a:ext cx="79923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sz="3200" b="1" dirty="0" smtClean="0"/>
              <a:t>3.- Inspira y motiva:</a:t>
            </a:r>
            <a:r>
              <a:rPr lang="es-CO" sz="3200" dirty="0"/>
              <a:t> </a:t>
            </a:r>
            <a:endParaRPr lang="es-CO" sz="3200" dirty="0" smtClean="0"/>
          </a:p>
          <a:p>
            <a:pPr algn="ctr" fontAlgn="base"/>
            <a:endParaRPr lang="es-CO" sz="1000" dirty="0"/>
          </a:p>
          <a:p>
            <a:pPr algn="ctr" fontAlgn="base"/>
            <a:r>
              <a:rPr lang="es-CO" sz="2000" dirty="0" smtClean="0"/>
              <a:t>Gracias </a:t>
            </a:r>
            <a:r>
              <a:rPr lang="es-CO" sz="2000" dirty="0"/>
              <a:t>a su visión clara, los líderes transformacionales </a:t>
            </a:r>
            <a:r>
              <a:rPr lang="es-CO" sz="2000" dirty="0" smtClean="0"/>
              <a:t>logran </a:t>
            </a:r>
            <a:r>
              <a:rPr lang="es-CO" sz="2000" dirty="0"/>
              <a:t>transmitir su motivación y pasión, lo que conduce a </a:t>
            </a:r>
            <a:r>
              <a:rPr lang="es-CO" sz="2000" dirty="0" smtClean="0"/>
              <a:t>tener colaboradores  </a:t>
            </a:r>
            <a:r>
              <a:rPr lang="es-CO" sz="2000" dirty="0"/>
              <a:t>con mayor </a:t>
            </a:r>
            <a:r>
              <a:rPr lang="es-CO" sz="2000" dirty="0" smtClean="0"/>
              <a:t>compromiso.</a:t>
            </a:r>
            <a:endParaRPr lang="es-CO" sz="20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B8F8-8456-471E-8DF8-49882AF50460}" type="slidenum">
              <a:rPr lang="es-CO" smtClean="0"/>
              <a:pPr/>
              <a:t>8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uatro ejes de un líder transformacional</a:t>
            </a:r>
            <a:endParaRPr lang="es-CO" sz="3600" b="1" spc="5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386" name="Picture 2" descr="Resultado de imagen para grupo de alpinis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7"/>
          <a:stretch/>
        </p:blipFill>
        <p:spPr bwMode="auto">
          <a:xfrm>
            <a:off x="467544" y="2852936"/>
            <a:ext cx="8172299" cy="34563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9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47464" y="1268760"/>
            <a:ext cx="79923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sz="3200" b="1" smtClean="0"/>
              <a:t>4.- Es un ejemplo a seguir:</a:t>
            </a:r>
            <a:r>
              <a:rPr lang="es-CO" sz="3200"/>
              <a:t> </a:t>
            </a:r>
            <a:endParaRPr lang="es-CO" sz="3200" smtClean="0"/>
          </a:p>
          <a:p>
            <a:pPr algn="ctr" fontAlgn="base"/>
            <a:endParaRPr lang="es-CO" sz="2000"/>
          </a:p>
          <a:p>
            <a:pPr algn="ctr" fontAlgn="base"/>
            <a:r>
              <a:rPr lang="es-CO" sz="2000" smtClean="0"/>
              <a:t>el </a:t>
            </a:r>
            <a:r>
              <a:rPr lang="es-CO" sz="2000"/>
              <a:t>líder transformacional </a:t>
            </a:r>
            <a:r>
              <a:rPr lang="es-CO" sz="2000" smtClean="0"/>
              <a:t>se convierte en </a:t>
            </a:r>
            <a:r>
              <a:rPr lang="es-CO" sz="2000"/>
              <a:t>un modelo para sus </a:t>
            </a:r>
            <a:r>
              <a:rPr lang="es-CO" sz="2000" smtClean="0"/>
              <a:t>colaboradores. </a:t>
            </a:r>
            <a:r>
              <a:rPr lang="es-CO" sz="2000"/>
              <a:t>Estos quieren </a:t>
            </a:r>
            <a:r>
              <a:rPr lang="es-CO" sz="2000" smtClean="0"/>
              <a:t>seguirlo como </a:t>
            </a:r>
            <a:r>
              <a:rPr lang="es-CO" sz="2000"/>
              <a:t>consecuencia de la confianza y respeto que tienen depositados en él. </a:t>
            </a:r>
            <a:r>
              <a:rPr lang="es-CO" sz="2000" smtClean="0"/>
              <a:t> </a:t>
            </a:r>
            <a:endParaRPr lang="es-CO" sz="20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4642"/>
            <a:ext cx="7560840" cy="29366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B8F8-8456-471E-8DF8-49882AF50460}" type="slidenum">
              <a:rPr lang="es-CO" smtClean="0"/>
              <a:pPr/>
              <a:t>9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uatro ejes de un líder transformacional</a:t>
            </a:r>
            <a:endParaRPr lang="es-CO" sz="3600" b="1" spc="5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3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1B3377C8487B48A17A9672A5ECED80" ma:contentTypeVersion="2" ma:contentTypeDescription="Crear nuevo documento." ma:contentTypeScope="" ma:versionID="3a46d057ed3669262e2b544f3e74c5cb">
  <xsd:schema xmlns:xsd="http://www.w3.org/2001/XMLSchema" xmlns:xs="http://www.w3.org/2001/XMLSchema" xmlns:p="http://schemas.microsoft.com/office/2006/metadata/properties" xmlns:ns2="e71b29d6-5e28-4ec7-8a71-16018f4c3bd6" targetNamespace="http://schemas.microsoft.com/office/2006/metadata/properties" ma:root="true" ma:fieldsID="7a32633e38cb5c895738544bd9698630" ns2:_="">
    <xsd:import namespace="e71b29d6-5e28-4ec7-8a71-16018f4c3b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b29d6-5e28-4ec7-8a71-16018f4c3b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DD9B96-A316-4F4D-AA31-4CB8807FB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b29d6-5e28-4ec7-8a71-16018f4c3b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F837-368C-45D3-B303-BFE36B7C5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65FD96-440F-4830-9257-80EFEF41DBB3}">
  <ds:schemaRefs>
    <ds:schemaRef ds:uri="http://www.w3.org/XML/1998/namespace"/>
    <ds:schemaRef ds:uri="e71b29d6-5e28-4ec7-8a71-16018f4c3bd6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259</Words>
  <Application>Microsoft Macintosh PowerPoint</Application>
  <PresentationFormat>Presentación en pantalla (4:3)</PresentationFormat>
  <Paragraphs>68</Paragraphs>
  <Slides>25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PROGRAMA DE LIDERAZGO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Ya creaste huella, ahora…  Conviértela en experiencia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Yenny Rojas Jovel</dc:creator>
  <cp:lastModifiedBy>Diana Salej</cp:lastModifiedBy>
  <cp:revision>210</cp:revision>
  <dcterms:created xsi:type="dcterms:W3CDTF">2015-03-05T23:11:40Z</dcterms:created>
  <dcterms:modified xsi:type="dcterms:W3CDTF">2016-10-23T21:16:32Z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0x010100131B3377C8487B48A17A9672A5ECED80</vt:lpwstr>
  </property>
</Properties>
</file>